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23E6B-7E2C-4FBA-8D83-D325522FA4CA}" type="datetimeFigureOut">
              <a:rPr lang="en-US" smtClean="0"/>
              <a:t>8/2/2010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831AC-5B4C-45B3-83E6-16337EDF70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7FDB-6C20-49CF-8277-EAF8E184CA21}" type="datetime1">
              <a:rPr lang="en-US" smtClean="0"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60CE-47F9-4F45-8B2E-E1EC26194E91}" type="datetime1">
              <a:rPr lang="en-US" smtClean="0"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5AA1-49BF-4E9F-991D-17B75984F579}" type="datetime1">
              <a:rPr lang="en-US" smtClean="0"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6413-2208-4714-8E1E-D8402F56687F}" type="datetime1">
              <a:rPr lang="en-US" smtClean="0"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A57-159E-4557-B274-F9C9B7704E27}" type="datetime1">
              <a:rPr lang="en-US" smtClean="0"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6810-3F81-43B0-B017-1F1CBE6DA532}" type="datetime1">
              <a:rPr lang="en-US" smtClean="0"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2B68-676C-4240-A3A3-4C7489649E38}" type="datetime1">
              <a:rPr lang="en-US" smtClean="0"/>
              <a:t>8/2/2010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FB41-0CBC-4F11-9E5D-6CDC03BC148D}" type="datetime1">
              <a:rPr lang="en-US" smtClean="0"/>
              <a:t>8/2/2010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FDEF-34FB-402A-B301-53AA20AA817B}" type="datetime1">
              <a:rPr lang="en-US" smtClean="0"/>
              <a:t>8/2/2010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F816-E52C-41FB-A5B2-BEBAB01ACB27}" type="datetime1">
              <a:rPr lang="en-US" smtClean="0"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7312-927B-40DC-B827-731380A155A1}" type="datetime1">
              <a:rPr lang="en-US" smtClean="0"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ECE3-F9C8-4DF5-9F2A-7B95E76A6EE6}" type="datetime1">
              <a:rPr lang="en-US" smtClean="0"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Makes A Firm Successful?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Firm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err="1" smtClean="0"/>
              <a:t>Globalisaion</a:t>
            </a:r>
            <a:r>
              <a:rPr lang="en-US" i="1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While goods and services may flow more freely among nations than ever before, </a:t>
            </a:r>
            <a:r>
              <a:rPr lang="en-US" i="1" dirty="0" smtClean="0"/>
              <a:t>markets are not homogeneous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McDonald’s- size of outlets, burger meat, sauce…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Firm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No single formula for success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No quick fixes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Trade-off: “ There are no free lunches”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Built to </a:t>
            </a:r>
            <a:r>
              <a:rPr lang="en-US" cap="all" dirty="0" smtClean="0"/>
              <a:t>Last </a:t>
            </a:r>
            <a:br>
              <a:rPr lang="en-US" cap="all" dirty="0" smtClean="0"/>
            </a:br>
            <a:r>
              <a:rPr lang="en-US" cap="all" dirty="0" smtClean="0"/>
              <a:t> </a:t>
            </a:r>
            <a:r>
              <a:rPr lang="en-US" b="1" dirty="0" smtClean="0"/>
              <a:t>James C. Collins and Jerry I. </a:t>
            </a:r>
            <a:r>
              <a:rPr lang="en-US" b="1" dirty="0" err="1" smtClean="0"/>
              <a:t>Porras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authors, </a:t>
            </a:r>
            <a:r>
              <a:rPr lang="en-US" b="1" dirty="0" smtClean="0"/>
              <a:t>James C. Collins and Jerry I. </a:t>
            </a:r>
            <a:r>
              <a:rPr lang="en-US" b="1" dirty="0" err="1" smtClean="0"/>
              <a:t>Porras</a:t>
            </a:r>
            <a:r>
              <a:rPr lang="en-US" dirty="0" smtClean="0"/>
              <a:t>, spent six years in research, and they freely admit that their own preconceptions about business success were devastated by their actual findings--along with the preconceptions of virtually everyone else.</a:t>
            </a:r>
          </a:p>
          <a:p>
            <a:r>
              <a:rPr lang="en-US" i="1" dirty="0" smtClean="0"/>
              <a:t>Built to Last</a:t>
            </a:r>
            <a:r>
              <a:rPr lang="en-US" dirty="0" smtClean="0"/>
              <a:t> identifies </a:t>
            </a:r>
            <a:r>
              <a:rPr lang="en-US" b="1" dirty="0" smtClean="0"/>
              <a:t>18 "visionary" companies </a:t>
            </a:r>
            <a:r>
              <a:rPr lang="en-US" dirty="0" smtClean="0"/>
              <a:t>and sets out to determine what's special about them. To get on the list, </a:t>
            </a:r>
            <a:r>
              <a:rPr lang="en-US" b="1" dirty="0" smtClean="0"/>
              <a:t>a company had to be world famous, have a stellar brand image, and be at least 50 years </a:t>
            </a:r>
            <a:r>
              <a:rPr lang="en-US" b="1" dirty="0" smtClean="0"/>
              <a:t>old</a:t>
            </a:r>
            <a:r>
              <a:rPr lang="en-US" dirty="0" smtClean="0"/>
              <a:t>: Disney, Wal-Mart, Merck.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Built to Last </a:t>
            </a:r>
            <a:br>
              <a:rPr lang="en-US" cap="all" dirty="0" smtClean="0"/>
            </a:br>
            <a:r>
              <a:rPr lang="en-US" cap="all" dirty="0" smtClean="0"/>
              <a:t> </a:t>
            </a:r>
            <a:r>
              <a:rPr lang="en-US" b="1" dirty="0" smtClean="0"/>
              <a:t>James C. Collins and Jerry I. </a:t>
            </a:r>
            <a:r>
              <a:rPr lang="en-US" b="1" dirty="0" err="1" smtClean="0"/>
              <a:t>Porras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Twelve myths the Book Talks of: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It takes a </a:t>
            </a:r>
            <a:r>
              <a:rPr lang="en-US" i="1" dirty="0" smtClean="0"/>
              <a:t>great idea </a:t>
            </a:r>
            <a:r>
              <a:rPr lang="en-US" dirty="0" smtClean="0"/>
              <a:t>to start a company </a:t>
            </a:r>
            <a:r>
              <a:rPr lang="en-US" dirty="0" smtClean="0"/>
              <a:t>- Few </a:t>
            </a:r>
            <a:r>
              <a:rPr lang="en-US" dirty="0" smtClean="0"/>
              <a:t>visionary companies started with a great idea. Many companies started without any specific ideas (HP and Sony) and others were outright failures (3M). In fact a great idea may lead to road of not being able to adapt. 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Visionary companies require great and </a:t>
            </a:r>
            <a:r>
              <a:rPr lang="en-US" i="1" dirty="0" smtClean="0"/>
              <a:t>charismatic visionary leaders </a:t>
            </a:r>
            <a:r>
              <a:rPr lang="en-US" dirty="0" smtClean="0"/>
              <a:t>A charismatic leader in not required and, in fact, can be detrimental to a company's long-term prospects.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Built to Last </a:t>
            </a:r>
            <a:br>
              <a:rPr lang="en-US" cap="all" dirty="0" smtClean="0"/>
            </a:br>
            <a:r>
              <a:rPr lang="en-US" cap="all" dirty="0" smtClean="0"/>
              <a:t> </a:t>
            </a:r>
            <a:r>
              <a:rPr lang="en-US" b="1" dirty="0" smtClean="0"/>
              <a:t>James C. Collins and Jerry I. </a:t>
            </a:r>
            <a:r>
              <a:rPr lang="en-US" b="1" dirty="0" err="1" smtClean="0"/>
              <a:t>Porras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The most successful companies exist first and foremost to </a:t>
            </a:r>
            <a:r>
              <a:rPr lang="en-US" i="1" dirty="0" smtClean="0"/>
              <a:t>maximize profits </a:t>
            </a:r>
            <a:r>
              <a:rPr lang="en-US" dirty="0" smtClean="0"/>
              <a:t>Not true. Profit counts, but is usually not at the top of the list.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Built to Last </a:t>
            </a:r>
            <a:br>
              <a:rPr lang="en-US" cap="all" dirty="0" smtClean="0"/>
            </a:br>
            <a:r>
              <a:rPr lang="en-US" cap="all" dirty="0" smtClean="0"/>
              <a:t> </a:t>
            </a:r>
            <a:r>
              <a:rPr lang="en-US" b="1" dirty="0" smtClean="0"/>
              <a:t>James C. Collins and Jerry I. </a:t>
            </a:r>
            <a:r>
              <a:rPr lang="en-US" b="1" dirty="0" err="1" smtClean="0"/>
              <a:t>Porras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 Visionary companies share a </a:t>
            </a:r>
            <a:r>
              <a:rPr lang="en-US" i="1" dirty="0" smtClean="0"/>
              <a:t>common subset of "correct" core values </a:t>
            </a:r>
            <a:r>
              <a:rPr lang="en-US" dirty="0" smtClean="0"/>
              <a:t>They all have core values, but each is unique to a company and its culture. </a:t>
            </a:r>
          </a:p>
          <a:p>
            <a:pPr>
              <a:buNone/>
            </a:pPr>
            <a:r>
              <a:rPr lang="en-US" dirty="0" smtClean="0"/>
              <a:t>5. The only constant is change The </a:t>
            </a:r>
            <a:r>
              <a:rPr lang="en-US" i="1" dirty="0" smtClean="0"/>
              <a:t>core values can and often do last more then 100 years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6. Blue-chip companies play it </a:t>
            </a:r>
            <a:r>
              <a:rPr lang="en-US" dirty="0" smtClean="0"/>
              <a:t>safe. No,  though they appear conservative to outsiders, they </a:t>
            </a:r>
            <a:r>
              <a:rPr lang="en-US" dirty="0" smtClean="0"/>
              <a:t>take significant </a:t>
            </a:r>
            <a:r>
              <a:rPr lang="en-US" dirty="0" smtClean="0"/>
              <a:t>risks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Built to Last </a:t>
            </a:r>
            <a:br>
              <a:rPr lang="en-US" cap="all" dirty="0" smtClean="0"/>
            </a:br>
            <a:r>
              <a:rPr lang="en-US" cap="all" dirty="0" smtClean="0"/>
              <a:t> </a:t>
            </a:r>
            <a:r>
              <a:rPr lang="en-US" b="1" dirty="0" smtClean="0"/>
              <a:t>James C. Collins and Jerry I. </a:t>
            </a:r>
            <a:r>
              <a:rPr lang="en-US" b="1" dirty="0" err="1" smtClean="0"/>
              <a:t>Porras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7. Visionary companies are great places to work, for </a:t>
            </a:r>
            <a:r>
              <a:rPr lang="en-US" dirty="0" smtClean="0"/>
              <a:t>everyone. No. These </a:t>
            </a:r>
            <a:r>
              <a:rPr lang="en-US" dirty="0" smtClean="0"/>
              <a:t>companies are only great places to work if you fit the </a:t>
            </a:r>
            <a:r>
              <a:rPr lang="en-US" dirty="0" smtClean="0"/>
              <a:t>vision, culture and exacting standards.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8. Highly successful companies make some of their best moves by brilliant and complex strategic planning. They actually try a bunch of stuff and keep what works. </a:t>
            </a:r>
          </a:p>
          <a:p>
            <a:pPr>
              <a:buNone/>
            </a:pPr>
            <a:r>
              <a:rPr lang="en-US" dirty="0" smtClean="0"/>
              <a:t>9. Companies should hire outside CEOs to stimulate fundamental change Most have had their change agents come from within the system.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Built to Last </a:t>
            </a:r>
            <a:br>
              <a:rPr lang="en-US" cap="all" dirty="0" smtClean="0"/>
            </a:br>
            <a:r>
              <a:rPr lang="en-US" cap="all" dirty="0" smtClean="0"/>
              <a:t> </a:t>
            </a:r>
            <a:r>
              <a:rPr lang="en-US" b="1" dirty="0" smtClean="0"/>
              <a:t>James C. Collins and Jerry I. </a:t>
            </a:r>
            <a:r>
              <a:rPr lang="en-US" b="1" dirty="0" err="1" smtClean="0"/>
              <a:t>Porras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10. The most successful companies focus primarily on beating the competition. They focus on beating themselves. </a:t>
            </a:r>
          </a:p>
          <a:p>
            <a:pPr>
              <a:buNone/>
            </a:pPr>
            <a:r>
              <a:rPr lang="en-US" dirty="0" smtClean="0"/>
              <a:t>11. You can't have your cake and eat it too. </a:t>
            </a:r>
            <a:r>
              <a:rPr lang="en-US" dirty="0" smtClean="0"/>
              <a:t>(Tyranny of OR) Decisions </a:t>
            </a:r>
            <a:r>
              <a:rPr lang="en-US" dirty="0" smtClean="0"/>
              <a:t>don't have to be  ‘either </a:t>
            </a:r>
            <a:r>
              <a:rPr lang="en-US" dirty="0" smtClean="0"/>
              <a:t>A or B‘ </a:t>
            </a:r>
            <a:r>
              <a:rPr lang="en-US" dirty="0" smtClean="0"/>
              <a:t>but </a:t>
            </a:r>
            <a:r>
              <a:rPr lang="en-US" dirty="0" smtClean="0"/>
              <a:t>‘A AND B”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12. Companies become visionary primarily through "vision statements". </a:t>
            </a:r>
            <a:r>
              <a:rPr lang="en-US" i="1" dirty="0" smtClean="0"/>
              <a:t>Vision is not a statement; it is the way you do business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Firm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an average each year 7% of all US firms are new and 1% go under.</a:t>
            </a:r>
          </a:p>
          <a:p>
            <a:r>
              <a:rPr lang="en-US" dirty="0" smtClean="0"/>
              <a:t>Why do some firms succeed and why do some fail?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Firm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Plain Luck?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Kellogg wheat flakes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Pharmacist Hires’ Herb Tea as non-alcoholic alternative to beer and whiskey for miners- “root beer”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Firm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Quality?</a:t>
            </a:r>
          </a:p>
          <a:p>
            <a:pPr>
              <a:buNone/>
            </a:pPr>
            <a:r>
              <a:rPr lang="en-US" dirty="0" smtClean="0"/>
              <a:t>According to a study of 450 firms in late 1980s: “ single most important factor in influencing  a business unit’s profitability”</a:t>
            </a:r>
          </a:p>
          <a:p>
            <a:pPr>
              <a:buNone/>
            </a:pPr>
            <a:r>
              <a:rPr lang="en-US" dirty="0" smtClean="0"/>
              <a:t>But</a:t>
            </a:r>
          </a:p>
          <a:p>
            <a:pPr>
              <a:buNone/>
            </a:pPr>
            <a:r>
              <a:rPr lang="en-US" dirty="0" smtClean="0"/>
              <a:t>Costs can escalate to make it uncompetitive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Firm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i="1" dirty="0" smtClean="0"/>
              <a:t>First Mover Advantage?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IBM, Coca-cola, Xerox, Kodak, Bayer</a:t>
            </a:r>
          </a:p>
          <a:p>
            <a:pPr>
              <a:buNone/>
            </a:pPr>
            <a:r>
              <a:rPr lang="en-US" dirty="0" smtClean="0"/>
              <a:t>But</a:t>
            </a:r>
          </a:p>
          <a:p>
            <a:pPr>
              <a:buNone/>
            </a:pPr>
            <a:r>
              <a:rPr lang="en-US" dirty="0" smtClean="0"/>
              <a:t>First mover takes the risk, others have the lessons</a:t>
            </a:r>
          </a:p>
          <a:p>
            <a:pPr>
              <a:buNone/>
            </a:pPr>
            <a:r>
              <a:rPr lang="en-US" dirty="0" smtClean="0"/>
              <a:t>One study indicates that on an average the current leaders in 50 markets entered the market 13 years after the first mover!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Firm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buNone/>
            </a:pPr>
            <a:r>
              <a:rPr lang="en-US" i="1" dirty="0" smtClean="0"/>
              <a:t>Size/ Market share?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Weak relationship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Profit rate does not rise as fast as market share: Market share of about 10% yields a profit rate of about 10%; market share of about 60% yields a profit rate of about 38%.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Movement away from size: Average size of firms is shrinking  since 1970s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Acer in initial years concentrated so much on market share that it went nearly bankrupt- since re-</a:t>
            </a:r>
            <a:r>
              <a:rPr lang="en-US" dirty="0" err="1" smtClean="0"/>
              <a:t>organised</a:t>
            </a:r>
            <a:r>
              <a:rPr lang="en-US" dirty="0" smtClean="0"/>
              <a:t> into about 20 separate companies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Firm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i="1" dirty="0" smtClean="0"/>
              <a:t>M &amp;A or Core Competency</a:t>
            </a:r>
            <a:r>
              <a:rPr lang="en-US" dirty="0" smtClean="0"/>
              <a:t>?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b="1" dirty="0" smtClean="0"/>
              <a:t>Trend of Mergers since 1990s-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Exxon &amp; Mobil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Price club and Costco Wholesale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American Airlines and TWA 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/>
              <a:t>Trend of</a:t>
            </a:r>
            <a:r>
              <a:rPr lang="en-US" dirty="0" smtClean="0"/>
              <a:t> </a:t>
            </a:r>
            <a:r>
              <a:rPr lang="en-US" b="1" dirty="0" smtClean="0"/>
              <a:t>Acquisitions</a:t>
            </a:r>
            <a:r>
              <a:rPr lang="en-US" dirty="0" smtClean="0"/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Quaker Oats acquired Snapple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Sony acquired Columbia Pictures to access latter’s library;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HP acquired Compaq in 2002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Firm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Study by Mercer Management Consulting of New York: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3 years following transaction, 57% of </a:t>
            </a:r>
            <a:r>
              <a:rPr lang="en-US" i="1" dirty="0" smtClean="0"/>
              <a:t>merged firms lagged behind</a:t>
            </a:r>
            <a:r>
              <a:rPr lang="en-US" dirty="0" smtClean="0"/>
              <a:t>  their industries in terms of returns to shareholders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Firm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Divesting unrelated business</a:t>
            </a:r>
            <a:r>
              <a:rPr lang="en-US" dirty="0" smtClean="0"/>
              <a:t> to focus on a single line of business:</a:t>
            </a:r>
          </a:p>
          <a:p>
            <a:pPr>
              <a:buNone/>
            </a:pPr>
            <a:r>
              <a:rPr lang="en-US" dirty="0" smtClean="0"/>
              <a:t>Some have achieved success by combining the entire production line or “ value chain” in one firm but others have done it differently</a:t>
            </a:r>
          </a:p>
          <a:p>
            <a:pPr>
              <a:buNone/>
            </a:pPr>
            <a:r>
              <a:rPr lang="en-US" dirty="0" smtClean="0"/>
              <a:t>Nike: Outsourcing production and focusing mainly on marketing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949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What Makes A Firm Successful?</vt:lpstr>
      <vt:lpstr>What Makes A Firm Successful?</vt:lpstr>
      <vt:lpstr>What Makes A Firm Successful?</vt:lpstr>
      <vt:lpstr>What Makes A Firm Successful?</vt:lpstr>
      <vt:lpstr>What Makes A Firm Successful?</vt:lpstr>
      <vt:lpstr>What Makes A Firm Successful?</vt:lpstr>
      <vt:lpstr>What Makes A Firm Successful?</vt:lpstr>
      <vt:lpstr>What Makes A Firm Successful?</vt:lpstr>
      <vt:lpstr>What Makes A Firm Successful?</vt:lpstr>
      <vt:lpstr>What Makes A Firm Successful?</vt:lpstr>
      <vt:lpstr>What Makes A Firm Successful?</vt:lpstr>
      <vt:lpstr>Built to Last   James C. Collins and Jerry I. Porras</vt:lpstr>
      <vt:lpstr>Built to Last   James C. Collins and Jerry I. Porras</vt:lpstr>
      <vt:lpstr>Built to Last   James C. Collins and Jerry I. Porras</vt:lpstr>
      <vt:lpstr>Built to Last   James C. Collins and Jerry I. Porras</vt:lpstr>
      <vt:lpstr>Built to Last   James C. Collins and Jerry I. Porras</vt:lpstr>
      <vt:lpstr>Built to Last   James C. Collins and Jerry I. Porras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Firm Successful?</dc:title>
  <dc:creator/>
  <cp:lastModifiedBy>New User</cp:lastModifiedBy>
  <cp:revision>14</cp:revision>
  <dcterms:created xsi:type="dcterms:W3CDTF">2006-08-16T00:00:00Z</dcterms:created>
  <dcterms:modified xsi:type="dcterms:W3CDTF">2010-08-02T10:33:23Z</dcterms:modified>
</cp:coreProperties>
</file>