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0B2334-1F91-40F1-9519-AFEC84B24737}" type="datetimeFigureOut">
              <a:rPr lang="en-US" smtClean="0"/>
              <a:t>9/14/2010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878E9A-8329-4750-9DA8-C9E08A66912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878E9A-8329-4750-9DA8-C9E08A66912C}"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878E9A-8329-4750-9DA8-C9E08A66912C}"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878E9A-8329-4750-9DA8-C9E08A66912C}"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878E9A-8329-4750-9DA8-C9E08A66912C}"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878E9A-8329-4750-9DA8-C9E08A66912C}"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878E9A-8329-4750-9DA8-C9E08A66912C}"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878E9A-8329-4750-9DA8-C9E08A66912C}"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878E9A-8329-4750-9DA8-C9E08A66912C}"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ED7FD7-EC29-457B-814A-DADE2BC88B86}" type="datetimeFigureOut">
              <a:rPr lang="en-US" smtClean="0"/>
              <a:t>9/14/2010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98E6D-E065-4A7E-ABD3-145E9DF2BE9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D7FD7-EC29-457B-814A-DADE2BC88B86}" type="datetimeFigureOut">
              <a:rPr lang="en-US" smtClean="0"/>
              <a:t>9/14/2010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98E6D-E065-4A7E-ABD3-145E9DF2BE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D7FD7-EC29-457B-814A-DADE2BC88B86}" type="datetimeFigureOut">
              <a:rPr lang="en-US" smtClean="0"/>
              <a:t>9/14/2010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98E6D-E065-4A7E-ABD3-145E9DF2BE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D7FD7-EC29-457B-814A-DADE2BC88B86}" type="datetimeFigureOut">
              <a:rPr lang="en-US" smtClean="0"/>
              <a:t>9/14/2010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98E6D-E065-4A7E-ABD3-145E9DF2BE9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ED7FD7-EC29-457B-814A-DADE2BC88B86}" type="datetimeFigureOut">
              <a:rPr lang="en-US" smtClean="0"/>
              <a:t>9/14/2010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98E6D-E065-4A7E-ABD3-145E9DF2BE9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ED7FD7-EC29-457B-814A-DADE2BC88B86}" type="datetimeFigureOut">
              <a:rPr lang="en-US" smtClean="0"/>
              <a:t>9/14/2010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98E6D-E065-4A7E-ABD3-145E9DF2BE9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ED7FD7-EC29-457B-814A-DADE2BC88B86}" type="datetimeFigureOut">
              <a:rPr lang="en-US" smtClean="0"/>
              <a:t>9/14/2010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B98E6D-E065-4A7E-ABD3-145E9DF2BE9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ED7FD7-EC29-457B-814A-DADE2BC88B86}" type="datetimeFigureOut">
              <a:rPr lang="en-US" smtClean="0"/>
              <a:t>9/14/2010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B98E6D-E065-4A7E-ABD3-145E9DF2BE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D7FD7-EC29-457B-814A-DADE2BC88B86}" type="datetimeFigureOut">
              <a:rPr lang="en-US" smtClean="0"/>
              <a:t>9/14/2010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B98E6D-E065-4A7E-ABD3-145E9DF2BE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ED7FD7-EC29-457B-814A-DADE2BC88B86}" type="datetimeFigureOut">
              <a:rPr lang="en-US" smtClean="0"/>
              <a:t>9/14/2010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98E6D-E065-4A7E-ABD3-145E9DF2BE9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ED7FD7-EC29-457B-814A-DADE2BC88B86}" type="datetimeFigureOut">
              <a:rPr lang="en-US" smtClean="0"/>
              <a:t>9/14/2010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98E6D-E065-4A7E-ABD3-145E9DF2BE9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D7FD7-EC29-457B-814A-DADE2BC88B86}" type="datetimeFigureOut">
              <a:rPr lang="en-US" smtClean="0"/>
              <a:t>9/14/2010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98E6D-E065-4A7E-ABD3-145E9DF2BE9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SWOT Analysis</a:t>
            </a:r>
            <a:br>
              <a:rPr lang="en-US" dirty="0"/>
            </a:br>
            <a:r>
              <a:rPr lang="en-US" dirty="0"/>
              <a:t> </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A scan of the internal and external environment is an important part of the strategic planning process. </a:t>
            </a:r>
            <a:endParaRPr lang="en-US" dirty="0" smtClean="0"/>
          </a:p>
          <a:p>
            <a:r>
              <a:rPr lang="en-US" dirty="0" smtClean="0"/>
              <a:t>Environmental </a:t>
            </a:r>
            <a:r>
              <a:rPr lang="en-US" dirty="0"/>
              <a:t>factors internal to the firm usually can be classified as strengths (</a:t>
            </a:r>
            <a:r>
              <a:rPr lang="en-US" b="1" dirty="0"/>
              <a:t>S</a:t>
            </a:r>
            <a:r>
              <a:rPr lang="en-US" dirty="0"/>
              <a:t>) or weaknesses (</a:t>
            </a:r>
            <a:r>
              <a:rPr lang="en-US" b="1" dirty="0"/>
              <a:t>W</a:t>
            </a:r>
            <a:r>
              <a:rPr lang="en-US" dirty="0"/>
              <a:t>), and those external to the firm can be classified as opportunities (</a:t>
            </a:r>
            <a:r>
              <a:rPr lang="en-US" b="1" dirty="0"/>
              <a:t>O</a:t>
            </a:r>
            <a:r>
              <a:rPr lang="en-US" dirty="0"/>
              <a:t>) or threats (</a:t>
            </a:r>
            <a:r>
              <a:rPr lang="en-US" b="1" dirty="0"/>
              <a:t>T</a:t>
            </a:r>
            <a:r>
              <a:rPr lang="en-US" dirty="0"/>
              <a:t>). Such an analysis of the strategic environment is referred to as a </a:t>
            </a:r>
            <a:r>
              <a:rPr lang="en-US" b="1" dirty="0"/>
              <a:t>SWOT analysis</a:t>
            </a:r>
            <a:r>
              <a:rPr lang="en-US" dirty="0"/>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SWOT analysis provides information that is helpful in matching the firm's resources and capabilities to the competitive environment in which it operates. As such, it is instrumental in strategy formulation and selection. The following diagram shows how a SWOT analysis fits into an environmental scan:</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SWOT Analysis Framework</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dirty="0" smtClean="0"/>
              <a:t>                         Environmental </a:t>
            </a:r>
            <a:r>
              <a:rPr lang="en-US" dirty="0"/>
              <a:t>Scan</a:t>
            </a:r>
          </a:p>
          <a:p>
            <a:pPr>
              <a:buNone/>
            </a:pPr>
            <a:r>
              <a:rPr lang="en-US" dirty="0"/>
              <a:t>       </a:t>
            </a:r>
            <a:r>
              <a:rPr lang="en-US" dirty="0" smtClean="0"/>
              <a:t>                           </a:t>
            </a:r>
            <a:r>
              <a:rPr lang="en-US" dirty="0"/>
              <a:t>   </a:t>
            </a:r>
            <a:r>
              <a:rPr lang="en-US" dirty="0" smtClean="0"/>
              <a:t>/\</a:t>
            </a:r>
            <a:r>
              <a:rPr lang="en-US" dirty="0"/>
              <a:t>           </a:t>
            </a:r>
          </a:p>
          <a:p>
            <a:pPr>
              <a:buNone/>
            </a:pPr>
            <a:r>
              <a:rPr lang="en-US" dirty="0"/>
              <a:t>Internal Analysis    </a:t>
            </a:r>
            <a:r>
              <a:rPr lang="en-US" dirty="0" smtClean="0"/>
              <a:t>                       External </a:t>
            </a:r>
            <a:r>
              <a:rPr lang="en-US" dirty="0"/>
              <a:t>Analysis</a:t>
            </a:r>
          </a:p>
          <a:p>
            <a:pPr>
              <a:buNone/>
            </a:pPr>
            <a:r>
              <a:rPr lang="en-US" dirty="0" smtClean="0"/>
              <a:t>          / </a:t>
            </a:r>
            <a:r>
              <a:rPr lang="en-US" dirty="0"/>
              <a:t>\      </a:t>
            </a:r>
            <a:r>
              <a:rPr lang="en-US" dirty="0" smtClean="0"/>
              <a:t>                                             / </a:t>
            </a:r>
            <a:r>
              <a:rPr lang="en-US" dirty="0"/>
              <a:t>\</a:t>
            </a:r>
          </a:p>
          <a:p>
            <a:pPr>
              <a:buNone/>
            </a:pPr>
            <a:r>
              <a:rPr lang="en-US" dirty="0"/>
              <a:t>Strengths   Weaknesses   </a:t>
            </a:r>
            <a:r>
              <a:rPr lang="en-US" dirty="0" smtClean="0"/>
              <a:t>Opportunities</a:t>
            </a:r>
            <a:r>
              <a:rPr lang="en-US" dirty="0"/>
              <a:t>   Threats</a:t>
            </a:r>
          </a:p>
          <a:p>
            <a:pPr>
              <a:buNone/>
            </a:pPr>
            <a:r>
              <a:rPr lang="en-US" dirty="0" smtClean="0"/>
              <a:t>                                         |</a:t>
            </a:r>
            <a:endParaRPr lang="en-US" dirty="0"/>
          </a:p>
          <a:p>
            <a:pPr>
              <a:buNone/>
            </a:pPr>
            <a:r>
              <a:rPr lang="en-US" dirty="0" smtClean="0"/>
              <a:t>                                SWOT </a:t>
            </a:r>
            <a:r>
              <a:rPr lang="en-US" dirty="0"/>
              <a:t>Matrix</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b="1" u="sng" dirty="0" smtClean="0"/>
              <a:t>   Strengths</a:t>
            </a:r>
            <a:endParaRPr lang="en-US" dirty="0"/>
          </a:p>
          <a:p>
            <a:pPr>
              <a:buNone/>
            </a:pPr>
            <a:r>
              <a:rPr lang="en-US" dirty="0" smtClean="0"/>
              <a:t>    A </a:t>
            </a:r>
            <a:r>
              <a:rPr lang="en-US" dirty="0"/>
              <a:t>firm's strengths are its resources and capabilities that can be used as a basis for developing a </a:t>
            </a:r>
            <a:r>
              <a:rPr lang="en-US" u="sng" dirty="0"/>
              <a:t>competitive advantage</a:t>
            </a:r>
            <a:r>
              <a:rPr lang="en-US" dirty="0"/>
              <a:t>. Examples of such strengths include:</a:t>
            </a:r>
          </a:p>
          <a:p>
            <a:pPr lvl="0"/>
            <a:r>
              <a:rPr lang="en-US" dirty="0"/>
              <a:t>patents </a:t>
            </a:r>
          </a:p>
          <a:p>
            <a:pPr lvl="0"/>
            <a:r>
              <a:rPr lang="en-US" dirty="0"/>
              <a:t>strong brand names </a:t>
            </a:r>
          </a:p>
          <a:p>
            <a:pPr lvl="0"/>
            <a:r>
              <a:rPr lang="en-US" dirty="0"/>
              <a:t>good reputation among customers </a:t>
            </a:r>
          </a:p>
          <a:p>
            <a:pPr lvl="0"/>
            <a:r>
              <a:rPr lang="en-US" dirty="0"/>
              <a:t>cost advantages from proprietary know-how </a:t>
            </a:r>
          </a:p>
          <a:p>
            <a:pPr lvl="0"/>
            <a:r>
              <a:rPr lang="en-US" dirty="0"/>
              <a:t>exclusive access to high grade natural resources </a:t>
            </a:r>
          </a:p>
          <a:p>
            <a:pPr lvl="0"/>
            <a:r>
              <a:rPr lang="en-US" dirty="0"/>
              <a:t>favorable access to distribution networks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u="sng" dirty="0"/>
              <a:t>Weaknesses</a:t>
            </a:r>
            <a:endParaRPr lang="en-US" dirty="0"/>
          </a:p>
          <a:p>
            <a:pPr>
              <a:buNone/>
            </a:pPr>
            <a:r>
              <a:rPr lang="en-US" dirty="0" smtClean="0"/>
              <a:t>    The </a:t>
            </a:r>
            <a:r>
              <a:rPr lang="en-US" dirty="0"/>
              <a:t>absence of certain strengths may be viewed as a weakness. For example, each of the following may be considered weaknesses:</a:t>
            </a:r>
          </a:p>
          <a:p>
            <a:pPr lvl="0"/>
            <a:r>
              <a:rPr lang="en-US" dirty="0"/>
              <a:t>lack of patent protection </a:t>
            </a:r>
          </a:p>
          <a:p>
            <a:pPr lvl="0"/>
            <a:r>
              <a:rPr lang="en-US" dirty="0"/>
              <a:t>a weak brand name </a:t>
            </a:r>
          </a:p>
          <a:p>
            <a:pPr lvl="0"/>
            <a:r>
              <a:rPr lang="en-US" dirty="0"/>
              <a:t>poor reputation among customers </a:t>
            </a:r>
          </a:p>
          <a:p>
            <a:pPr lvl="0"/>
            <a:r>
              <a:rPr lang="en-US" dirty="0"/>
              <a:t>high cost structure </a:t>
            </a:r>
          </a:p>
          <a:p>
            <a:pPr lvl="0"/>
            <a:r>
              <a:rPr lang="en-US" dirty="0"/>
              <a:t>lack of access to the best natural resources </a:t>
            </a:r>
          </a:p>
          <a:p>
            <a:r>
              <a:rPr lang="en-US" dirty="0"/>
              <a:t>lack of access to key distribution channels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b="1" u="sng" dirty="0"/>
              <a:t>Opportunities</a:t>
            </a:r>
            <a:endParaRPr lang="en-US" dirty="0"/>
          </a:p>
          <a:p>
            <a:pPr>
              <a:buNone/>
            </a:pPr>
            <a:r>
              <a:rPr lang="en-US" dirty="0" smtClean="0"/>
              <a:t>  The </a:t>
            </a:r>
            <a:r>
              <a:rPr lang="en-US" dirty="0"/>
              <a:t>external environmental analysis may reveal certain new opportunities for profit and growth. Some examples of such opportunities include:</a:t>
            </a:r>
          </a:p>
          <a:p>
            <a:pPr lvl="0"/>
            <a:r>
              <a:rPr lang="en-US" dirty="0"/>
              <a:t>an unfulfilled customer need </a:t>
            </a:r>
          </a:p>
          <a:p>
            <a:pPr lvl="0"/>
            <a:r>
              <a:rPr lang="en-US" dirty="0"/>
              <a:t>arrival of new technologies </a:t>
            </a:r>
          </a:p>
          <a:p>
            <a:pPr lvl="0"/>
            <a:r>
              <a:rPr lang="en-US" dirty="0"/>
              <a:t>loosening of regulations </a:t>
            </a:r>
          </a:p>
          <a:p>
            <a:pPr lvl="0"/>
            <a:r>
              <a:rPr lang="en-US" dirty="0"/>
              <a:t>removal of international trade barriers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u="sng" dirty="0"/>
              <a:t>Threats</a:t>
            </a:r>
            <a:endParaRPr lang="en-US" dirty="0"/>
          </a:p>
          <a:p>
            <a:pPr>
              <a:buNone/>
            </a:pPr>
            <a:r>
              <a:rPr lang="en-US" dirty="0" smtClean="0"/>
              <a:t>   Changes </a:t>
            </a:r>
            <a:r>
              <a:rPr lang="en-US" dirty="0"/>
              <a:t>in the external environmental also may present threats to the firm. Some examples of such threats include:</a:t>
            </a:r>
          </a:p>
          <a:p>
            <a:pPr lvl="0"/>
            <a:r>
              <a:rPr lang="en-US" dirty="0"/>
              <a:t>shifts in consumer tastes away from the firm's products </a:t>
            </a:r>
          </a:p>
          <a:p>
            <a:pPr lvl="0"/>
            <a:r>
              <a:rPr lang="en-US" dirty="0"/>
              <a:t>emergence of substitute products </a:t>
            </a:r>
          </a:p>
          <a:p>
            <a:pPr lvl="0"/>
            <a:r>
              <a:rPr lang="en-US" dirty="0"/>
              <a:t>new regulations </a:t>
            </a:r>
          </a:p>
          <a:p>
            <a:pPr lvl="0"/>
            <a:r>
              <a:rPr lang="en-US" dirty="0"/>
              <a:t>increased trade barriers </a:t>
            </a:r>
          </a:p>
          <a:p>
            <a:pPr>
              <a:buNone/>
            </a:pP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328</Words>
  <Application>Microsoft Office PowerPoint</Application>
  <PresentationFormat>On-screen Show (4:3)</PresentationFormat>
  <Paragraphs>48</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SWOT Analysis   </vt:lpstr>
      <vt:lpstr>Slide 2</vt:lpstr>
      <vt:lpstr>Slide 3</vt:lpstr>
      <vt:lpstr>SWOT Analysis Framework </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Analysis   </dc:title>
  <dc:creator>Vidhya Pillai</dc:creator>
  <cp:lastModifiedBy>Vidhya Pillai</cp:lastModifiedBy>
  <cp:revision>2</cp:revision>
  <dcterms:created xsi:type="dcterms:W3CDTF">2010-09-14T16:47:03Z</dcterms:created>
  <dcterms:modified xsi:type="dcterms:W3CDTF">2010-09-14T16:54:36Z</dcterms:modified>
</cp:coreProperties>
</file>