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3" r:id="rId6"/>
    <p:sldId id="266" r:id="rId7"/>
    <p:sldId id="267" r:id="rId8"/>
    <p:sldId id="264" r:id="rId9"/>
    <p:sldId id="265" r:id="rId10"/>
    <p:sldId id="268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8" r:id="rId19"/>
    <p:sldId id="279" r:id="rId20"/>
    <p:sldId id="280" r:id="rId21"/>
    <p:sldId id="281" r:id="rId22"/>
    <p:sldId id="283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83C37-9AEB-4B0C-A310-BAE64F050440}" type="datetimeFigureOut">
              <a:rPr lang="en-US" smtClean="0"/>
              <a:t>9/14/2010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274F7-61DB-4235-BACA-700B5BD697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274F7-61DB-4235-BACA-700B5BD6979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20DA0E-4B98-4F72-A7B0-B0FD2B59D1C9}" type="slidenum">
              <a:rPr lang="en-US"/>
              <a:pPr/>
              <a:t>10</a:t>
            </a:fld>
            <a:endParaRPr lang="en-US"/>
          </a:p>
        </p:txBody>
      </p:sp>
      <p:sp>
        <p:nvSpPr>
          <p:cNvPr id="117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D2977E-5ECF-40D5-B059-D44557082E51}" type="slidenum">
              <a:rPr lang="en-US"/>
              <a:pPr/>
              <a:t>11</a:t>
            </a:fld>
            <a:endParaRPr lang="en-US"/>
          </a:p>
        </p:txBody>
      </p:sp>
      <p:sp>
        <p:nvSpPr>
          <p:cNvPr id="1187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8DBBD7-0FDF-406D-977A-1D01F0D1D892}" type="slidenum">
              <a:rPr lang="en-US"/>
              <a:pPr/>
              <a:t>12</a:t>
            </a:fld>
            <a:endParaRPr lang="en-US"/>
          </a:p>
        </p:txBody>
      </p:sp>
      <p:sp>
        <p:nvSpPr>
          <p:cNvPr id="119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8C7617-47A0-4AB0-9712-02E342FF498B}" type="slidenum">
              <a:rPr lang="en-US"/>
              <a:pPr/>
              <a:t>13</a:t>
            </a:fld>
            <a:endParaRPr lang="en-US"/>
          </a:p>
        </p:txBody>
      </p:sp>
      <p:sp>
        <p:nvSpPr>
          <p:cNvPr id="1208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8CF7EB-D49B-47CB-AEC2-7E2D78786F7C}" type="slidenum">
              <a:rPr lang="en-US"/>
              <a:pPr/>
              <a:t>14</a:t>
            </a:fld>
            <a:endParaRPr lang="en-US"/>
          </a:p>
        </p:txBody>
      </p:sp>
      <p:sp>
        <p:nvSpPr>
          <p:cNvPr id="1218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7BAA93-938E-4A9F-8D1E-3980848E1AE7}" type="slidenum">
              <a:rPr lang="en-US"/>
              <a:pPr/>
              <a:t>15</a:t>
            </a:fld>
            <a:endParaRPr lang="en-US"/>
          </a:p>
        </p:txBody>
      </p:sp>
      <p:sp>
        <p:nvSpPr>
          <p:cNvPr id="1228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C68E8D-1A9F-4593-A724-0ECE7DA5D70F}" type="slidenum">
              <a:rPr lang="en-US"/>
              <a:pPr/>
              <a:t>16</a:t>
            </a:fld>
            <a:endParaRPr lang="en-US"/>
          </a:p>
        </p:txBody>
      </p:sp>
      <p:sp>
        <p:nvSpPr>
          <p:cNvPr id="1239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4ABB45-B2A8-4CB2-847F-0DD5F7BF77C7}" type="slidenum">
              <a:rPr lang="en-US"/>
              <a:pPr/>
              <a:t>17</a:t>
            </a:fld>
            <a:endParaRPr lang="en-US"/>
          </a:p>
        </p:txBody>
      </p:sp>
      <p:sp>
        <p:nvSpPr>
          <p:cNvPr id="124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17432C-1AA7-4F58-815A-B5FA2CF64354}" type="slidenum">
              <a:rPr lang="en-US"/>
              <a:pPr/>
              <a:t>18</a:t>
            </a:fld>
            <a:endParaRPr lang="en-US"/>
          </a:p>
        </p:txBody>
      </p:sp>
      <p:sp>
        <p:nvSpPr>
          <p:cNvPr id="126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96B48E-E9AA-4714-BC07-6F5E54283DE0}" type="slidenum">
              <a:rPr lang="en-US"/>
              <a:pPr/>
              <a:t>19</a:t>
            </a:fld>
            <a:endParaRPr lang="en-US"/>
          </a:p>
        </p:txBody>
      </p:sp>
      <p:sp>
        <p:nvSpPr>
          <p:cNvPr id="1280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274F7-61DB-4235-BACA-700B5BD69791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9691B1-1975-41A1-B051-2729DA7B4871}" type="slidenum">
              <a:rPr lang="en-US"/>
              <a:pPr/>
              <a:t>20</a:t>
            </a:fld>
            <a:endParaRPr lang="en-US"/>
          </a:p>
        </p:txBody>
      </p:sp>
      <p:sp>
        <p:nvSpPr>
          <p:cNvPr id="129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952C3-3A17-46F2-9A49-C008601C126C}" type="slidenum">
              <a:rPr lang="en-US"/>
              <a:pPr/>
              <a:t>21</a:t>
            </a:fld>
            <a:endParaRPr lang="en-US"/>
          </a:p>
        </p:txBody>
      </p:sp>
      <p:sp>
        <p:nvSpPr>
          <p:cNvPr id="1300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IN" smtClean="0"/>
              <a:t>www.azadsikander.blogspot.com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420BCE-BE77-4B23-9F8F-313C083B2B9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461009-07E7-4CC8-8A40-B96C8A2ECBAB}" type="slidenum">
              <a:rPr lang="en-US"/>
              <a:pPr/>
              <a:t>23</a:t>
            </a:fld>
            <a:endParaRPr lang="en-US"/>
          </a:p>
        </p:txBody>
      </p:sp>
      <p:sp>
        <p:nvSpPr>
          <p:cNvPr id="1310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274F7-61DB-4235-BACA-700B5BD69791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274F7-61DB-4235-BACA-700B5BD69791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6880D6-D04A-47AD-9AED-EDFF0BE100E5}" type="slidenum">
              <a:rPr lang="en-US"/>
              <a:pPr/>
              <a:t>5</a:t>
            </a:fld>
            <a:endParaRPr lang="en-US"/>
          </a:p>
        </p:txBody>
      </p:sp>
      <p:sp>
        <p:nvSpPr>
          <p:cNvPr id="113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274F7-61DB-4235-BACA-700B5BD69791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274F7-61DB-4235-BACA-700B5BD69791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45959-D930-4F3C-9677-3B184AC309F3}" type="slidenum">
              <a:rPr lang="en-US"/>
              <a:pPr/>
              <a:t>8</a:t>
            </a:fld>
            <a:endParaRPr lang="en-US"/>
          </a:p>
        </p:txBody>
      </p:sp>
      <p:sp>
        <p:nvSpPr>
          <p:cNvPr id="1157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E800E1-1CC6-437E-A195-4E1E38283D6A}" type="slidenum">
              <a:rPr lang="en-US"/>
              <a:pPr/>
              <a:t>9</a:t>
            </a:fld>
            <a:endParaRPr lang="en-US"/>
          </a:p>
        </p:txBody>
      </p:sp>
      <p:sp>
        <p:nvSpPr>
          <p:cNvPr id="1167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6DC7-DE40-42C0-A2E4-98986EA48605}" type="datetimeFigureOut">
              <a:rPr lang="en-US" smtClean="0"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96F2-E9EE-4FE5-9E91-304A7E3323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6DC7-DE40-42C0-A2E4-98986EA48605}" type="datetimeFigureOut">
              <a:rPr lang="en-US" smtClean="0"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96F2-E9EE-4FE5-9E91-304A7E3323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6DC7-DE40-42C0-A2E4-98986EA48605}" type="datetimeFigureOut">
              <a:rPr lang="en-US" smtClean="0"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96F2-E9EE-4FE5-9E91-304A7E3323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6DC7-DE40-42C0-A2E4-98986EA48605}" type="datetimeFigureOut">
              <a:rPr lang="en-US" smtClean="0"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96F2-E9EE-4FE5-9E91-304A7E3323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6DC7-DE40-42C0-A2E4-98986EA48605}" type="datetimeFigureOut">
              <a:rPr lang="en-US" smtClean="0"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96F2-E9EE-4FE5-9E91-304A7E3323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6DC7-DE40-42C0-A2E4-98986EA48605}" type="datetimeFigureOut">
              <a:rPr lang="en-US" smtClean="0"/>
              <a:t>9/14/2010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96F2-E9EE-4FE5-9E91-304A7E3323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6DC7-DE40-42C0-A2E4-98986EA48605}" type="datetimeFigureOut">
              <a:rPr lang="en-US" smtClean="0"/>
              <a:t>9/14/2010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96F2-E9EE-4FE5-9E91-304A7E3323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6DC7-DE40-42C0-A2E4-98986EA48605}" type="datetimeFigureOut">
              <a:rPr lang="en-US" smtClean="0"/>
              <a:t>9/14/2010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96F2-E9EE-4FE5-9E91-304A7E3323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6DC7-DE40-42C0-A2E4-98986EA48605}" type="datetimeFigureOut">
              <a:rPr lang="en-US" smtClean="0"/>
              <a:t>9/14/2010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96F2-E9EE-4FE5-9E91-304A7E3323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6DC7-DE40-42C0-A2E4-98986EA48605}" type="datetimeFigureOut">
              <a:rPr lang="en-US" smtClean="0"/>
              <a:t>9/14/2010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96F2-E9EE-4FE5-9E91-304A7E3323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6DC7-DE40-42C0-A2E4-98986EA48605}" type="datetimeFigureOut">
              <a:rPr lang="en-US" smtClean="0"/>
              <a:t>9/14/2010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96F2-E9EE-4FE5-9E91-304A7E3323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86DC7-DE40-42C0-A2E4-98986EA48605}" type="datetimeFigureOut">
              <a:rPr lang="en-US" smtClean="0"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096F2-E9EE-4FE5-9E91-304A7E3323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hyperlink" Target="http://images.google.co.in/imgres?imgurl=http://www.indiaretailbiz.com/images/logos/big_bazaar.gif&amp;imgrefurl=http://biznesstalk.blogspot.com/2008/06/big-fight-for-big-bazar.html&amp;usg=__a5Vp30a6v2Wh3u6kkAZe_R4_NXo=&amp;h=107&amp;w=283&amp;sz=19&amp;hl=en&amp;start=3&amp;tbnid=w6oA07jUvzDFnM:&amp;tbnh=43&amp;tbnw=114&amp;prev=/images?q=bigbazar&amp;gbv=2&amp;hl=en" TargetMode="External"/><Relationship Id="rId3" Type="http://schemas.openxmlformats.org/officeDocument/2006/relationships/hyperlink" Target="http://en.wikipedia.org/wiki/File:BCG_Matrix_with_products-small_png.png" TargetMode="External"/><Relationship Id="rId7" Type="http://schemas.openxmlformats.org/officeDocument/2006/relationships/hyperlink" Target="http://images.google.co.in/imgres?imgurl=http://blog.pennlive.com/bizarrebazaar/2007/10/large_Cow.jpg&amp;imgrefurl=http://harmless4life.wordpress.com/2008/04/12/&amp;usg=__8xJdBMBU3F3xAPHEDF99lTirewU=&amp;h=317&amp;w=453&amp;sz=79&amp;hl=en&amp;start=2&amp;tbnid=MCTtFP_ugeqiNM:&amp;tbnh=89&amp;tbnw=127&amp;prev=/images?q=cow&amp;gbv=2&amp;hl=en" TargetMode="External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hyperlink" Target="http://images.google.co.in/imgres?imgurl=http://themoderatevoice.com/wordpress-engine/files/2009-february/question_mark.jpg&amp;imgrefurl=http://themoderatevoice.com/category/society/education/teachers/&amp;usg=__oVtWwChNn7hHiIU3IlA9lZo1HWE=&amp;h=400&amp;w=400&amp;sz=9&amp;hl=en&amp;start=4&amp;tbnid=h71jWJEKjXT5mM:&amp;tbnh=124&amp;tbnw=124&amp;prev=/images?q=question+mark&amp;gbv=2&amp;hl=en" TargetMode="External"/><Relationship Id="rId5" Type="http://schemas.openxmlformats.org/officeDocument/2006/relationships/hyperlink" Target="http://images.google.co.in/imgres?imgurl=http://www.the-aps.org/education/sixstarscience/images/star_hg_clr.gif&amp;imgrefurl=http://www.the-aps.org/education/sixstarscience/index.htm&amp;usg=__XsQ6I2yphlTJWah4l-YXOlzYYAQ=&amp;h=350&amp;w=350&amp;sz=98&amp;hl=en&amp;start=1&amp;tbnid=dVZnU7Ol_pZeNM:&amp;tbnh=120&amp;tbnw=120&amp;prev=/images?q=star&amp;gbv=2&amp;hl=en" TargetMode="External"/><Relationship Id="rId15" Type="http://schemas.openxmlformats.org/officeDocument/2006/relationships/image" Target="../media/image12.png"/><Relationship Id="rId10" Type="http://schemas.openxmlformats.org/officeDocument/2006/relationships/image" Target="../media/image9.jpeg"/><Relationship Id="rId4" Type="http://schemas.openxmlformats.org/officeDocument/2006/relationships/image" Target="../media/image6.png"/><Relationship Id="rId9" Type="http://schemas.openxmlformats.org/officeDocument/2006/relationships/hyperlink" Target="http://images.google.co.in/imgres?imgurl=http://www.londoncleaning.org.uk/images/big-Dog-Walkers.jpg&amp;imgrefurl=http://www.londoncleaning.org.uk/dog.html&amp;usg=__AnH5YLoACtQ8sbADqecv5GxXOF4=&amp;h=342&amp;w=351&amp;sz=65&amp;hl=en&amp;start=15&amp;tbnid=NPiV25lcYnpbBM:&amp;tbnh=117&amp;tbnw=120&amp;prev=/images?q=dog&amp;gbv=2&amp;hl=en" TargetMode="External"/><Relationship Id="rId14" Type="http://schemas.openxmlformats.org/officeDocument/2006/relationships/image" Target="../media/image11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Strategic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>
                <a:solidFill>
                  <a:srgbClr val="333300"/>
                </a:solidFill>
              </a:rPr>
              <a:t>THE BCG GROWTH-SHARE     </a:t>
            </a:r>
            <a:br>
              <a:rPr lang="en-US" b="1" i="1">
                <a:solidFill>
                  <a:srgbClr val="333300"/>
                </a:solidFill>
              </a:rPr>
            </a:br>
            <a:r>
              <a:rPr lang="en-US" b="1" i="1">
                <a:solidFill>
                  <a:srgbClr val="333300"/>
                </a:solidFill>
              </a:rPr>
              <a:t>                  MATRIX</a:t>
            </a:r>
            <a:endParaRPr lang="en-US" sz="340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It is a </a:t>
            </a:r>
            <a:r>
              <a:rPr lang="en-US" sz="2400" b="1" i="1" u="sng">
                <a:solidFill>
                  <a:srgbClr val="333300"/>
                </a:solidFill>
              </a:rPr>
              <a:t>portfolio planning model</a:t>
            </a:r>
            <a:r>
              <a:rPr lang="en-US" sz="2400"/>
              <a:t> which is based on the observation that a company’s business units can be classified in to four categories:</a:t>
            </a:r>
          </a:p>
          <a:p>
            <a:pPr>
              <a:buClr>
                <a:srgbClr val="333300"/>
              </a:buClr>
              <a:buFont typeface="Wingdings" pitchFamily="2" charset="2"/>
              <a:buChar char="ü"/>
            </a:pPr>
            <a:r>
              <a:rPr lang="en-US" sz="2400" b="1" i="1"/>
              <a:t>  </a:t>
            </a:r>
            <a:r>
              <a:rPr lang="en-US" sz="2400" b="1" i="1">
                <a:solidFill>
                  <a:srgbClr val="333300"/>
                </a:solidFill>
              </a:rPr>
              <a:t>Stars </a:t>
            </a:r>
          </a:p>
          <a:p>
            <a:pPr>
              <a:buClr>
                <a:srgbClr val="333300"/>
              </a:buClr>
              <a:buFont typeface="Wingdings" pitchFamily="2" charset="2"/>
              <a:buChar char="ü"/>
            </a:pPr>
            <a:r>
              <a:rPr lang="en-US" sz="2400" b="1" i="1">
                <a:solidFill>
                  <a:srgbClr val="333300"/>
                </a:solidFill>
              </a:rPr>
              <a:t>  Question marks </a:t>
            </a:r>
          </a:p>
          <a:p>
            <a:pPr>
              <a:buClr>
                <a:srgbClr val="333300"/>
              </a:buClr>
              <a:buFont typeface="Wingdings" pitchFamily="2" charset="2"/>
              <a:buChar char="ü"/>
            </a:pPr>
            <a:r>
              <a:rPr lang="en-US" sz="2400" b="1" i="1">
                <a:solidFill>
                  <a:srgbClr val="333300"/>
                </a:solidFill>
              </a:rPr>
              <a:t>  Cash cows</a:t>
            </a:r>
          </a:p>
          <a:p>
            <a:pPr>
              <a:buClr>
                <a:srgbClr val="333300"/>
              </a:buClr>
              <a:buFont typeface="Wingdings" pitchFamily="2" charset="2"/>
              <a:buChar char="ü"/>
            </a:pPr>
            <a:r>
              <a:rPr lang="en-US" sz="2400" b="1" i="1">
                <a:solidFill>
                  <a:srgbClr val="333300"/>
                </a:solidFill>
              </a:rPr>
              <a:t>  Dogs</a:t>
            </a:r>
          </a:p>
          <a:p>
            <a:pPr>
              <a:buClr>
                <a:srgbClr val="333300"/>
              </a:buClr>
              <a:buFont typeface="Wingdings" pitchFamily="2" charset="2"/>
              <a:buNone/>
            </a:pPr>
            <a:endParaRPr lang="en-US" sz="2400" b="1" i="1">
              <a:solidFill>
                <a:srgbClr val="333300"/>
              </a:solidFill>
            </a:endParaRPr>
          </a:p>
          <a:p>
            <a:r>
              <a:rPr lang="en-US" sz="2400"/>
              <a:t>It is based on the combination of  market growth and market share relative to the </a:t>
            </a:r>
            <a:r>
              <a:rPr lang="en-US" sz="2400" b="1" i="1" u="sng">
                <a:solidFill>
                  <a:srgbClr val="333300"/>
                </a:solidFill>
              </a:rPr>
              <a:t>next best competitor.</a:t>
            </a:r>
            <a:r>
              <a:rPr lang="en-US" sz="2400" b="1" i="1" u="sng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3" descr="BCG Growth Share Matri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>
                <a:solidFill>
                  <a:srgbClr val="333300"/>
                </a:solidFill>
              </a:rPr>
              <a:t>STARS</a:t>
            </a:r>
            <a:br>
              <a:rPr lang="en-US" b="1" i="1">
                <a:solidFill>
                  <a:srgbClr val="333300"/>
                </a:solidFill>
              </a:rPr>
            </a:br>
            <a:r>
              <a:rPr lang="en-US" sz="3600" i="1"/>
              <a:t>High growth, High market share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2057400"/>
            <a:ext cx="7848600" cy="4073525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</a:pPr>
            <a:r>
              <a:rPr lang="en-US"/>
              <a:t>Stars are leaders in business.</a:t>
            </a:r>
          </a:p>
          <a:p>
            <a:pPr>
              <a:buClr>
                <a:schemeClr val="tx1"/>
              </a:buClr>
            </a:pPr>
            <a:r>
              <a:rPr lang="en-US"/>
              <a:t>They also require heavy investment,    to maintain its large market share.</a:t>
            </a:r>
          </a:p>
          <a:p>
            <a:pPr>
              <a:buClr>
                <a:schemeClr val="tx1"/>
              </a:buClr>
            </a:pPr>
            <a:r>
              <a:rPr lang="en-US"/>
              <a:t>It leads to large amount of cash consumption and cash generation.</a:t>
            </a:r>
          </a:p>
          <a:p>
            <a:pPr>
              <a:buClr>
                <a:schemeClr val="tx1"/>
              </a:buClr>
            </a:pPr>
            <a:r>
              <a:rPr lang="en-US"/>
              <a:t>Attempts should be made to hold the market share otherwise the star will become a CASH COW. </a:t>
            </a:r>
          </a:p>
          <a:p>
            <a:pPr>
              <a:buClr>
                <a:schemeClr val="tx1"/>
              </a:buClr>
            </a:pPr>
            <a:endParaRPr lang="en-US"/>
          </a:p>
          <a:p>
            <a:pPr>
              <a:buClr>
                <a:schemeClr val="tx1"/>
              </a:buClr>
            </a:pPr>
            <a:endParaRPr lang="en-US"/>
          </a:p>
          <a:p>
            <a:pPr>
              <a:buClr>
                <a:schemeClr val="tx1"/>
              </a:buClr>
            </a:pPr>
            <a:endParaRPr lang="en-US" sz="2400" b="1" i="1"/>
          </a:p>
          <a:p>
            <a:pPr>
              <a:buClr>
                <a:schemeClr val="tx1"/>
              </a:buClr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>
                <a:solidFill>
                  <a:srgbClr val="333300"/>
                </a:solidFill>
              </a:rPr>
              <a:t>CASH COWS</a:t>
            </a:r>
            <a:br>
              <a:rPr lang="en-US" b="1" i="1">
                <a:solidFill>
                  <a:srgbClr val="333300"/>
                </a:solidFill>
              </a:rPr>
            </a:br>
            <a:endParaRPr lang="en-US" b="1" i="1">
              <a:solidFill>
                <a:srgbClr val="333300"/>
              </a:solidFill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838200"/>
            <a:ext cx="7848600" cy="5287963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i="1">
                <a:solidFill>
                  <a:srgbClr val="333300"/>
                </a:solidFill>
              </a:rPr>
              <a:t> </a:t>
            </a:r>
            <a:r>
              <a:rPr lang="en-US" sz="3600" i="1">
                <a:solidFill>
                  <a:srgbClr val="333300"/>
                </a:solidFill>
                <a:latin typeface="Times New Roman" pitchFamily="18" charset="0"/>
              </a:rPr>
              <a:t>Low growth , High market share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 sz="3600" i="1">
              <a:solidFill>
                <a:srgbClr val="333300"/>
              </a:solidFill>
              <a:latin typeface="Times New Roman" pitchFamily="18" charset="0"/>
            </a:endParaRPr>
          </a:p>
          <a:p>
            <a:pPr>
              <a:buClr>
                <a:schemeClr val="tx1"/>
              </a:buClr>
            </a:pPr>
            <a:r>
              <a:rPr lang="en-US"/>
              <a:t>They are foundation of the company and often the stars of yesterday. </a:t>
            </a:r>
          </a:p>
          <a:p>
            <a:pPr>
              <a:buClr>
                <a:schemeClr val="tx1"/>
              </a:buClr>
            </a:pPr>
            <a:r>
              <a:rPr lang="en-US"/>
              <a:t>They generate more cash than required.</a:t>
            </a:r>
          </a:p>
          <a:p>
            <a:pPr>
              <a:buClr>
                <a:schemeClr val="tx1"/>
              </a:buClr>
            </a:pPr>
            <a:r>
              <a:rPr lang="en-US"/>
              <a:t>They extract the profits by investing as little cash as possible</a:t>
            </a:r>
          </a:p>
          <a:p>
            <a:pPr>
              <a:buClr>
                <a:schemeClr val="tx1"/>
              </a:buClr>
            </a:pPr>
            <a:r>
              <a:rPr lang="en-US"/>
              <a:t>They are located in an industry that is mature, not growing or declining.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/>
          </a:p>
          <a:p>
            <a:pPr>
              <a:buClr>
                <a:schemeClr val="tx1"/>
              </a:buClr>
            </a:pPr>
            <a:endParaRPr lang="en-US"/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sz="4600" b="1" i="1">
                <a:solidFill>
                  <a:srgbClr val="333300"/>
                </a:solidFill>
              </a:rPr>
              <a:t>DOGS</a:t>
            </a:r>
            <a:br>
              <a:rPr lang="en-US" sz="4600" b="1" i="1">
                <a:solidFill>
                  <a:srgbClr val="333300"/>
                </a:solidFill>
              </a:rPr>
            </a:br>
            <a:r>
              <a:rPr lang="en-US" sz="3800" i="1"/>
              <a:t>Low growth, Low market share</a:t>
            </a:r>
            <a:br>
              <a:rPr lang="en-US" sz="3800" i="1"/>
            </a:br>
            <a:endParaRPr lang="en-US" sz="3800" i="1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133600"/>
            <a:ext cx="7772400" cy="3997325"/>
          </a:xfrm>
        </p:spPr>
        <p:txBody>
          <a:bodyPr/>
          <a:lstStyle/>
          <a:p>
            <a:r>
              <a:rPr lang="en-US"/>
              <a:t>Dogs are the cash traps.</a:t>
            </a:r>
          </a:p>
          <a:p>
            <a:r>
              <a:rPr lang="en-US"/>
              <a:t>Dogs do not have potential to bring in much cash.</a:t>
            </a:r>
          </a:p>
          <a:p>
            <a:r>
              <a:rPr lang="en-US"/>
              <a:t>Number of dogs in the company should be minimized.</a:t>
            </a:r>
          </a:p>
          <a:p>
            <a:r>
              <a:rPr lang="en-US"/>
              <a:t>Business is situated at a declining stage.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772400" cy="1676400"/>
          </a:xfrm>
        </p:spPr>
        <p:txBody>
          <a:bodyPr>
            <a:normAutofit fontScale="90000"/>
          </a:bodyPr>
          <a:lstStyle/>
          <a:p>
            <a:r>
              <a:rPr lang="en-US" b="1" i="1">
                <a:solidFill>
                  <a:srgbClr val="333300"/>
                </a:solidFill>
              </a:rPr>
              <a:t>QUESTION MARKS</a:t>
            </a:r>
            <a:br>
              <a:rPr lang="en-US" b="1" i="1">
                <a:solidFill>
                  <a:srgbClr val="333300"/>
                </a:solidFill>
              </a:rPr>
            </a:br>
            <a:r>
              <a:rPr lang="en-US" sz="3800" i="1"/>
              <a:t>High growth , Low market share</a:t>
            </a:r>
            <a:r>
              <a:rPr lang="en-US" sz="3800"/>
              <a:t/>
            </a:r>
            <a:br>
              <a:rPr lang="en-US" sz="3800"/>
            </a:br>
            <a:endParaRPr lang="en-US" sz="380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57400"/>
            <a:ext cx="7772400" cy="4800600"/>
          </a:xfrm>
        </p:spPr>
        <p:txBody>
          <a:bodyPr>
            <a:normAutofit fontScale="92500"/>
          </a:bodyPr>
          <a:lstStyle/>
          <a:p>
            <a:r>
              <a:rPr lang="en-US"/>
              <a:t>Most businesses start of as question marks.</a:t>
            </a:r>
          </a:p>
          <a:p>
            <a:r>
              <a:rPr lang="en-US"/>
              <a:t>They will absorb great amounts of cash if the market share remains unchanged, (low).</a:t>
            </a:r>
          </a:p>
          <a:p>
            <a:r>
              <a:rPr lang="en-US"/>
              <a:t>Why question marks?</a:t>
            </a:r>
          </a:p>
          <a:p>
            <a:r>
              <a:rPr lang="en-US"/>
              <a:t>Question marks have potential to become star and eventually cash cow but can also become a dog.</a:t>
            </a:r>
          </a:p>
          <a:p>
            <a:r>
              <a:rPr lang="en-US"/>
              <a:t>Investments should be high for question marks.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772400" cy="963613"/>
          </a:xfrm>
        </p:spPr>
        <p:txBody>
          <a:bodyPr>
            <a:normAutofit fontScale="90000"/>
          </a:bodyPr>
          <a:lstStyle/>
          <a:p>
            <a:r>
              <a:rPr lang="en-US" sz="3800"/>
              <a:t>           </a:t>
            </a:r>
            <a:r>
              <a:rPr lang="en-US" sz="4000" b="1" i="1">
                <a:solidFill>
                  <a:srgbClr val="333300"/>
                </a:solidFill>
              </a:rPr>
              <a:t>WHY BCG MATRIX  ?</a:t>
            </a:r>
            <a:r>
              <a:rPr lang="en-US" sz="3800"/>
              <a:t/>
            </a:r>
            <a:br>
              <a:rPr lang="en-US" sz="3800"/>
            </a:br>
            <a:endParaRPr lang="en-US" sz="380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772400" cy="42259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To assess :</a:t>
            </a:r>
          </a:p>
          <a:p>
            <a:pPr>
              <a:buFont typeface="Wingdings" pitchFamily="2" charset="2"/>
              <a:buChar char="§"/>
            </a:pPr>
            <a:r>
              <a:rPr lang="en-US"/>
              <a:t>Profiles of products/businesses </a:t>
            </a:r>
          </a:p>
          <a:p>
            <a:pPr>
              <a:buFont typeface="Wingdings" pitchFamily="2" charset="2"/>
              <a:buChar char="§"/>
            </a:pPr>
            <a:r>
              <a:rPr lang="en-US"/>
              <a:t>The cash demands of products </a:t>
            </a:r>
          </a:p>
          <a:p>
            <a:pPr>
              <a:buFont typeface="Wingdings" pitchFamily="2" charset="2"/>
              <a:buChar char="§"/>
            </a:pPr>
            <a:r>
              <a:rPr lang="en-US"/>
              <a:t>The development cycles of products</a:t>
            </a:r>
          </a:p>
          <a:p>
            <a:pPr>
              <a:buFont typeface="Wingdings" pitchFamily="2" charset="2"/>
              <a:buChar char="§"/>
            </a:pPr>
            <a:r>
              <a:rPr lang="en-US" b="1" i="1" u="sng"/>
              <a:t>Resource allocation and divestment decisions</a:t>
            </a:r>
          </a:p>
          <a:p>
            <a:pPr>
              <a:buFont typeface="Wingdings" pitchFamily="2" charset="2"/>
              <a:buNone/>
            </a:pPr>
            <a:r>
              <a:rPr lang="en-US"/>
              <a:t> 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rgbClr val="333300"/>
                </a:solidFill>
              </a:rPr>
              <a:t>MAIN STEPS OF BCG MATRIX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Identifying and dividing a company into SBU.</a:t>
            </a:r>
          </a:p>
          <a:p>
            <a:r>
              <a:rPr lang="en-US"/>
              <a:t>Assessing and comparing the prospects of each SBU according to two criteria :</a:t>
            </a:r>
          </a:p>
          <a:p>
            <a:pPr>
              <a:buFont typeface="Wingdings" pitchFamily="2" charset="2"/>
              <a:buNone/>
            </a:pPr>
            <a:r>
              <a:rPr lang="en-US"/>
              <a:t>    1. SBU’S relative market share.</a:t>
            </a:r>
          </a:p>
          <a:p>
            <a:pPr>
              <a:buFont typeface="Wingdings" pitchFamily="2" charset="2"/>
              <a:buNone/>
            </a:pPr>
            <a:r>
              <a:rPr lang="en-US"/>
              <a:t>    2. Growth rate OF SBU’S industry.</a:t>
            </a:r>
          </a:p>
          <a:p>
            <a:r>
              <a:rPr lang="en-US"/>
              <a:t>Classifying the SBU’S on the basis of BCG matrix.</a:t>
            </a:r>
          </a:p>
          <a:p>
            <a:r>
              <a:rPr lang="en-US"/>
              <a:t>Developing strategic objectives for each SBU.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1703387"/>
          </a:xfrm>
        </p:spPr>
        <p:txBody>
          <a:bodyPr/>
          <a:lstStyle/>
          <a:p>
            <a:r>
              <a:rPr lang="en-US" sz="4400" b="1" i="1">
                <a:solidFill>
                  <a:srgbClr val="333300"/>
                </a:solidFill>
              </a:rPr>
              <a:t>BENEFITS</a:t>
            </a:r>
            <a:br>
              <a:rPr lang="en-US" sz="4400" b="1" i="1">
                <a:solidFill>
                  <a:srgbClr val="333300"/>
                </a:solidFill>
              </a:rPr>
            </a:br>
            <a:endParaRPr lang="en-US" sz="4400" b="1" i="1">
              <a:solidFill>
                <a:srgbClr val="333300"/>
              </a:solidFill>
            </a:endParaRP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u="sng"/>
              <a:t>BCG MATRIX</a:t>
            </a:r>
            <a:r>
              <a:rPr lang="en-US"/>
              <a:t> is simple and easy to understand.</a:t>
            </a:r>
          </a:p>
          <a:p>
            <a:r>
              <a:rPr lang="en-US"/>
              <a:t>It helps you to quickly and simply screen the opportunities open to you, and helps you think about how you can make the most of them.</a:t>
            </a:r>
          </a:p>
          <a:p>
            <a:r>
              <a:rPr lang="en-US"/>
              <a:t>It is used to identify how corporate cash resources can best be used to maximize a company’s future growth and profitability.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772400" cy="811213"/>
          </a:xfrm>
        </p:spPr>
        <p:txBody>
          <a:bodyPr>
            <a:normAutofit fontScale="90000"/>
          </a:bodyPr>
          <a:lstStyle/>
          <a:p>
            <a:r>
              <a:rPr lang="en-US" sz="4000" b="1" i="1">
                <a:solidFill>
                  <a:srgbClr val="333300"/>
                </a:solidFill>
              </a:rPr>
              <a:t>LIMITATIONS</a:t>
            </a:r>
            <a:r>
              <a:rPr lang="en-US" sz="3800"/>
              <a:t/>
            </a:r>
            <a:br>
              <a:rPr lang="en-US" sz="3800"/>
            </a:br>
            <a:endParaRPr lang="en-US" sz="380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BCG MATRIX uses only two dimensions, Relative market share and market growth rate.</a:t>
            </a:r>
          </a:p>
          <a:p>
            <a:r>
              <a:rPr lang="en-US"/>
              <a:t>Problems of getting data on market share and market growth.</a:t>
            </a:r>
          </a:p>
          <a:p>
            <a:r>
              <a:rPr lang="en-US"/>
              <a:t>High market share does not mean profits all the time.</a:t>
            </a:r>
          </a:p>
          <a:p>
            <a:r>
              <a:rPr lang="en-US"/>
              <a:t>Business with low market share can be profitable too.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firm must engage in strategic planning that clearly defines objectives and assesses both the internal and external situation to formulate strategy, implement, evaluate and make adjustments to stay on track.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rgbClr val="333300"/>
                </a:solidFill>
              </a:rPr>
              <a:t>PRACTICAL USE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MAHINDRA &amp; MAHINDRA</a:t>
            </a:r>
          </a:p>
          <a:p>
            <a:r>
              <a:rPr lang="en-US"/>
              <a:t>HLL</a:t>
            </a:r>
          </a:p>
          <a:p>
            <a:r>
              <a:rPr lang="en-US"/>
              <a:t>IES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Line 2"/>
          <p:cNvSpPr>
            <a:spLocks noChangeShapeType="1"/>
          </p:cNvSpPr>
          <p:nvPr/>
        </p:nvSpPr>
        <p:spPr bwMode="auto">
          <a:xfrm>
            <a:off x="4495800" y="19812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595" name="Line 3"/>
          <p:cNvSpPr>
            <a:spLocks noChangeShapeType="1"/>
          </p:cNvSpPr>
          <p:nvPr/>
        </p:nvSpPr>
        <p:spPr bwMode="auto">
          <a:xfrm flipV="1">
            <a:off x="1828800" y="4038600"/>
            <a:ext cx="548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596" name="Line 4"/>
          <p:cNvSpPr>
            <a:spLocks noChangeShapeType="1"/>
          </p:cNvSpPr>
          <p:nvPr/>
        </p:nvSpPr>
        <p:spPr bwMode="auto">
          <a:xfrm flipV="1">
            <a:off x="1828800" y="1981200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597" name="Line 5"/>
          <p:cNvSpPr>
            <a:spLocks noChangeShapeType="1"/>
          </p:cNvSpPr>
          <p:nvPr/>
        </p:nvSpPr>
        <p:spPr bwMode="auto">
          <a:xfrm rot="5400000" flipV="1">
            <a:off x="5221287" y="4151313"/>
            <a:ext cx="4379913" cy="39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598" name="Line 6"/>
          <p:cNvSpPr>
            <a:spLocks noChangeShapeType="1"/>
          </p:cNvSpPr>
          <p:nvPr/>
        </p:nvSpPr>
        <p:spPr bwMode="auto">
          <a:xfrm flipV="1">
            <a:off x="1828800" y="4038600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599" name="Line 7"/>
          <p:cNvSpPr>
            <a:spLocks noChangeShapeType="1"/>
          </p:cNvSpPr>
          <p:nvPr/>
        </p:nvSpPr>
        <p:spPr bwMode="auto">
          <a:xfrm rot="5400000" flipV="1">
            <a:off x="-342900" y="41529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600" name="Line 8"/>
          <p:cNvSpPr>
            <a:spLocks noChangeShapeType="1"/>
          </p:cNvSpPr>
          <p:nvPr/>
        </p:nvSpPr>
        <p:spPr bwMode="auto">
          <a:xfrm flipV="1">
            <a:off x="1828800" y="6324600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10601" name="Object 9"/>
          <p:cNvGraphicFramePr>
            <a:graphicFrameLocks noChangeAspect="1"/>
          </p:cNvGraphicFramePr>
          <p:nvPr/>
        </p:nvGraphicFramePr>
        <p:xfrm>
          <a:off x="4724400" y="4267200"/>
          <a:ext cx="2438400" cy="1905000"/>
        </p:xfrm>
        <a:graphic>
          <a:graphicData uri="http://schemas.openxmlformats.org/presentationml/2006/ole">
            <p:oleObj spid="_x0000_s2050" name="Bitmap Image" r:id="rId4" imgW="1085714" imgH="923810" progId="Paint.Picture">
              <p:embed/>
            </p:oleObj>
          </a:graphicData>
        </a:graphic>
      </p:graphicFrame>
      <p:graphicFrame>
        <p:nvGraphicFramePr>
          <p:cNvPr id="110602" name="Object 10"/>
          <p:cNvGraphicFramePr>
            <a:graphicFrameLocks noChangeAspect="1"/>
          </p:cNvGraphicFramePr>
          <p:nvPr/>
        </p:nvGraphicFramePr>
        <p:xfrm>
          <a:off x="4724400" y="2133600"/>
          <a:ext cx="2438400" cy="1755775"/>
        </p:xfrm>
        <a:graphic>
          <a:graphicData uri="http://schemas.openxmlformats.org/presentationml/2006/ole">
            <p:oleObj spid="_x0000_s2051" name="Bitmap Image" r:id="rId5" imgW="1104762" imgH="942857" progId="Paint.Picture">
              <p:embed/>
            </p:oleObj>
          </a:graphicData>
        </a:graphic>
      </p:graphicFrame>
      <p:graphicFrame>
        <p:nvGraphicFramePr>
          <p:cNvPr id="110603" name="Object 11"/>
          <p:cNvGraphicFramePr>
            <a:graphicFrameLocks noChangeAspect="1"/>
          </p:cNvGraphicFramePr>
          <p:nvPr/>
        </p:nvGraphicFramePr>
        <p:xfrm>
          <a:off x="2057400" y="4267200"/>
          <a:ext cx="2209800" cy="1905000"/>
        </p:xfrm>
        <a:graphic>
          <a:graphicData uri="http://schemas.openxmlformats.org/presentationml/2006/ole">
            <p:oleObj spid="_x0000_s2052" name="Bitmap Image" r:id="rId6" imgW="1038370" imgH="961905" progId="Paint.Picture">
              <p:embed/>
            </p:oleObj>
          </a:graphicData>
        </a:graphic>
      </p:graphicFrame>
      <p:graphicFrame>
        <p:nvGraphicFramePr>
          <p:cNvPr id="110604" name="Object 12"/>
          <p:cNvGraphicFramePr>
            <a:graphicFrameLocks noChangeAspect="1"/>
          </p:cNvGraphicFramePr>
          <p:nvPr/>
        </p:nvGraphicFramePr>
        <p:xfrm>
          <a:off x="2057400" y="2133600"/>
          <a:ext cx="2209800" cy="1725613"/>
        </p:xfrm>
        <a:graphic>
          <a:graphicData uri="http://schemas.openxmlformats.org/presentationml/2006/ole">
            <p:oleObj spid="_x0000_s2053" name="Bitmap Image" r:id="rId7" imgW="1104762" imgH="961905" progId="Paint.Picture">
              <p:embed/>
            </p:oleObj>
          </a:graphicData>
        </a:graphic>
      </p:graphicFrame>
      <p:sp>
        <p:nvSpPr>
          <p:cNvPr id="110605" name="Rectangle 1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/>
              <a:t>                 </a:t>
            </a:r>
            <a:r>
              <a:rPr lang="en-US" sz="4000" b="1" i="1">
                <a:solidFill>
                  <a:srgbClr val="333300"/>
                </a:solidFill>
              </a:rPr>
              <a:t>BCG MATRIX  </a:t>
            </a:r>
            <a:br>
              <a:rPr lang="en-US" sz="4000" b="1" i="1">
                <a:solidFill>
                  <a:srgbClr val="333300"/>
                </a:solidFill>
              </a:rPr>
            </a:br>
            <a:endParaRPr lang="en-US" sz="4000" b="1" i="1">
              <a:solidFill>
                <a:srgbClr val="333300"/>
              </a:solidFill>
            </a:endParaRPr>
          </a:p>
        </p:txBody>
      </p:sp>
      <p:sp>
        <p:nvSpPr>
          <p:cNvPr id="110606" name="Text Box 14"/>
          <p:cNvSpPr txBox="1">
            <a:spLocks noChangeArrowheads="1"/>
          </p:cNvSpPr>
          <p:nvPr/>
        </p:nvSpPr>
        <p:spPr bwMode="auto">
          <a:xfrm>
            <a:off x="2270125" y="3389313"/>
            <a:ext cx="920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scorpio</a:t>
            </a:r>
          </a:p>
        </p:txBody>
      </p:sp>
      <p:sp>
        <p:nvSpPr>
          <p:cNvPr id="110607" name="Text Box 15"/>
          <p:cNvSpPr txBox="1">
            <a:spLocks noChangeArrowheads="1"/>
          </p:cNvSpPr>
          <p:nvPr/>
        </p:nvSpPr>
        <p:spPr bwMode="auto">
          <a:xfrm>
            <a:off x="2270125" y="521811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  <a:p>
            <a:endParaRPr lang="en-US"/>
          </a:p>
        </p:txBody>
      </p:sp>
      <p:sp>
        <p:nvSpPr>
          <p:cNvPr id="110608" name="Text Box 16"/>
          <p:cNvSpPr txBox="1">
            <a:spLocks noChangeArrowheads="1"/>
          </p:cNvSpPr>
          <p:nvPr/>
        </p:nvSpPr>
        <p:spPr bwMode="auto">
          <a:xfrm>
            <a:off x="3505200" y="5410200"/>
            <a:ext cx="679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Jeep</a:t>
            </a:r>
          </a:p>
          <a:p>
            <a:endParaRPr lang="en-US"/>
          </a:p>
        </p:txBody>
      </p:sp>
      <p:sp>
        <p:nvSpPr>
          <p:cNvPr id="110609" name="Text Box 17"/>
          <p:cNvSpPr txBox="1">
            <a:spLocks noChangeArrowheads="1"/>
          </p:cNvSpPr>
          <p:nvPr/>
        </p:nvSpPr>
        <p:spPr bwMode="auto">
          <a:xfrm>
            <a:off x="4860925" y="5599113"/>
            <a:ext cx="819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balero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C9F650B-2681-412C-B63B-57E9AB38AACE}" type="datetime1">
              <a:rPr lang="en-US"/>
              <a:pPr/>
              <a:t>9/14/2010</a:t>
            </a:fld>
            <a:endParaRPr lang="en-U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81750"/>
            <a:ext cx="2133600" cy="476250"/>
          </a:xfrm>
          <a:noFill/>
        </p:spPr>
        <p:txBody>
          <a:bodyPr/>
          <a:lstStyle/>
          <a:p>
            <a:fld id="{63E485B2-56C5-4BB2-B1C8-35C71322B364}" type="slidenum">
              <a:rPr lang="en-US"/>
              <a:pPr/>
              <a:t>22</a:t>
            </a:fld>
            <a:endParaRPr lang="en-US"/>
          </a:p>
        </p:txBody>
      </p:sp>
      <p:pic>
        <p:nvPicPr>
          <p:cNvPr id="12293" name="Picture 8" descr="magnify-clip">
            <a:hlinkClick r:id="rId3" tooltip="Enlarg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63800" y="4778375"/>
            <a:ext cx="14287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118" name="Group 22"/>
          <p:cNvGraphicFramePr>
            <a:graphicFrameLocks noGrp="1"/>
          </p:cNvGraphicFramePr>
          <p:nvPr/>
        </p:nvGraphicFramePr>
        <p:xfrm>
          <a:off x="1676400" y="1371600"/>
          <a:ext cx="6096000" cy="40640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305" name="Picture 24" descr="star_hg_clr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28800" y="15240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6" name="Picture 26" descr="large_Cow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09800" y="4114800"/>
            <a:ext cx="12096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7" name="Picture 28" descr="big-Dog-Walkers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410200" y="3886200"/>
            <a:ext cx="11430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8" name="Picture 30" descr="question_mark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410200" y="1752600"/>
            <a:ext cx="11811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9" name="Picture 33" descr="big_bazaar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819400" y="2743200"/>
            <a:ext cx="1371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10" name="Rectangle 34"/>
          <p:cNvSpPr>
            <a:spLocks noChangeArrowheads="1"/>
          </p:cNvSpPr>
          <p:nvPr/>
        </p:nvSpPr>
        <p:spPr bwMode="auto">
          <a:xfrm>
            <a:off x="838200" y="1447800"/>
            <a:ext cx="228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M</a:t>
            </a:r>
          </a:p>
          <a:p>
            <a:pPr algn="ctr"/>
            <a:r>
              <a:rPr lang="en-US">
                <a:latin typeface="Calibri" pitchFamily="34" charset="0"/>
              </a:rPr>
              <a:t>A</a:t>
            </a:r>
          </a:p>
          <a:p>
            <a:pPr algn="ctr"/>
            <a:r>
              <a:rPr lang="en-US">
                <a:latin typeface="Calibri" pitchFamily="34" charset="0"/>
              </a:rPr>
              <a:t>R</a:t>
            </a:r>
          </a:p>
          <a:p>
            <a:pPr algn="ctr"/>
            <a:r>
              <a:rPr lang="en-US">
                <a:latin typeface="Calibri" pitchFamily="34" charset="0"/>
              </a:rPr>
              <a:t>K</a:t>
            </a:r>
          </a:p>
          <a:p>
            <a:pPr algn="ctr"/>
            <a:r>
              <a:rPr lang="en-US">
                <a:latin typeface="Calibri" pitchFamily="34" charset="0"/>
              </a:rPr>
              <a:t>E</a:t>
            </a:r>
          </a:p>
          <a:p>
            <a:pPr algn="ctr"/>
            <a:r>
              <a:rPr lang="en-US">
                <a:latin typeface="Calibri" pitchFamily="34" charset="0"/>
              </a:rPr>
              <a:t>T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>
                <a:latin typeface="Calibri" pitchFamily="34" charset="0"/>
              </a:rPr>
              <a:t> G</a:t>
            </a:r>
          </a:p>
          <a:p>
            <a:pPr algn="ctr"/>
            <a:r>
              <a:rPr lang="en-US">
                <a:latin typeface="Calibri" pitchFamily="34" charset="0"/>
              </a:rPr>
              <a:t>R</a:t>
            </a:r>
          </a:p>
          <a:p>
            <a:pPr algn="ctr"/>
            <a:r>
              <a:rPr lang="en-US">
                <a:latin typeface="Calibri" pitchFamily="34" charset="0"/>
              </a:rPr>
              <a:t>O</a:t>
            </a:r>
          </a:p>
          <a:p>
            <a:pPr algn="ctr"/>
            <a:r>
              <a:rPr lang="en-US">
                <a:latin typeface="Calibri" pitchFamily="34" charset="0"/>
              </a:rPr>
              <a:t>W</a:t>
            </a:r>
          </a:p>
          <a:p>
            <a:pPr algn="ctr"/>
            <a:r>
              <a:rPr lang="en-US">
                <a:latin typeface="Calibri" pitchFamily="34" charset="0"/>
              </a:rPr>
              <a:t>T</a:t>
            </a:r>
          </a:p>
          <a:p>
            <a:pPr algn="ctr"/>
            <a:r>
              <a:rPr lang="en-US">
                <a:latin typeface="Calibri" pitchFamily="34" charset="0"/>
              </a:rPr>
              <a:t>H</a:t>
            </a:r>
          </a:p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12311" name="Rectangle 36"/>
          <p:cNvSpPr>
            <a:spLocks noChangeArrowheads="1"/>
          </p:cNvSpPr>
          <p:nvPr/>
        </p:nvSpPr>
        <p:spPr bwMode="auto">
          <a:xfrm>
            <a:off x="1981200" y="5943600"/>
            <a:ext cx="579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Market Share</a:t>
            </a:r>
          </a:p>
        </p:txBody>
      </p:sp>
      <p:sp>
        <p:nvSpPr>
          <p:cNvPr id="12312" name="Rectangle 37"/>
          <p:cNvSpPr>
            <a:spLocks noChangeArrowheads="1"/>
          </p:cNvSpPr>
          <p:nvPr/>
        </p:nvSpPr>
        <p:spPr bwMode="auto">
          <a:xfrm>
            <a:off x="2286000" y="56388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High</a:t>
            </a:r>
          </a:p>
        </p:txBody>
      </p:sp>
      <p:sp>
        <p:nvSpPr>
          <p:cNvPr id="12313" name="Rectangle 38"/>
          <p:cNvSpPr>
            <a:spLocks noChangeArrowheads="1"/>
          </p:cNvSpPr>
          <p:nvPr/>
        </p:nvSpPr>
        <p:spPr bwMode="auto">
          <a:xfrm>
            <a:off x="1219200" y="3810000"/>
            <a:ext cx="30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L</a:t>
            </a:r>
          </a:p>
          <a:p>
            <a:pPr algn="ctr"/>
            <a:r>
              <a:rPr lang="en-US">
                <a:latin typeface="Calibri" pitchFamily="34" charset="0"/>
              </a:rPr>
              <a:t>O</a:t>
            </a:r>
          </a:p>
          <a:p>
            <a:pPr algn="ctr"/>
            <a:r>
              <a:rPr lang="en-US">
                <a:latin typeface="Calibri" pitchFamily="34" charset="0"/>
              </a:rPr>
              <a:t>W</a:t>
            </a:r>
          </a:p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12314" name="Rectangle 39"/>
          <p:cNvSpPr>
            <a:spLocks noChangeArrowheads="1"/>
          </p:cNvSpPr>
          <p:nvPr/>
        </p:nvSpPr>
        <p:spPr bwMode="auto">
          <a:xfrm>
            <a:off x="1295400" y="1752600"/>
            <a:ext cx="228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H</a:t>
            </a:r>
          </a:p>
          <a:p>
            <a:pPr algn="ctr"/>
            <a:r>
              <a:rPr lang="en-US">
                <a:latin typeface="Calibri" pitchFamily="34" charset="0"/>
              </a:rPr>
              <a:t>I</a:t>
            </a:r>
          </a:p>
          <a:p>
            <a:pPr algn="ctr"/>
            <a:r>
              <a:rPr lang="en-US">
                <a:latin typeface="Calibri" pitchFamily="34" charset="0"/>
              </a:rPr>
              <a:t>G</a:t>
            </a:r>
          </a:p>
          <a:p>
            <a:pPr algn="ctr"/>
            <a:r>
              <a:rPr lang="en-US">
                <a:latin typeface="Calibri" pitchFamily="34" charset="0"/>
              </a:rPr>
              <a:t>H</a:t>
            </a:r>
          </a:p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12315" name="Rectangle 40"/>
          <p:cNvSpPr>
            <a:spLocks noChangeArrowheads="1"/>
          </p:cNvSpPr>
          <p:nvPr/>
        </p:nvSpPr>
        <p:spPr bwMode="auto">
          <a:xfrm>
            <a:off x="5486400" y="5638800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Low</a:t>
            </a:r>
          </a:p>
        </p:txBody>
      </p:sp>
      <p:sp>
        <p:nvSpPr>
          <p:cNvPr id="12316" name="Rectangle 41"/>
          <p:cNvSpPr>
            <a:spLocks noChangeArrowheads="1"/>
          </p:cNvSpPr>
          <p:nvPr/>
        </p:nvSpPr>
        <p:spPr bwMode="auto">
          <a:xfrm>
            <a:off x="304800" y="304800"/>
            <a:ext cx="8458200" cy="8382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400">
                <a:solidFill>
                  <a:schemeClr val="bg1"/>
                </a:solidFill>
                <a:latin typeface="Times New Roman" pitchFamily="18" charset="0"/>
              </a:rPr>
              <a:t>Big Bazaar At BCG Matrix</a:t>
            </a:r>
          </a:p>
        </p:txBody>
      </p:sp>
      <p:sp>
        <p:nvSpPr>
          <p:cNvPr id="12317" name="Rectangle 42"/>
          <p:cNvSpPr>
            <a:spLocks noChangeArrowheads="1"/>
          </p:cNvSpPr>
          <p:nvPr/>
        </p:nvSpPr>
        <p:spPr bwMode="auto">
          <a:xfrm>
            <a:off x="838200" y="1447800"/>
            <a:ext cx="228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M</a:t>
            </a:r>
          </a:p>
          <a:p>
            <a:pPr algn="ctr"/>
            <a:r>
              <a:rPr lang="en-US">
                <a:latin typeface="Calibri" pitchFamily="34" charset="0"/>
              </a:rPr>
              <a:t>A</a:t>
            </a:r>
          </a:p>
          <a:p>
            <a:pPr algn="ctr"/>
            <a:r>
              <a:rPr lang="en-US">
                <a:latin typeface="Calibri" pitchFamily="34" charset="0"/>
              </a:rPr>
              <a:t>R</a:t>
            </a:r>
          </a:p>
          <a:p>
            <a:pPr algn="ctr"/>
            <a:r>
              <a:rPr lang="en-US">
                <a:latin typeface="Calibri" pitchFamily="34" charset="0"/>
              </a:rPr>
              <a:t>K</a:t>
            </a:r>
          </a:p>
          <a:p>
            <a:pPr algn="ctr"/>
            <a:r>
              <a:rPr lang="en-US">
                <a:latin typeface="Calibri" pitchFamily="34" charset="0"/>
              </a:rPr>
              <a:t>E</a:t>
            </a:r>
          </a:p>
          <a:p>
            <a:pPr algn="ctr"/>
            <a:r>
              <a:rPr lang="en-US">
                <a:latin typeface="Calibri" pitchFamily="34" charset="0"/>
              </a:rPr>
              <a:t>T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>
                <a:latin typeface="Calibri" pitchFamily="34" charset="0"/>
              </a:rPr>
              <a:t> G</a:t>
            </a:r>
          </a:p>
          <a:p>
            <a:pPr algn="ctr"/>
            <a:r>
              <a:rPr lang="en-US">
                <a:latin typeface="Calibri" pitchFamily="34" charset="0"/>
              </a:rPr>
              <a:t>R</a:t>
            </a:r>
          </a:p>
          <a:p>
            <a:pPr algn="ctr"/>
            <a:r>
              <a:rPr lang="en-US">
                <a:latin typeface="Calibri" pitchFamily="34" charset="0"/>
              </a:rPr>
              <a:t>O</a:t>
            </a:r>
          </a:p>
          <a:p>
            <a:pPr algn="ctr"/>
            <a:r>
              <a:rPr lang="en-US">
                <a:latin typeface="Calibri" pitchFamily="34" charset="0"/>
              </a:rPr>
              <a:t>W</a:t>
            </a:r>
          </a:p>
          <a:p>
            <a:pPr algn="ctr"/>
            <a:r>
              <a:rPr lang="en-US">
                <a:latin typeface="Calibri" pitchFamily="34" charset="0"/>
              </a:rPr>
              <a:t>T</a:t>
            </a:r>
          </a:p>
          <a:p>
            <a:pPr algn="ctr"/>
            <a:r>
              <a:rPr lang="en-US">
                <a:latin typeface="Calibri" pitchFamily="34" charset="0"/>
              </a:rPr>
              <a:t>H</a:t>
            </a:r>
          </a:p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12318" name="Rectangle 43"/>
          <p:cNvSpPr>
            <a:spLocks noChangeArrowheads="1"/>
          </p:cNvSpPr>
          <p:nvPr/>
        </p:nvSpPr>
        <p:spPr bwMode="auto">
          <a:xfrm>
            <a:off x="1295400" y="1752600"/>
            <a:ext cx="228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H</a:t>
            </a:r>
          </a:p>
          <a:p>
            <a:pPr algn="ctr"/>
            <a:r>
              <a:rPr lang="en-US">
                <a:latin typeface="Calibri" pitchFamily="34" charset="0"/>
              </a:rPr>
              <a:t>I</a:t>
            </a:r>
          </a:p>
          <a:p>
            <a:pPr algn="ctr"/>
            <a:r>
              <a:rPr lang="en-US">
                <a:latin typeface="Calibri" pitchFamily="34" charset="0"/>
              </a:rPr>
              <a:t>G</a:t>
            </a:r>
          </a:p>
          <a:p>
            <a:pPr algn="ctr"/>
            <a:r>
              <a:rPr lang="en-US">
                <a:latin typeface="Calibri" pitchFamily="34" charset="0"/>
              </a:rPr>
              <a:t>H</a:t>
            </a:r>
          </a:p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12319" name="Rectangle 44"/>
          <p:cNvSpPr>
            <a:spLocks noChangeArrowheads="1"/>
          </p:cNvSpPr>
          <p:nvPr/>
        </p:nvSpPr>
        <p:spPr bwMode="auto">
          <a:xfrm>
            <a:off x="1219200" y="3810000"/>
            <a:ext cx="30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L</a:t>
            </a:r>
          </a:p>
          <a:p>
            <a:pPr algn="ctr"/>
            <a:r>
              <a:rPr lang="en-US">
                <a:latin typeface="Calibri" pitchFamily="34" charset="0"/>
              </a:rPr>
              <a:t>O</a:t>
            </a:r>
          </a:p>
          <a:p>
            <a:pPr algn="ctr"/>
            <a:r>
              <a:rPr lang="en-US">
                <a:latin typeface="Calibri" pitchFamily="34" charset="0"/>
              </a:rPr>
              <a:t>W</a:t>
            </a:r>
          </a:p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12320" name="Rectangle 45"/>
          <p:cNvSpPr>
            <a:spLocks noChangeArrowheads="1"/>
          </p:cNvSpPr>
          <p:nvPr/>
        </p:nvSpPr>
        <p:spPr bwMode="auto">
          <a:xfrm>
            <a:off x="838200" y="1447800"/>
            <a:ext cx="228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M</a:t>
            </a:r>
          </a:p>
          <a:p>
            <a:pPr algn="ctr"/>
            <a:r>
              <a:rPr lang="en-US">
                <a:latin typeface="Calibri" pitchFamily="34" charset="0"/>
              </a:rPr>
              <a:t>A</a:t>
            </a:r>
          </a:p>
          <a:p>
            <a:pPr algn="ctr"/>
            <a:r>
              <a:rPr lang="en-US">
                <a:latin typeface="Calibri" pitchFamily="34" charset="0"/>
              </a:rPr>
              <a:t>R</a:t>
            </a:r>
          </a:p>
          <a:p>
            <a:pPr algn="ctr"/>
            <a:r>
              <a:rPr lang="en-US">
                <a:latin typeface="Calibri" pitchFamily="34" charset="0"/>
              </a:rPr>
              <a:t>K</a:t>
            </a:r>
          </a:p>
          <a:p>
            <a:pPr algn="ctr"/>
            <a:r>
              <a:rPr lang="en-US">
                <a:latin typeface="Calibri" pitchFamily="34" charset="0"/>
              </a:rPr>
              <a:t>E</a:t>
            </a:r>
          </a:p>
          <a:p>
            <a:pPr algn="ctr"/>
            <a:r>
              <a:rPr lang="en-US">
                <a:latin typeface="Calibri" pitchFamily="34" charset="0"/>
              </a:rPr>
              <a:t>T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>
                <a:latin typeface="Calibri" pitchFamily="34" charset="0"/>
              </a:rPr>
              <a:t> G</a:t>
            </a:r>
          </a:p>
          <a:p>
            <a:pPr algn="ctr"/>
            <a:r>
              <a:rPr lang="en-US">
                <a:latin typeface="Calibri" pitchFamily="34" charset="0"/>
              </a:rPr>
              <a:t>R</a:t>
            </a:r>
          </a:p>
          <a:p>
            <a:pPr algn="ctr"/>
            <a:r>
              <a:rPr lang="en-US">
                <a:latin typeface="Calibri" pitchFamily="34" charset="0"/>
              </a:rPr>
              <a:t>O</a:t>
            </a:r>
          </a:p>
          <a:p>
            <a:pPr algn="ctr"/>
            <a:r>
              <a:rPr lang="en-US">
                <a:latin typeface="Calibri" pitchFamily="34" charset="0"/>
              </a:rPr>
              <a:t>W</a:t>
            </a:r>
          </a:p>
          <a:p>
            <a:pPr algn="ctr"/>
            <a:r>
              <a:rPr lang="en-US">
                <a:latin typeface="Calibri" pitchFamily="34" charset="0"/>
              </a:rPr>
              <a:t>T</a:t>
            </a:r>
          </a:p>
          <a:p>
            <a:pPr algn="ctr"/>
            <a:r>
              <a:rPr lang="en-US">
                <a:latin typeface="Calibri" pitchFamily="34" charset="0"/>
              </a:rPr>
              <a:t>H</a:t>
            </a:r>
          </a:p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12321" name="Rectangle 46"/>
          <p:cNvSpPr>
            <a:spLocks noChangeArrowheads="1"/>
          </p:cNvSpPr>
          <p:nvPr/>
        </p:nvSpPr>
        <p:spPr bwMode="auto">
          <a:xfrm>
            <a:off x="1295400" y="1752600"/>
            <a:ext cx="228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H</a:t>
            </a:r>
          </a:p>
          <a:p>
            <a:pPr algn="ctr"/>
            <a:r>
              <a:rPr lang="en-US">
                <a:latin typeface="Calibri" pitchFamily="34" charset="0"/>
              </a:rPr>
              <a:t>I</a:t>
            </a:r>
          </a:p>
          <a:p>
            <a:pPr algn="ctr"/>
            <a:r>
              <a:rPr lang="en-US">
                <a:latin typeface="Calibri" pitchFamily="34" charset="0"/>
              </a:rPr>
              <a:t>G</a:t>
            </a:r>
          </a:p>
          <a:p>
            <a:pPr algn="ctr"/>
            <a:r>
              <a:rPr lang="en-US">
                <a:latin typeface="Calibri" pitchFamily="34" charset="0"/>
              </a:rPr>
              <a:t>H</a:t>
            </a:r>
          </a:p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12322" name="Rectangle 47"/>
          <p:cNvSpPr>
            <a:spLocks noChangeArrowheads="1"/>
          </p:cNvSpPr>
          <p:nvPr/>
        </p:nvSpPr>
        <p:spPr bwMode="auto">
          <a:xfrm>
            <a:off x="5486400" y="5638800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Low</a:t>
            </a:r>
          </a:p>
        </p:txBody>
      </p:sp>
      <p:sp>
        <p:nvSpPr>
          <p:cNvPr id="12323" name="Rectangle 48"/>
          <p:cNvSpPr>
            <a:spLocks noChangeArrowheads="1"/>
          </p:cNvSpPr>
          <p:nvPr/>
        </p:nvSpPr>
        <p:spPr bwMode="auto">
          <a:xfrm>
            <a:off x="1219200" y="3810000"/>
            <a:ext cx="30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L</a:t>
            </a:r>
          </a:p>
          <a:p>
            <a:pPr algn="ctr"/>
            <a:r>
              <a:rPr lang="en-US">
                <a:latin typeface="Calibri" pitchFamily="34" charset="0"/>
              </a:rPr>
              <a:t>O</a:t>
            </a:r>
          </a:p>
          <a:p>
            <a:pPr algn="ctr"/>
            <a:r>
              <a:rPr lang="en-US">
                <a:latin typeface="Calibri" pitchFamily="34" charset="0"/>
              </a:rPr>
              <a:t>W</a:t>
            </a:r>
          </a:p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12324" name="Rectangle 49"/>
          <p:cNvSpPr>
            <a:spLocks noChangeArrowheads="1"/>
          </p:cNvSpPr>
          <p:nvPr/>
        </p:nvSpPr>
        <p:spPr bwMode="auto">
          <a:xfrm>
            <a:off x="838200" y="1447800"/>
            <a:ext cx="228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M</a:t>
            </a:r>
          </a:p>
          <a:p>
            <a:pPr algn="ctr"/>
            <a:r>
              <a:rPr lang="en-US">
                <a:latin typeface="Calibri" pitchFamily="34" charset="0"/>
              </a:rPr>
              <a:t>A</a:t>
            </a:r>
          </a:p>
          <a:p>
            <a:pPr algn="ctr"/>
            <a:r>
              <a:rPr lang="en-US">
                <a:latin typeface="Calibri" pitchFamily="34" charset="0"/>
              </a:rPr>
              <a:t>R</a:t>
            </a:r>
          </a:p>
          <a:p>
            <a:pPr algn="ctr"/>
            <a:r>
              <a:rPr lang="en-US">
                <a:latin typeface="Calibri" pitchFamily="34" charset="0"/>
              </a:rPr>
              <a:t>K</a:t>
            </a:r>
          </a:p>
          <a:p>
            <a:pPr algn="ctr"/>
            <a:r>
              <a:rPr lang="en-US">
                <a:latin typeface="Calibri" pitchFamily="34" charset="0"/>
              </a:rPr>
              <a:t>E</a:t>
            </a:r>
          </a:p>
          <a:p>
            <a:pPr algn="ctr"/>
            <a:r>
              <a:rPr lang="en-US">
                <a:latin typeface="Calibri" pitchFamily="34" charset="0"/>
              </a:rPr>
              <a:t>T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>
                <a:latin typeface="Calibri" pitchFamily="34" charset="0"/>
              </a:rPr>
              <a:t> G</a:t>
            </a:r>
          </a:p>
          <a:p>
            <a:pPr algn="ctr"/>
            <a:r>
              <a:rPr lang="en-US">
                <a:latin typeface="Calibri" pitchFamily="34" charset="0"/>
              </a:rPr>
              <a:t>R</a:t>
            </a:r>
          </a:p>
          <a:p>
            <a:pPr algn="ctr"/>
            <a:r>
              <a:rPr lang="en-US">
                <a:latin typeface="Calibri" pitchFamily="34" charset="0"/>
              </a:rPr>
              <a:t>O</a:t>
            </a:r>
          </a:p>
          <a:p>
            <a:pPr algn="ctr"/>
            <a:r>
              <a:rPr lang="en-US">
                <a:latin typeface="Calibri" pitchFamily="34" charset="0"/>
              </a:rPr>
              <a:t>W</a:t>
            </a:r>
          </a:p>
          <a:p>
            <a:pPr algn="ctr"/>
            <a:r>
              <a:rPr lang="en-US">
                <a:latin typeface="Calibri" pitchFamily="34" charset="0"/>
              </a:rPr>
              <a:t>T</a:t>
            </a:r>
          </a:p>
          <a:p>
            <a:pPr algn="ctr"/>
            <a:r>
              <a:rPr lang="en-US">
                <a:latin typeface="Calibri" pitchFamily="34" charset="0"/>
              </a:rPr>
              <a:t>H</a:t>
            </a:r>
          </a:p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12325" name="Rectangle 50"/>
          <p:cNvSpPr>
            <a:spLocks noChangeArrowheads="1"/>
          </p:cNvSpPr>
          <p:nvPr/>
        </p:nvSpPr>
        <p:spPr bwMode="auto">
          <a:xfrm>
            <a:off x="1295400" y="1752600"/>
            <a:ext cx="228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H</a:t>
            </a:r>
          </a:p>
          <a:p>
            <a:pPr algn="ctr"/>
            <a:r>
              <a:rPr lang="en-US">
                <a:latin typeface="Calibri" pitchFamily="34" charset="0"/>
              </a:rPr>
              <a:t>I</a:t>
            </a:r>
          </a:p>
          <a:p>
            <a:pPr algn="ctr"/>
            <a:r>
              <a:rPr lang="en-US">
                <a:latin typeface="Calibri" pitchFamily="34" charset="0"/>
              </a:rPr>
              <a:t>G</a:t>
            </a:r>
          </a:p>
          <a:p>
            <a:pPr algn="ctr"/>
            <a:r>
              <a:rPr lang="en-US">
                <a:latin typeface="Calibri" pitchFamily="34" charset="0"/>
              </a:rPr>
              <a:t>H</a:t>
            </a:r>
          </a:p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12326" name="Rectangle 51"/>
          <p:cNvSpPr>
            <a:spLocks noChangeArrowheads="1"/>
          </p:cNvSpPr>
          <p:nvPr/>
        </p:nvSpPr>
        <p:spPr bwMode="auto">
          <a:xfrm>
            <a:off x="2286000" y="56388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High</a:t>
            </a:r>
          </a:p>
        </p:txBody>
      </p:sp>
      <p:sp>
        <p:nvSpPr>
          <p:cNvPr id="12327" name="Rectangle 52"/>
          <p:cNvSpPr>
            <a:spLocks noChangeArrowheads="1"/>
          </p:cNvSpPr>
          <p:nvPr/>
        </p:nvSpPr>
        <p:spPr bwMode="auto">
          <a:xfrm>
            <a:off x="5486400" y="5638800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Low</a:t>
            </a:r>
          </a:p>
        </p:txBody>
      </p:sp>
      <p:sp>
        <p:nvSpPr>
          <p:cNvPr id="12328" name="Rectangle 53"/>
          <p:cNvSpPr>
            <a:spLocks noChangeArrowheads="1"/>
          </p:cNvSpPr>
          <p:nvPr/>
        </p:nvSpPr>
        <p:spPr bwMode="auto">
          <a:xfrm>
            <a:off x="1219200" y="3810000"/>
            <a:ext cx="30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L</a:t>
            </a:r>
          </a:p>
          <a:p>
            <a:pPr algn="ctr"/>
            <a:r>
              <a:rPr lang="en-US">
                <a:latin typeface="Calibri" pitchFamily="34" charset="0"/>
              </a:rPr>
              <a:t>O</a:t>
            </a:r>
          </a:p>
          <a:p>
            <a:pPr algn="ctr"/>
            <a:r>
              <a:rPr lang="en-US">
                <a:latin typeface="Calibri" pitchFamily="34" charset="0"/>
              </a:rPr>
              <a:t>W</a:t>
            </a:r>
          </a:p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12329" name="Rectangle 54"/>
          <p:cNvSpPr>
            <a:spLocks noChangeArrowheads="1"/>
          </p:cNvSpPr>
          <p:nvPr/>
        </p:nvSpPr>
        <p:spPr bwMode="auto">
          <a:xfrm>
            <a:off x="838200" y="1447800"/>
            <a:ext cx="228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M</a:t>
            </a:r>
          </a:p>
          <a:p>
            <a:pPr algn="ctr"/>
            <a:r>
              <a:rPr lang="en-US">
                <a:latin typeface="Calibri" pitchFamily="34" charset="0"/>
              </a:rPr>
              <a:t>A</a:t>
            </a:r>
          </a:p>
          <a:p>
            <a:pPr algn="ctr"/>
            <a:r>
              <a:rPr lang="en-US">
                <a:latin typeface="Calibri" pitchFamily="34" charset="0"/>
              </a:rPr>
              <a:t>R</a:t>
            </a:r>
          </a:p>
          <a:p>
            <a:pPr algn="ctr"/>
            <a:r>
              <a:rPr lang="en-US">
                <a:latin typeface="Calibri" pitchFamily="34" charset="0"/>
              </a:rPr>
              <a:t>K</a:t>
            </a:r>
          </a:p>
          <a:p>
            <a:pPr algn="ctr"/>
            <a:r>
              <a:rPr lang="en-US">
                <a:latin typeface="Calibri" pitchFamily="34" charset="0"/>
              </a:rPr>
              <a:t>E</a:t>
            </a:r>
          </a:p>
          <a:p>
            <a:pPr algn="ctr"/>
            <a:r>
              <a:rPr lang="en-US">
                <a:latin typeface="Calibri" pitchFamily="34" charset="0"/>
              </a:rPr>
              <a:t>T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>
                <a:latin typeface="Calibri" pitchFamily="34" charset="0"/>
              </a:rPr>
              <a:t> G</a:t>
            </a:r>
          </a:p>
          <a:p>
            <a:pPr algn="ctr"/>
            <a:r>
              <a:rPr lang="en-US">
                <a:latin typeface="Calibri" pitchFamily="34" charset="0"/>
              </a:rPr>
              <a:t>R</a:t>
            </a:r>
          </a:p>
          <a:p>
            <a:pPr algn="ctr"/>
            <a:r>
              <a:rPr lang="en-US">
                <a:latin typeface="Calibri" pitchFamily="34" charset="0"/>
              </a:rPr>
              <a:t>O</a:t>
            </a:r>
          </a:p>
          <a:p>
            <a:pPr algn="ctr"/>
            <a:r>
              <a:rPr lang="en-US">
                <a:latin typeface="Calibri" pitchFamily="34" charset="0"/>
              </a:rPr>
              <a:t>W</a:t>
            </a:r>
          </a:p>
          <a:p>
            <a:pPr algn="ctr"/>
            <a:r>
              <a:rPr lang="en-US">
                <a:latin typeface="Calibri" pitchFamily="34" charset="0"/>
              </a:rPr>
              <a:t>T</a:t>
            </a:r>
          </a:p>
          <a:p>
            <a:pPr algn="ctr"/>
            <a:r>
              <a:rPr lang="en-US">
                <a:latin typeface="Calibri" pitchFamily="34" charset="0"/>
              </a:rPr>
              <a:t>H</a:t>
            </a:r>
          </a:p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12330" name="Rectangle 55"/>
          <p:cNvSpPr>
            <a:spLocks noChangeArrowheads="1"/>
          </p:cNvSpPr>
          <p:nvPr/>
        </p:nvSpPr>
        <p:spPr bwMode="auto">
          <a:xfrm>
            <a:off x="1295400" y="1752600"/>
            <a:ext cx="228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H</a:t>
            </a:r>
          </a:p>
          <a:p>
            <a:pPr algn="ctr"/>
            <a:r>
              <a:rPr lang="en-US">
                <a:latin typeface="Calibri" pitchFamily="34" charset="0"/>
              </a:rPr>
              <a:t>I</a:t>
            </a:r>
          </a:p>
          <a:p>
            <a:pPr algn="ctr"/>
            <a:r>
              <a:rPr lang="en-US">
                <a:latin typeface="Calibri" pitchFamily="34" charset="0"/>
              </a:rPr>
              <a:t>G</a:t>
            </a:r>
          </a:p>
          <a:p>
            <a:pPr algn="ctr"/>
            <a:r>
              <a:rPr lang="en-US">
                <a:latin typeface="Calibri" pitchFamily="34" charset="0"/>
              </a:rPr>
              <a:t>H</a:t>
            </a:r>
          </a:p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12331" name="Rectangle 56"/>
          <p:cNvSpPr>
            <a:spLocks noChangeArrowheads="1"/>
          </p:cNvSpPr>
          <p:nvPr/>
        </p:nvSpPr>
        <p:spPr bwMode="auto">
          <a:xfrm>
            <a:off x="1981200" y="5943600"/>
            <a:ext cx="579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Market Share</a:t>
            </a:r>
          </a:p>
        </p:txBody>
      </p:sp>
      <p:sp>
        <p:nvSpPr>
          <p:cNvPr id="12332" name="Rectangle 57"/>
          <p:cNvSpPr>
            <a:spLocks noChangeArrowheads="1"/>
          </p:cNvSpPr>
          <p:nvPr/>
        </p:nvSpPr>
        <p:spPr bwMode="auto">
          <a:xfrm>
            <a:off x="2286000" y="56388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High</a:t>
            </a:r>
          </a:p>
        </p:txBody>
      </p:sp>
      <p:sp>
        <p:nvSpPr>
          <p:cNvPr id="12333" name="Rectangle 58"/>
          <p:cNvSpPr>
            <a:spLocks noChangeArrowheads="1"/>
          </p:cNvSpPr>
          <p:nvPr/>
        </p:nvSpPr>
        <p:spPr bwMode="auto">
          <a:xfrm>
            <a:off x="5486400" y="5638800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Low</a:t>
            </a:r>
          </a:p>
        </p:txBody>
      </p:sp>
      <p:sp>
        <p:nvSpPr>
          <p:cNvPr id="12334" name="Rectangle 59"/>
          <p:cNvSpPr>
            <a:spLocks noChangeArrowheads="1"/>
          </p:cNvSpPr>
          <p:nvPr/>
        </p:nvSpPr>
        <p:spPr bwMode="auto">
          <a:xfrm>
            <a:off x="1219200" y="3810000"/>
            <a:ext cx="30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L</a:t>
            </a:r>
          </a:p>
          <a:p>
            <a:pPr algn="ctr"/>
            <a:r>
              <a:rPr lang="en-US">
                <a:latin typeface="Calibri" pitchFamily="34" charset="0"/>
              </a:rPr>
              <a:t>O</a:t>
            </a:r>
          </a:p>
          <a:p>
            <a:pPr algn="ctr"/>
            <a:r>
              <a:rPr lang="en-US">
                <a:latin typeface="Calibri" pitchFamily="34" charset="0"/>
              </a:rPr>
              <a:t>W</a:t>
            </a:r>
          </a:p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12335" name="Rectangle 60"/>
          <p:cNvSpPr>
            <a:spLocks noChangeArrowheads="1"/>
          </p:cNvSpPr>
          <p:nvPr/>
        </p:nvSpPr>
        <p:spPr bwMode="auto">
          <a:xfrm>
            <a:off x="838200" y="1447800"/>
            <a:ext cx="228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M</a:t>
            </a:r>
          </a:p>
          <a:p>
            <a:pPr algn="ctr"/>
            <a:r>
              <a:rPr lang="en-US">
                <a:latin typeface="Calibri" pitchFamily="34" charset="0"/>
              </a:rPr>
              <a:t>A</a:t>
            </a:r>
          </a:p>
          <a:p>
            <a:pPr algn="ctr"/>
            <a:r>
              <a:rPr lang="en-US">
                <a:latin typeface="Calibri" pitchFamily="34" charset="0"/>
              </a:rPr>
              <a:t>R</a:t>
            </a:r>
          </a:p>
          <a:p>
            <a:pPr algn="ctr"/>
            <a:r>
              <a:rPr lang="en-US">
                <a:latin typeface="Calibri" pitchFamily="34" charset="0"/>
              </a:rPr>
              <a:t>K</a:t>
            </a:r>
          </a:p>
          <a:p>
            <a:pPr algn="ctr"/>
            <a:r>
              <a:rPr lang="en-US">
                <a:latin typeface="Calibri" pitchFamily="34" charset="0"/>
              </a:rPr>
              <a:t>E</a:t>
            </a:r>
          </a:p>
          <a:p>
            <a:pPr algn="ctr"/>
            <a:r>
              <a:rPr lang="en-US">
                <a:latin typeface="Calibri" pitchFamily="34" charset="0"/>
              </a:rPr>
              <a:t>T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>
                <a:latin typeface="Calibri" pitchFamily="34" charset="0"/>
              </a:rPr>
              <a:t> G</a:t>
            </a:r>
          </a:p>
          <a:p>
            <a:pPr algn="ctr"/>
            <a:r>
              <a:rPr lang="en-US">
                <a:latin typeface="Calibri" pitchFamily="34" charset="0"/>
              </a:rPr>
              <a:t>R</a:t>
            </a:r>
          </a:p>
          <a:p>
            <a:pPr algn="ctr"/>
            <a:r>
              <a:rPr lang="en-US">
                <a:latin typeface="Calibri" pitchFamily="34" charset="0"/>
              </a:rPr>
              <a:t>O</a:t>
            </a:r>
          </a:p>
          <a:p>
            <a:pPr algn="ctr"/>
            <a:r>
              <a:rPr lang="en-US">
                <a:latin typeface="Calibri" pitchFamily="34" charset="0"/>
              </a:rPr>
              <a:t>W</a:t>
            </a:r>
          </a:p>
          <a:p>
            <a:pPr algn="ctr"/>
            <a:r>
              <a:rPr lang="en-US">
                <a:latin typeface="Calibri" pitchFamily="34" charset="0"/>
              </a:rPr>
              <a:t>T</a:t>
            </a:r>
          </a:p>
          <a:p>
            <a:pPr algn="ctr"/>
            <a:r>
              <a:rPr lang="en-US">
                <a:latin typeface="Calibri" pitchFamily="34" charset="0"/>
              </a:rPr>
              <a:t>H</a:t>
            </a:r>
          </a:p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12336" name="Rectangle 61"/>
          <p:cNvSpPr>
            <a:spLocks noChangeArrowheads="1"/>
          </p:cNvSpPr>
          <p:nvPr/>
        </p:nvSpPr>
        <p:spPr bwMode="auto">
          <a:xfrm>
            <a:off x="1295400" y="1752600"/>
            <a:ext cx="228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H</a:t>
            </a:r>
          </a:p>
          <a:p>
            <a:pPr algn="ctr"/>
            <a:r>
              <a:rPr lang="en-US">
                <a:latin typeface="Calibri" pitchFamily="34" charset="0"/>
              </a:rPr>
              <a:t>I</a:t>
            </a:r>
          </a:p>
          <a:p>
            <a:pPr algn="ctr"/>
            <a:r>
              <a:rPr lang="en-US">
                <a:latin typeface="Calibri" pitchFamily="34" charset="0"/>
              </a:rPr>
              <a:t>G</a:t>
            </a:r>
          </a:p>
          <a:p>
            <a:pPr algn="ctr"/>
            <a:r>
              <a:rPr lang="en-US">
                <a:latin typeface="Calibri" pitchFamily="34" charset="0"/>
              </a:rPr>
              <a:t>H</a:t>
            </a:r>
          </a:p>
          <a:p>
            <a:pPr algn="ctr"/>
            <a:endParaRPr lang="en-US">
              <a:latin typeface="Calibri" pitchFamily="34" charset="0"/>
            </a:endParaRPr>
          </a:p>
        </p:txBody>
      </p:sp>
      <p:graphicFrame>
        <p:nvGraphicFramePr>
          <p:cNvPr id="4158" name="Group 62"/>
          <p:cNvGraphicFramePr>
            <a:graphicFrameLocks noGrp="1"/>
          </p:cNvGraphicFramePr>
          <p:nvPr/>
        </p:nvGraphicFramePr>
        <p:xfrm>
          <a:off x="1676400" y="1371600"/>
          <a:ext cx="6096000" cy="40640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48" name="Rectangle 73"/>
          <p:cNvSpPr>
            <a:spLocks noChangeArrowheads="1"/>
          </p:cNvSpPr>
          <p:nvPr/>
        </p:nvSpPr>
        <p:spPr bwMode="auto">
          <a:xfrm>
            <a:off x="2286000" y="56388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High</a:t>
            </a:r>
          </a:p>
        </p:txBody>
      </p:sp>
      <p:sp>
        <p:nvSpPr>
          <p:cNvPr id="12349" name="Rectangle 74"/>
          <p:cNvSpPr>
            <a:spLocks noChangeArrowheads="1"/>
          </p:cNvSpPr>
          <p:nvPr/>
        </p:nvSpPr>
        <p:spPr bwMode="auto">
          <a:xfrm>
            <a:off x="1981200" y="5943600"/>
            <a:ext cx="579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Market Share</a:t>
            </a:r>
          </a:p>
        </p:txBody>
      </p:sp>
      <p:graphicFrame>
        <p:nvGraphicFramePr>
          <p:cNvPr id="4171" name="Group 75"/>
          <p:cNvGraphicFramePr>
            <a:graphicFrameLocks noGrp="1"/>
          </p:cNvGraphicFramePr>
          <p:nvPr/>
        </p:nvGraphicFramePr>
        <p:xfrm>
          <a:off x="1676400" y="1371600"/>
          <a:ext cx="6096000" cy="40640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61" name="Rectangle 86"/>
          <p:cNvSpPr>
            <a:spLocks noChangeArrowheads="1"/>
          </p:cNvSpPr>
          <p:nvPr/>
        </p:nvSpPr>
        <p:spPr bwMode="auto">
          <a:xfrm>
            <a:off x="2286000" y="56388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High</a:t>
            </a:r>
          </a:p>
        </p:txBody>
      </p:sp>
      <p:sp>
        <p:nvSpPr>
          <p:cNvPr id="12362" name="Rectangle 87"/>
          <p:cNvSpPr>
            <a:spLocks noChangeArrowheads="1"/>
          </p:cNvSpPr>
          <p:nvPr/>
        </p:nvSpPr>
        <p:spPr bwMode="auto">
          <a:xfrm>
            <a:off x="5486400" y="5638800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Low</a:t>
            </a:r>
          </a:p>
        </p:txBody>
      </p:sp>
      <p:sp>
        <p:nvSpPr>
          <p:cNvPr id="12363" name="Rectangle 88"/>
          <p:cNvSpPr>
            <a:spLocks noChangeArrowheads="1"/>
          </p:cNvSpPr>
          <p:nvPr/>
        </p:nvSpPr>
        <p:spPr bwMode="auto">
          <a:xfrm>
            <a:off x="1981200" y="5943600"/>
            <a:ext cx="579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Market Share</a:t>
            </a:r>
          </a:p>
        </p:txBody>
      </p:sp>
      <p:graphicFrame>
        <p:nvGraphicFramePr>
          <p:cNvPr id="4185" name="Group 89"/>
          <p:cNvGraphicFramePr>
            <a:graphicFrameLocks noGrp="1"/>
          </p:cNvGraphicFramePr>
          <p:nvPr/>
        </p:nvGraphicFramePr>
        <p:xfrm>
          <a:off x="1676400" y="1371600"/>
          <a:ext cx="6096000" cy="40640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75" name="Rectangle 100"/>
          <p:cNvSpPr>
            <a:spLocks noChangeArrowheads="1"/>
          </p:cNvSpPr>
          <p:nvPr/>
        </p:nvSpPr>
        <p:spPr bwMode="auto">
          <a:xfrm>
            <a:off x="2286000" y="56388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High</a:t>
            </a:r>
          </a:p>
        </p:txBody>
      </p:sp>
      <p:sp>
        <p:nvSpPr>
          <p:cNvPr id="12376" name="Rectangle 101"/>
          <p:cNvSpPr>
            <a:spLocks noChangeArrowheads="1"/>
          </p:cNvSpPr>
          <p:nvPr/>
        </p:nvSpPr>
        <p:spPr bwMode="auto">
          <a:xfrm>
            <a:off x="838200" y="1447800"/>
            <a:ext cx="228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M</a:t>
            </a:r>
          </a:p>
          <a:p>
            <a:pPr algn="ctr"/>
            <a:r>
              <a:rPr lang="en-US">
                <a:latin typeface="Calibri" pitchFamily="34" charset="0"/>
              </a:rPr>
              <a:t>A</a:t>
            </a:r>
          </a:p>
          <a:p>
            <a:pPr algn="ctr"/>
            <a:r>
              <a:rPr lang="en-US">
                <a:latin typeface="Calibri" pitchFamily="34" charset="0"/>
              </a:rPr>
              <a:t>R</a:t>
            </a:r>
          </a:p>
          <a:p>
            <a:pPr algn="ctr"/>
            <a:r>
              <a:rPr lang="en-US">
                <a:latin typeface="Calibri" pitchFamily="34" charset="0"/>
              </a:rPr>
              <a:t>K</a:t>
            </a:r>
          </a:p>
          <a:p>
            <a:pPr algn="ctr"/>
            <a:r>
              <a:rPr lang="en-US">
                <a:latin typeface="Calibri" pitchFamily="34" charset="0"/>
              </a:rPr>
              <a:t>E</a:t>
            </a:r>
          </a:p>
          <a:p>
            <a:pPr algn="ctr"/>
            <a:r>
              <a:rPr lang="en-US">
                <a:latin typeface="Calibri" pitchFamily="34" charset="0"/>
              </a:rPr>
              <a:t>T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>
                <a:latin typeface="Calibri" pitchFamily="34" charset="0"/>
              </a:rPr>
              <a:t> G</a:t>
            </a:r>
          </a:p>
          <a:p>
            <a:pPr algn="ctr"/>
            <a:r>
              <a:rPr lang="en-US">
                <a:latin typeface="Calibri" pitchFamily="34" charset="0"/>
              </a:rPr>
              <a:t>R</a:t>
            </a:r>
          </a:p>
          <a:p>
            <a:pPr algn="ctr"/>
            <a:r>
              <a:rPr lang="en-US">
                <a:latin typeface="Calibri" pitchFamily="34" charset="0"/>
              </a:rPr>
              <a:t>O</a:t>
            </a:r>
          </a:p>
          <a:p>
            <a:pPr algn="ctr"/>
            <a:r>
              <a:rPr lang="en-US">
                <a:latin typeface="Calibri" pitchFamily="34" charset="0"/>
              </a:rPr>
              <a:t>W</a:t>
            </a:r>
          </a:p>
          <a:p>
            <a:pPr algn="ctr"/>
            <a:r>
              <a:rPr lang="en-US">
                <a:latin typeface="Calibri" pitchFamily="34" charset="0"/>
              </a:rPr>
              <a:t>T</a:t>
            </a:r>
          </a:p>
          <a:p>
            <a:pPr algn="ctr"/>
            <a:r>
              <a:rPr lang="en-US">
                <a:latin typeface="Calibri" pitchFamily="34" charset="0"/>
              </a:rPr>
              <a:t>H</a:t>
            </a:r>
          </a:p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12377" name="Rectangle 102"/>
          <p:cNvSpPr>
            <a:spLocks noChangeArrowheads="1"/>
          </p:cNvSpPr>
          <p:nvPr/>
        </p:nvSpPr>
        <p:spPr bwMode="auto">
          <a:xfrm>
            <a:off x="5486400" y="5638800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Low</a:t>
            </a:r>
          </a:p>
        </p:txBody>
      </p:sp>
      <p:sp>
        <p:nvSpPr>
          <p:cNvPr id="12378" name="Rectangle 103"/>
          <p:cNvSpPr>
            <a:spLocks noChangeArrowheads="1"/>
          </p:cNvSpPr>
          <p:nvPr/>
        </p:nvSpPr>
        <p:spPr bwMode="auto">
          <a:xfrm>
            <a:off x="1981200" y="5943600"/>
            <a:ext cx="579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Market Share</a:t>
            </a:r>
          </a:p>
        </p:txBody>
      </p:sp>
      <p:graphicFrame>
        <p:nvGraphicFramePr>
          <p:cNvPr id="4200" name="Group 104"/>
          <p:cNvGraphicFramePr>
            <a:graphicFrameLocks noGrp="1"/>
          </p:cNvGraphicFramePr>
          <p:nvPr/>
        </p:nvGraphicFramePr>
        <p:xfrm>
          <a:off x="1676400" y="1371600"/>
          <a:ext cx="6096000" cy="40640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90" name="Rectangle 115"/>
          <p:cNvSpPr>
            <a:spLocks noChangeArrowheads="1"/>
          </p:cNvSpPr>
          <p:nvPr/>
        </p:nvSpPr>
        <p:spPr bwMode="auto">
          <a:xfrm>
            <a:off x="2286000" y="56388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High</a:t>
            </a:r>
          </a:p>
        </p:txBody>
      </p:sp>
      <p:sp>
        <p:nvSpPr>
          <p:cNvPr id="12391" name="Rectangle 116"/>
          <p:cNvSpPr>
            <a:spLocks noChangeArrowheads="1"/>
          </p:cNvSpPr>
          <p:nvPr/>
        </p:nvSpPr>
        <p:spPr bwMode="auto">
          <a:xfrm>
            <a:off x="1219200" y="3810000"/>
            <a:ext cx="30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L</a:t>
            </a:r>
          </a:p>
          <a:p>
            <a:pPr algn="ctr"/>
            <a:r>
              <a:rPr lang="en-US">
                <a:latin typeface="Calibri" pitchFamily="34" charset="0"/>
              </a:rPr>
              <a:t>O</a:t>
            </a:r>
          </a:p>
          <a:p>
            <a:pPr algn="ctr"/>
            <a:r>
              <a:rPr lang="en-US">
                <a:latin typeface="Calibri" pitchFamily="34" charset="0"/>
              </a:rPr>
              <a:t>W</a:t>
            </a:r>
          </a:p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12392" name="Rectangle 117"/>
          <p:cNvSpPr>
            <a:spLocks noChangeArrowheads="1"/>
          </p:cNvSpPr>
          <p:nvPr/>
        </p:nvSpPr>
        <p:spPr bwMode="auto">
          <a:xfrm>
            <a:off x="838200" y="1447800"/>
            <a:ext cx="228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M</a:t>
            </a:r>
          </a:p>
          <a:p>
            <a:pPr algn="ctr"/>
            <a:r>
              <a:rPr lang="en-US">
                <a:latin typeface="Calibri" pitchFamily="34" charset="0"/>
              </a:rPr>
              <a:t>A</a:t>
            </a:r>
          </a:p>
          <a:p>
            <a:pPr algn="ctr"/>
            <a:r>
              <a:rPr lang="en-US">
                <a:latin typeface="Calibri" pitchFamily="34" charset="0"/>
              </a:rPr>
              <a:t>R</a:t>
            </a:r>
          </a:p>
          <a:p>
            <a:pPr algn="ctr"/>
            <a:r>
              <a:rPr lang="en-US">
                <a:latin typeface="Calibri" pitchFamily="34" charset="0"/>
              </a:rPr>
              <a:t>K</a:t>
            </a:r>
          </a:p>
          <a:p>
            <a:pPr algn="ctr"/>
            <a:r>
              <a:rPr lang="en-US">
                <a:latin typeface="Calibri" pitchFamily="34" charset="0"/>
              </a:rPr>
              <a:t>E</a:t>
            </a:r>
          </a:p>
          <a:p>
            <a:pPr algn="ctr"/>
            <a:r>
              <a:rPr lang="en-US">
                <a:latin typeface="Calibri" pitchFamily="34" charset="0"/>
              </a:rPr>
              <a:t>T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>
                <a:latin typeface="Calibri" pitchFamily="34" charset="0"/>
              </a:rPr>
              <a:t> G</a:t>
            </a:r>
          </a:p>
          <a:p>
            <a:pPr algn="ctr"/>
            <a:r>
              <a:rPr lang="en-US">
                <a:latin typeface="Calibri" pitchFamily="34" charset="0"/>
              </a:rPr>
              <a:t>R</a:t>
            </a:r>
          </a:p>
          <a:p>
            <a:pPr algn="ctr"/>
            <a:r>
              <a:rPr lang="en-US">
                <a:latin typeface="Calibri" pitchFamily="34" charset="0"/>
              </a:rPr>
              <a:t>O</a:t>
            </a:r>
          </a:p>
          <a:p>
            <a:pPr algn="ctr"/>
            <a:r>
              <a:rPr lang="en-US">
                <a:latin typeface="Calibri" pitchFamily="34" charset="0"/>
              </a:rPr>
              <a:t>W</a:t>
            </a:r>
          </a:p>
          <a:p>
            <a:pPr algn="ctr"/>
            <a:r>
              <a:rPr lang="en-US">
                <a:latin typeface="Calibri" pitchFamily="34" charset="0"/>
              </a:rPr>
              <a:t>T</a:t>
            </a:r>
          </a:p>
          <a:p>
            <a:pPr algn="ctr"/>
            <a:r>
              <a:rPr lang="en-US">
                <a:latin typeface="Calibri" pitchFamily="34" charset="0"/>
              </a:rPr>
              <a:t>H</a:t>
            </a:r>
          </a:p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12393" name="Rectangle 118"/>
          <p:cNvSpPr>
            <a:spLocks noChangeArrowheads="1"/>
          </p:cNvSpPr>
          <p:nvPr/>
        </p:nvSpPr>
        <p:spPr bwMode="auto">
          <a:xfrm>
            <a:off x="5486400" y="5638800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Low</a:t>
            </a:r>
          </a:p>
        </p:txBody>
      </p:sp>
      <p:sp>
        <p:nvSpPr>
          <p:cNvPr id="12394" name="Rectangle 119"/>
          <p:cNvSpPr>
            <a:spLocks noChangeArrowheads="1"/>
          </p:cNvSpPr>
          <p:nvPr/>
        </p:nvSpPr>
        <p:spPr bwMode="auto">
          <a:xfrm>
            <a:off x="1981200" y="5943600"/>
            <a:ext cx="579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Market Share</a:t>
            </a:r>
          </a:p>
        </p:txBody>
      </p:sp>
      <p:graphicFrame>
        <p:nvGraphicFramePr>
          <p:cNvPr id="4216" name="Group 120"/>
          <p:cNvGraphicFramePr>
            <a:graphicFrameLocks noGrp="1"/>
          </p:cNvGraphicFramePr>
          <p:nvPr/>
        </p:nvGraphicFramePr>
        <p:xfrm>
          <a:off x="1676400" y="1371600"/>
          <a:ext cx="6096000" cy="40640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406" name="Rectangle 131"/>
          <p:cNvSpPr>
            <a:spLocks noChangeArrowheads="1"/>
          </p:cNvSpPr>
          <p:nvPr/>
        </p:nvSpPr>
        <p:spPr bwMode="auto">
          <a:xfrm>
            <a:off x="2286000" y="56388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High</a:t>
            </a:r>
          </a:p>
        </p:txBody>
      </p:sp>
      <p:sp>
        <p:nvSpPr>
          <p:cNvPr id="12407" name="Rectangle 132"/>
          <p:cNvSpPr>
            <a:spLocks noChangeArrowheads="1"/>
          </p:cNvSpPr>
          <p:nvPr/>
        </p:nvSpPr>
        <p:spPr bwMode="auto">
          <a:xfrm>
            <a:off x="1295400" y="1752600"/>
            <a:ext cx="228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H</a:t>
            </a:r>
          </a:p>
          <a:p>
            <a:pPr algn="ctr"/>
            <a:r>
              <a:rPr lang="en-US">
                <a:latin typeface="Calibri" pitchFamily="34" charset="0"/>
              </a:rPr>
              <a:t>I</a:t>
            </a:r>
          </a:p>
          <a:p>
            <a:pPr algn="ctr"/>
            <a:r>
              <a:rPr lang="en-US">
                <a:latin typeface="Calibri" pitchFamily="34" charset="0"/>
              </a:rPr>
              <a:t>G</a:t>
            </a:r>
          </a:p>
          <a:p>
            <a:pPr algn="ctr"/>
            <a:r>
              <a:rPr lang="en-US">
                <a:latin typeface="Calibri" pitchFamily="34" charset="0"/>
              </a:rPr>
              <a:t>H</a:t>
            </a:r>
          </a:p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12408" name="Rectangle 133"/>
          <p:cNvSpPr>
            <a:spLocks noChangeArrowheads="1"/>
          </p:cNvSpPr>
          <p:nvPr/>
        </p:nvSpPr>
        <p:spPr bwMode="auto">
          <a:xfrm>
            <a:off x="1219200" y="3810000"/>
            <a:ext cx="30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L</a:t>
            </a:r>
          </a:p>
          <a:p>
            <a:pPr algn="ctr"/>
            <a:r>
              <a:rPr lang="en-US">
                <a:latin typeface="Calibri" pitchFamily="34" charset="0"/>
              </a:rPr>
              <a:t>O</a:t>
            </a:r>
          </a:p>
          <a:p>
            <a:pPr algn="ctr"/>
            <a:r>
              <a:rPr lang="en-US">
                <a:latin typeface="Calibri" pitchFamily="34" charset="0"/>
              </a:rPr>
              <a:t>W</a:t>
            </a:r>
          </a:p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12409" name="Rectangle 134"/>
          <p:cNvSpPr>
            <a:spLocks noChangeArrowheads="1"/>
          </p:cNvSpPr>
          <p:nvPr/>
        </p:nvSpPr>
        <p:spPr bwMode="auto">
          <a:xfrm>
            <a:off x="838200" y="1447800"/>
            <a:ext cx="228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M</a:t>
            </a:r>
          </a:p>
          <a:p>
            <a:pPr algn="ctr"/>
            <a:r>
              <a:rPr lang="en-US">
                <a:latin typeface="Calibri" pitchFamily="34" charset="0"/>
              </a:rPr>
              <a:t>A</a:t>
            </a:r>
          </a:p>
          <a:p>
            <a:pPr algn="ctr"/>
            <a:r>
              <a:rPr lang="en-US">
                <a:latin typeface="Calibri" pitchFamily="34" charset="0"/>
              </a:rPr>
              <a:t>R</a:t>
            </a:r>
          </a:p>
          <a:p>
            <a:pPr algn="ctr"/>
            <a:r>
              <a:rPr lang="en-US">
                <a:latin typeface="Calibri" pitchFamily="34" charset="0"/>
              </a:rPr>
              <a:t>K</a:t>
            </a:r>
          </a:p>
          <a:p>
            <a:pPr algn="ctr"/>
            <a:r>
              <a:rPr lang="en-US">
                <a:latin typeface="Calibri" pitchFamily="34" charset="0"/>
              </a:rPr>
              <a:t>E</a:t>
            </a:r>
          </a:p>
          <a:p>
            <a:pPr algn="ctr"/>
            <a:r>
              <a:rPr lang="en-US">
                <a:latin typeface="Calibri" pitchFamily="34" charset="0"/>
              </a:rPr>
              <a:t>T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>
                <a:latin typeface="Calibri" pitchFamily="34" charset="0"/>
              </a:rPr>
              <a:t> G</a:t>
            </a:r>
          </a:p>
          <a:p>
            <a:pPr algn="ctr"/>
            <a:r>
              <a:rPr lang="en-US">
                <a:latin typeface="Calibri" pitchFamily="34" charset="0"/>
              </a:rPr>
              <a:t>R</a:t>
            </a:r>
          </a:p>
          <a:p>
            <a:pPr algn="ctr"/>
            <a:r>
              <a:rPr lang="en-US">
                <a:latin typeface="Calibri" pitchFamily="34" charset="0"/>
              </a:rPr>
              <a:t>O</a:t>
            </a:r>
          </a:p>
          <a:p>
            <a:pPr algn="ctr"/>
            <a:r>
              <a:rPr lang="en-US">
                <a:latin typeface="Calibri" pitchFamily="34" charset="0"/>
              </a:rPr>
              <a:t>W</a:t>
            </a:r>
          </a:p>
          <a:p>
            <a:pPr algn="ctr"/>
            <a:r>
              <a:rPr lang="en-US">
                <a:latin typeface="Calibri" pitchFamily="34" charset="0"/>
              </a:rPr>
              <a:t>T</a:t>
            </a:r>
          </a:p>
          <a:p>
            <a:pPr algn="ctr"/>
            <a:r>
              <a:rPr lang="en-US">
                <a:latin typeface="Calibri" pitchFamily="34" charset="0"/>
              </a:rPr>
              <a:t>H</a:t>
            </a:r>
          </a:p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12410" name="Rectangle 135"/>
          <p:cNvSpPr>
            <a:spLocks noChangeArrowheads="1"/>
          </p:cNvSpPr>
          <p:nvPr/>
        </p:nvSpPr>
        <p:spPr bwMode="auto">
          <a:xfrm>
            <a:off x="5486400" y="5638800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Low</a:t>
            </a:r>
          </a:p>
        </p:txBody>
      </p:sp>
      <p:sp>
        <p:nvSpPr>
          <p:cNvPr id="12411" name="Rectangle 136"/>
          <p:cNvSpPr>
            <a:spLocks noChangeArrowheads="1"/>
          </p:cNvSpPr>
          <p:nvPr/>
        </p:nvSpPr>
        <p:spPr bwMode="auto">
          <a:xfrm>
            <a:off x="1981200" y="5943600"/>
            <a:ext cx="579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Market Share</a:t>
            </a:r>
          </a:p>
        </p:txBody>
      </p:sp>
      <p:graphicFrame>
        <p:nvGraphicFramePr>
          <p:cNvPr id="4233" name="Group 137"/>
          <p:cNvGraphicFramePr>
            <a:graphicFrameLocks noGrp="1"/>
          </p:cNvGraphicFramePr>
          <p:nvPr/>
        </p:nvGraphicFramePr>
        <p:xfrm>
          <a:off x="1676400" y="1371600"/>
          <a:ext cx="6096000" cy="40640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423" name="Rectangle 148"/>
          <p:cNvSpPr>
            <a:spLocks noChangeArrowheads="1"/>
          </p:cNvSpPr>
          <p:nvPr/>
        </p:nvSpPr>
        <p:spPr bwMode="auto">
          <a:xfrm>
            <a:off x="2286000" y="56388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High</a:t>
            </a:r>
          </a:p>
        </p:txBody>
      </p:sp>
      <p:sp>
        <p:nvSpPr>
          <p:cNvPr id="12424" name="Rectangle 149"/>
          <p:cNvSpPr>
            <a:spLocks noChangeArrowheads="1"/>
          </p:cNvSpPr>
          <p:nvPr/>
        </p:nvSpPr>
        <p:spPr bwMode="auto">
          <a:xfrm>
            <a:off x="1981200" y="5943600"/>
            <a:ext cx="579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Market Share</a:t>
            </a:r>
          </a:p>
        </p:txBody>
      </p:sp>
      <p:graphicFrame>
        <p:nvGraphicFramePr>
          <p:cNvPr id="4246" name="Group 150"/>
          <p:cNvGraphicFramePr>
            <a:graphicFrameLocks noGrp="1"/>
          </p:cNvGraphicFramePr>
          <p:nvPr/>
        </p:nvGraphicFramePr>
        <p:xfrm>
          <a:off x="1676400" y="1371600"/>
          <a:ext cx="6096000" cy="40640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436" name="Rectangle 161"/>
          <p:cNvSpPr>
            <a:spLocks noChangeArrowheads="1"/>
          </p:cNvSpPr>
          <p:nvPr/>
        </p:nvSpPr>
        <p:spPr bwMode="auto">
          <a:xfrm>
            <a:off x="2286000" y="56388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High</a:t>
            </a:r>
          </a:p>
        </p:txBody>
      </p:sp>
      <p:sp>
        <p:nvSpPr>
          <p:cNvPr id="12437" name="Rectangle 162"/>
          <p:cNvSpPr>
            <a:spLocks noChangeArrowheads="1"/>
          </p:cNvSpPr>
          <p:nvPr/>
        </p:nvSpPr>
        <p:spPr bwMode="auto">
          <a:xfrm>
            <a:off x="5486400" y="5638800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Low</a:t>
            </a:r>
          </a:p>
        </p:txBody>
      </p:sp>
      <p:sp>
        <p:nvSpPr>
          <p:cNvPr id="12438" name="Rectangle 163"/>
          <p:cNvSpPr>
            <a:spLocks noChangeArrowheads="1"/>
          </p:cNvSpPr>
          <p:nvPr/>
        </p:nvSpPr>
        <p:spPr bwMode="auto">
          <a:xfrm>
            <a:off x="1981200" y="5943600"/>
            <a:ext cx="579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Market Share</a:t>
            </a:r>
          </a:p>
        </p:txBody>
      </p:sp>
      <p:graphicFrame>
        <p:nvGraphicFramePr>
          <p:cNvPr id="4260" name="Group 164"/>
          <p:cNvGraphicFramePr>
            <a:graphicFrameLocks noGrp="1"/>
          </p:cNvGraphicFramePr>
          <p:nvPr/>
        </p:nvGraphicFramePr>
        <p:xfrm>
          <a:off x="1676400" y="1371600"/>
          <a:ext cx="6096000" cy="40640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450" name="Rectangle 175"/>
          <p:cNvSpPr>
            <a:spLocks noChangeArrowheads="1"/>
          </p:cNvSpPr>
          <p:nvPr/>
        </p:nvSpPr>
        <p:spPr bwMode="auto">
          <a:xfrm>
            <a:off x="2286000" y="56388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High</a:t>
            </a:r>
          </a:p>
        </p:txBody>
      </p:sp>
      <p:sp>
        <p:nvSpPr>
          <p:cNvPr id="12451" name="Rectangle 176"/>
          <p:cNvSpPr>
            <a:spLocks noChangeArrowheads="1"/>
          </p:cNvSpPr>
          <p:nvPr/>
        </p:nvSpPr>
        <p:spPr bwMode="auto">
          <a:xfrm>
            <a:off x="838200" y="1447800"/>
            <a:ext cx="228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M</a:t>
            </a:r>
          </a:p>
          <a:p>
            <a:pPr algn="ctr"/>
            <a:r>
              <a:rPr lang="en-US">
                <a:latin typeface="Calibri" pitchFamily="34" charset="0"/>
              </a:rPr>
              <a:t>A</a:t>
            </a:r>
          </a:p>
          <a:p>
            <a:pPr algn="ctr"/>
            <a:r>
              <a:rPr lang="en-US">
                <a:latin typeface="Calibri" pitchFamily="34" charset="0"/>
              </a:rPr>
              <a:t>R</a:t>
            </a:r>
          </a:p>
          <a:p>
            <a:pPr algn="ctr"/>
            <a:r>
              <a:rPr lang="en-US">
                <a:latin typeface="Calibri" pitchFamily="34" charset="0"/>
              </a:rPr>
              <a:t>K</a:t>
            </a:r>
          </a:p>
          <a:p>
            <a:pPr algn="ctr"/>
            <a:r>
              <a:rPr lang="en-US">
                <a:latin typeface="Calibri" pitchFamily="34" charset="0"/>
              </a:rPr>
              <a:t>E</a:t>
            </a:r>
          </a:p>
          <a:p>
            <a:pPr algn="ctr"/>
            <a:r>
              <a:rPr lang="en-US">
                <a:latin typeface="Calibri" pitchFamily="34" charset="0"/>
              </a:rPr>
              <a:t>T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>
                <a:latin typeface="Calibri" pitchFamily="34" charset="0"/>
              </a:rPr>
              <a:t> G</a:t>
            </a:r>
          </a:p>
          <a:p>
            <a:pPr algn="ctr"/>
            <a:r>
              <a:rPr lang="en-US">
                <a:latin typeface="Calibri" pitchFamily="34" charset="0"/>
              </a:rPr>
              <a:t>R</a:t>
            </a:r>
          </a:p>
          <a:p>
            <a:pPr algn="ctr"/>
            <a:r>
              <a:rPr lang="en-US">
                <a:latin typeface="Calibri" pitchFamily="34" charset="0"/>
              </a:rPr>
              <a:t>O</a:t>
            </a:r>
          </a:p>
          <a:p>
            <a:pPr algn="ctr"/>
            <a:r>
              <a:rPr lang="en-US">
                <a:latin typeface="Calibri" pitchFamily="34" charset="0"/>
              </a:rPr>
              <a:t>W</a:t>
            </a:r>
          </a:p>
          <a:p>
            <a:pPr algn="ctr"/>
            <a:r>
              <a:rPr lang="en-US">
                <a:latin typeface="Calibri" pitchFamily="34" charset="0"/>
              </a:rPr>
              <a:t>T</a:t>
            </a:r>
          </a:p>
          <a:p>
            <a:pPr algn="ctr"/>
            <a:r>
              <a:rPr lang="en-US">
                <a:latin typeface="Calibri" pitchFamily="34" charset="0"/>
              </a:rPr>
              <a:t>H</a:t>
            </a:r>
          </a:p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12452" name="Rectangle 177"/>
          <p:cNvSpPr>
            <a:spLocks noChangeArrowheads="1"/>
          </p:cNvSpPr>
          <p:nvPr/>
        </p:nvSpPr>
        <p:spPr bwMode="auto">
          <a:xfrm>
            <a:off x="5486400" y="5638800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Low</a:t>
            </a:r>
          </a:p>
        </p:txBody>
      </p:sp>
      <p:sp>
        <p:nvSpPr>
          <p:cNvPr id="12453" name="Rectangle 178"/>
          <p:cNvSpPr>
            <a:spLocks noChangeArrowheads="1"/>
          </p:cNvSpPr>
          <p:nvPr/>
        </p:nvSpPr>
        <p:spPr bwMode="auto">
          <a:xfrm>
            <a:off x="1981200" y="5943600"/>
            <a:ext cx="579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Market Share</a:t>
            </a:r>
          </a:p>
        </p:txBody>
      </p:sp>
      <p:graphicFrame>
        <p:nvGraphicFramePr>
          <p:cNvPr id="4275" name="Group 179"/>
          <p:cNvGraphicFramePr>
            <a:graphicFrameLocks noGrp="1"/>
          </p:cNvGraphicFramePr>
          <p:nvPr/>
        </p:nvGraphicFramePr>
        <p:xfrm>
          <a:off x="1676400" y="1371600"/>
          <a:ext cx="6096000" cy="40640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465" name="Rectangle 190"/>
          <p:cNvSpPr>
            <a:spLocks noChangeArrowheads="1"/>
          </p:cNvSpPr>
          <p:nvPr/>
        </p:nvSpPr>
        <p:spPr bwMode="auto">
          <a:xfrm>
            <a:off x="2286000" y="56388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High</a:t>
            </a:r>
          </a:p>
        </p:txBody>
      </p:sp>
      <p:sp>
        <p:nvSpPr>
          <p:cNvPr id="12466" name="Rectangle 191"/>
          <p:cNvSpPr>
            <a:spLocks noChangeArrowheads="1"/>
          </p:cNvSpPr>
          <p:nvPr/>
        </p:nvSpPr>
        <p:spPr bwMode="auto">
          <a:xfrm>
            <a:off x="1219200" y="3810000"/>
            <a:ext cx="30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L</a:t>
            </a:r>
          </a:p>
          <a:p>
            <a:pPr algn="ctr"/>
            <a:r>
              <a:rPr lang="en-US">
                <a:latin typeface="Calibri" pitchFamily="34" charset="0"/>
              </a:rPr>
              <a:t>O</a:t>
            </a:r>
          </a:p>
          <a:p>
            <a:pPr algn="ctr"/>
            <a:r>
              <a:rPr lang="en-US">
                <a:latin typeface="Calibri" pitchFamily="34" charset="0"/>
              </a:rPr>
              <a:t>W</a:t>
            </a:r>
          </a:p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12467" name="Rectangle 192"/>
          <p:cNvSpPr>
            <a:spLocks noChangeArrowheads="1"/>
          </p:cNvSpPr>
          <p:nvPr/>
        </p:nvSpPr>
        <p:spPr bwMode="auto">
          <a:xfrm>
            <a:off x="838200" y="1447800"/>
            <a:ext cx="228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M</a:t>
            </a:r>
          </a:p>
          <a:p>
            <a:pPr algn="ctr"/>
            <a:r>
              <a:rPr lang="en-US">
                <a:latin typeface="Calibri" pitchFamily="34" charset="0"/>
              </a:rPr>
              <a:t>A</a:t>
            </a:r>
          </a:p>
          <a:p>
            <a:pPr algn="ctr"/>
            <a:r>
              <a:rPr lang="en-US">
                <a:latin typeface="Calibri" pitchFamily="34" charset="0"/>
              </a:rPr>
              <a:t>R</a:t>
            </a:r>
          </a:p>
          <a:p>
            <a:pPr algn="ctr"/>
            <a:r>
              <a:rPr lang="en-US">
                <a:latin typeface="Calibri" pitchFamily="34" charset="0"/>
              </a:rPr>
              <a:t>K</a:t>
            </a:r>
          </a:p>
          <a:p>
            <a:pPr algn="ctr"/>
            <a:r>
              <a:rPr lang="en-US">
                <a:latin typeface="Calibri" pitchFamily="34" charset="0"/>
              </a:rPr>
              <a:t>E</a:t>
            </a:r>
          </a:p>
          <a:p>
            <a:pPr algn="ctr"/>
            <a:r>
              <a:rPr lang="en-US">
                <a:latin typeface="Calibri" pitchFamily="34" charset="0"/>
              </a:rPr>
              <a:t>T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>
                <a:latin typeface="Calibri" pitchFamily="34" charset="0"/>
              </a:rPr>
              <a:t> G</a:t>
            </a:r>
          </a:p>
          <a:p>
            <a:pPr algn="ctr"/>
            <a:r>
              <a:rPr lang="en-US">
                <a:latin typeface="Calibri" pitchFamily="34" charset="0"/>
              </a:rPr>
              <a:t>R</a:t>
            </a:r>
          </a:p>
          <a:p>
            <a:pPr algn="ctr"/>
            <a:r>
              <a:rPr lang="en-US">
                <a:latin typeface="Calibri" pitchFamily="34" charset="0"/>
              </a:rPr>
              <a:t>O</a:t>
            </a:r>
          </a:p>
          <a:p>
            <a:pPr algn="ctr"/>
            <a:r>
              <a:rPr lang="en-US">
                <a:latin typeface="Calibri" pitchFamily="34" charset="0"/>
              </a:rPr>
              <a:t>W</a:t>
            </a:r>
          </a:p>
          <a:p>
            <a:pPr algn="ctr"/>
            <a:r>
              <a:rPr lang="en-US">
                <a:latin typeface="Calibri" pitchFamily="34" charset="0"/>
              </a:rPr>
              <a:t>T</a:t>
            </a:r>
          </a:p>
          <a:p>
            <a:pPr algn="ctr"/>
            <a:r>
              <a:rPr lang="en-US">
                <a:latin typeface="Calibri" pitchFamily="34" charset="0"/>
              </a:rPr>
              <a:t>H</a:t>
            </a:r>
          </a:p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12468" name="Rectangle 193"/>
          <p:cNvSpPr>
            <a:spLocks noChangeArrowheads="1"/>
          </p:cNvSpPr>
          <p:nvPr/>
        </p:nvSpPr>
        <p:spPr bwMode="auto">
          <a:xfrm>
            <a:off x="5486400" y="5638800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Low</a:t>
            </a:r>
          </a:p>
        </p:txBody>
      </p:sp>
      <p:graphicFrame>
        <p:nvGraphicFramePr>
          <p:cNvPr id="4291" name="Group 195"/>
          <p:cNvGraphicFramePr>
            <a:graphicFrameLocks noGrp="1"/>
          </p:cNvGraphicFramePr>
          <p:nvPr/>
        </p:nvGraphicFramePr>
        <p:xfrm>
          <a:off x="1676400" y="1371600"/>
          <a:ext cx="6096000" cy="40640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480" name="Rectangle 206"/>
          <p:cNvSpPr>
            <a:spLocks noChangeArrowheads="1"/>
          </p:cNvSpPr>
          <p:nvPr/>
        </p:nvSpPr>
        <p:spPr bwMode="auto">
          <a:xfrm>
            <a:off x="2286000" y="56388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High</a:t>
            </a:r>
          </a:p>
        </p:txBody>
      </p:sp>
      <p:sp>
        <p:nvSpPr>
          <p:cNvPr id="12481" name="Rectangle 207"/>
          <p:cNvSpPr>
            <a:spLocks noChangeArrowheads="1"/>
          </p:cNvSpPr>
          <p:nvPr/>
        </p:nvSpPr>
        <p:spPr bwMode="auto">
          <a:xfrm>
            <a:off x="1295400" y="1752600"/>
            <a:ext cx="228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H</a:t>
            </a:r>
          </a:p>
          <a:p>
            <a:pPr algn="ctr"/>
            <a:r>
              <a:rPr lang="en-US">
                <a:latin typeface="Calibri" pitchFamily="34" charset="0"/>
              </a:rPr>
              <a:t>I</a:t>
            </a:r>
          </a:p>
          <a:p>
            <a:pPr algn="ctr"/>
            <a:r>
              <a:rPr lang="en-US">
                <a:latin typeface="Calibri" pitchFamily="34" charset="0"/>
              </a:rPr>
              <a:t>G</a:t>
            </a:r>
          </a:p>
          <a:p>
            <a:pPr algn="ctr"/>
            <a:r>
              <a:rPr lang="en-US">
                <a:latin typeface="Calibri" pitchFamily="34" charset="0"/>
              </a:rPr>
              <a:t>H</a:t>
            </a:r>
          </a:p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12482" name="Rectangle 208"/>
          <p:cNvSpPr>
            <a:spLocks noChangeArrowheads="1"/>
          </p:cNvSpPr>
          <p:nvPr/>
        </p:nvSpPr>
        <p:spPr bwMode="auto">
          <a:xfrm>
            <a:off x="1219200" y="3810000"/>
            <a:ext cx="30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L</a:t>
            </a:r>
          </a:p>
          <a:p>
            <a:pPr algn="ctr"/>
            <a:r>
              <a:rPr lang="en-US">
                <a:latin typeface="Calibri" pitchFamily="34" charset="0"/>
              </a:rPr>
              <a:t>O</a:t>
            </a:r>
          </a:p>
          <a:p>
            <a:pPr algn="ctr"/>
            <a:r>
              <a:rPr lang="en-US">
                <a:latin typeface="Calibri" pitchFamily="34" charset="0"/>
              </a:rPr>
              <a:t>W</a:t>
            </a:r>
          </a:p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12483" name="Rectangle 209"/>
          <p:cNvSpPr>
            <a:spLocks noChangeArrowheads="1"/>
          </p:cNvSpPr>
          <p:nvPr/>
        </p:nvSpPr>
        <p:spPr bwMode="auto">
          <a:xfrm>
            <a:off x="838200" y="1447800"/>
            <a:ext cx="228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M</a:t>
            </a:r>
          </a:p>
          <a:p>
            <a:pPr algn="ctr"/>
            <a:r>
              <a:rPr lang="en-US">
                <a:latin typeface="Calibri" pitchFamily="34" charset="0"/>
              </a:rPr>
              <a:t>A</a:t>
            </a:r>
          </a:p>
          <a:p>
            <a:pPr algn="ctr"/>
            <a:r>
              <a:rPr lang="en-US">
                <a:latin typeface="Calibri" pitchFamily="34" charset="0"/>
              </a:rPr>
              <a:t>R</a:t>
            </a:r>
          </a:p>
          <a:p>
            <a:pPr algn="ctr"/>
            <a:r>
              <a:rPr lang="en-US">
                <a:latin typeface="Calibri" pitchFamily="34" charset="0"/>
              </a:rPr>
              <a:t>K</a:t>
            </a:r>
          </a:p>
          <a:p>
            <a:pPr algn="ctr"/>
            <a:r>
              <a:rPr lang="en-US">
                <a:latin typeface="Calibri" pitchFamily="34" charset="0"/>
              </a:rPr>
              <a:t>E</a:t>
            </a:r>
          </a:p>
          <a:p>
            <a:pPr algn="ctr"/>
            <a:r>
              <a:rPr lang="en-US">
                <a:latin typeface="Calibri" pitchFamily="34" charset="0"/>
              </a:rPr>
              <a:t>T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>
                <a:latin typeface="Calibri" pitchFamily="34" charset="0"/>
              </a:rPr>
              <a:t> G</a:t>
            </a:r>
          </a:p>
          <a:p>
            <a:pPr algn="ctr"/>
            <a:r>
              <a:rPr lang="en-US">
                <a:latin typeface="Calibri" pitchFamily="34" charset="0"/>
              </a:rPr>
              <a:t>R</a:t>
            </a:r>
          </a:p>
          <a:p>
            <a:pPr algn="ctr"/>
            <a:r>
              <a:rPr lang="en-US">
                <a:latin typeface="Calibri" pitchFamily="34" charset="0"/>
              </a:rPr>
              <a:t>O</a:t>
            </a:r>
          </a:p>
          <a:p>
            <a:pPr algn="ctr"/>
            <a:r>
              <a:rPr lang="en-US">
                <a:latin typeface="Calibri" pitchFamily="34" charset="0"/>
              </a:rPr>
              <a:t>W</a:t>
            </a:r>
          </a:p>
          <a:p>
            <a:pPr algn="ctr"/>
            <a:r>
              <a:rPr lang="en-US">
                <a:latin typeface="Calibri" pitchFamily="34" charset="0"/>
              </a:rPr>
              <a:t>T</a:t>
            </a:r>
          </a:p>
          <a:p>
            <a:pPr algn="ctr"/>
            <a:r>
              <a:rPr lang="en-US">
                <a:latin typeface="Calibri" pitchFamily="34" charset="0"/>
              </a:rPr>
              <a:t>H</a:t>
            </a:r>
          </a:p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12484" name="Rectangle 210"/>
          <p:cNvSpPr>
            <a:spLocks noChangeArrowheads="1"/>
          </p:cNvSpPr>
          <p:nvPr/>
        </p:nvSpPr>
        <p:spPr bwMode="auto">
          <a:xfrm>
            <a:off x="5486400" y="5638800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Low</a:t>
            </a:r>
          </a:p>
        </p:txBody>
      </p:sp>
      <p:sp>
        <p:nvSpPr>
          <p:cNvPr id="12485" name="Rectangle 211"/>
          <p:cNvSpPr>
            <a:spLocks noChangeArrowheads="1"/>
          </p:cNvSpPr>
          <p:nvPr/>
        </p:nvSpPr>
        <p:spPr bwMode="auto">
          <a:xfrm>
            <a:off x="1981200" y="5867400"/>
            <a:ext cx="579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IN" b="1">
              <a:latin typeface="Calibri" pitchFamily="34" charset="0"/>
            </a:endParaRPr>
          </a:p>
        </p:txBody>
      </p:sp>
      <p:graphicFrame>
        <p:nvGraphicFramePr>
          <p:cNvPr id="4308" name="Group 212"/>
          <p:cNvGraphicFramePr>
            <a:graphicFrameLocks noGrp="1"/>
          </p:cNvGraphicFramePr>
          <p:nvPr/>
        </p:nvGraphicFramePr>
        <p:xfrm>
          <a:off x="1676400" y="1371600"/>
          <a:ext cx="6096000" cy="40640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497" name="Rectangle 223"/>
          <p:cNvSpPr>
            <a:spLocks noChangeArrowheads="1"/>
          </p:cNvSpPr>
          <p:nvPr/>
        </p:nvSpPr>
        <p:spPr bwMode="auto">
          <a:xfrm>
            <a:off x="2286000" y="56388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High</a:t>
            </a:r>
          </a:p>
        </p:txBody>
      </p:sp>
      <p:sp>
        <p:nvSpPr>
          <p:cNvPr id="12498" name="Rectangle 225"/>
          <p:cNvSpPr>
            <a:spLocks noChangeArrowheads="1"/>
          </p:cNvSpPr>
          <p:nvPr/>
        </p:nvSpPr>
        <p:spPr bwMode="auto">
          <a:xfrm>
            <a:off x="1295400" y="1752600"/>
            <a:ext cx="228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H</a:t>
            </a:r>
          </a:p>
          <a:p>
            <a:pPr algn="ctr"/>
            <a:r>
              <a:rPr lang="en-US">
                <a:latin typeface="Calibri" pitchFamily="34" charset="0"/>
              </a:rPr>
              <a:t>I</a:t>
            </a:r>
          </a:p>
          <a:p>
            <a:pPr algn="ctr"/>
            <a:r>
              <a:rPr lang="en-US">
                <a:latin typeface="Calibri" pitchFamily="34" charset="0"/>
              </a:rPr>
              <a:t>G</a:t>
            </a:r>
          </a:p>
          <a:p>
            <a:pPr algn="ctr"/>
            <a:r>
              <a:rPr lang="en-US">
                <a:latin typeface="Calibri" pitchFamily="34" charset="0"/>
              </a:rPr>
              <a:t>H</a:t>
            </a:r>
          </a:p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12499" name="Rectangle 226"/>
          <p:cNvSpPr>
            <a:spLocks noChangeArrowheads="1"/>
          </p:cNvSpPr>
          <p:nvPr/>
        </p:nvSpPr>
        <p:spPr bwMode="auto">
          <a:xfrm>
            <a:off x="1219200" y="3810000"/>
            <a:ext cx="30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L</a:t>
            </a:r>
          </a:p>
          <a:p>
            <a:pPr algn="ctr"/>
            <a:r>
              <a:rPr lang="en-US">
                <a:latin typeface="Calibri" pitchFamily="34" charset="0"/>
              </a:rPr>
              <a:t>O</a:t>
            </a:r>
          </a:p>
          <a:p>
            <a:pPr algn="ctr"/>
            <a:r>
              <a:rPr lang="en-US">
                <a:latin typeface="Calibri" pitchFamily="34" charset="0"/>
              </a:rPr>
              <a:t>W</a:t>
            </a:r>
          </a:p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12500" name="Rectangle 227"/>
          <p:cNvSpPr>
            <a:spLocks noChangeArrowheads="1"/>
          </p:cNvSpPr>
          <p:nvPr/>
        </p:nvSpPr>
        <p:spPr bwMode="auto">
          <a:xfrm>
            <a:off x="838200" y="1447800"/>
            <a:ext cx="228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M</a:t>
            </a:r>
          </a:p>
          <a:p>
            <a:pPr algn="ctr"/>
            <a:r>
              <a:rPr lang="en-US">
                <a:latin typeface="Calibri" pitchFamily="34" charset="0"/>
              </a:rPr>
              <a:t>A</a:t>
            </a:r>
          </a:p>
          <a:p>
            <a:pPr algn="ctr"/>
            <a:r>
              <a:rPr lang="en-US">
                <a:latin typeface="Calibri" pitchFamily="34" charset="0"/>
              </a:rPr>
              <a:t>R</a:t>
            </a:r>
          </a:p>
          <a:p>
            <a:pPr algn="ctr"/>
            <a:r>
              <a:rPr lang="en-US">
                <a:latin typeface="Calibri" pitchFamily="34" charset="0"/>
              </a:rPr>
              <a:t>K</a:t>
            </a:r>
          </a:p>
          <a:p>
            <a:pPr algn="ctr"/>
            <a:r>
              <a:rPr lang="en-US">
                <a:latin typeface="Calibri" pitchFamily="34" charset="0"/>
              </a:rPr>
              <a:t>E</a:t>
            </a:r>
          </a:p>
          <a:p>
            <a:pPr algn="ctr"/>
            <a:r>
              <a:rPr lang="en-US">
                <a:latin typeface="Calibri" pitchFamily="34" charset="0"/>
              </a:rPr>
              <a:t>T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>
                <a:latin typeface="Calibri" pitchFamily="34" charset="0"/>
              </a:rPr>
              <a:t> G</a:t>
            </a:r>
          </a:p>
          <a:p>
            <a:pPr algn="ctr"/>
            <a:r>
              <a:rPr lang="en-US">
                <a:latin typeface="Calibri" pitchFamily="34" charset="0"/>
              </a:rPr>
              <a:t>R</a:t>
            </a:r>
          </a:p>
          <a:p>
            <a:pPr algn="ctr"/>
            <a:r>
              <a:rPr lang="en-US">
                <a:latin typeface="Calibri" pitchFamily="34" charset="0"/>
              </a:rPr>
              <a:t>O</a:t>
            </a:r>
          </a:p>
          <a:p>
            <a:pPr algn="ctr"/>
            <a:r>
              <a:rPr lang="en-US">
                <a:latin typeface="Calibri" pitchFamily="34" charset="0"/>
              </a:rPr>
              <a:t>W</a:t>
            </a:r>
          </a:p>
          <a:p>
            <a:pPr algn="ctr"/>
            <a:r>
              <a:rPr lang="en-US">
                <a:latin typeface="Calibri" pitchFamily="34" charset="0"/>
              </a:rPr>
              <a:t>T</a:t>
            </a:r>
          </a:p>
          <a:p>
            <a:pPr algn="ctr"/>
            <a:r>
              <a:rPr lang="en-US">
                <a:latin typeface="Calibri" pitchFamily="34" charset="0"/>
              </a:rPr>
              <a:t>H</a:t>
            </a:r>
          </a:p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12501" name="Rectangle 228"/>
          <p:cNvSpPr>
            <a:spLocks noChangeArrowheads="1"/>
          </p:cNvSpPr>
          <p:nvPr/>
        </p:nvSpPr>
        <p:spPr bwMode="auto">
          <a:xfrm>
            <a:off x="5486400" y="5638800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Low</a:t>
            </a:r>
          </a:p>
        </p:txBody>
      </p:sp>
      <p:graphicFrame>
        <p:nvGraphicFramePr>
          <p:cNvPr id="4326" name="Group 230"/>
          <p:cNvGraphicFramePr>
            <a:graphicFrameLocks noGrp="1"/>
          </p:cNvGraphicFramePr>
          <p:nvPr/>
        </p:nvGraphicFramePr>
        <p:xfrm>
          <a:off x="1676400" y="1371600"/>
          <a:ext cx="6096000" cy="40640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513" name="Rectangle 241"/>
          <p:cNvSpPr>
            <a:spLocks noChangeArrowheads="1"/>
          </p:cNvSpPr>
          <p:nvPr/>
        </p:nvSpPr>
        <p:spPr bwMode="auto">
          <a:xfrm>
            <a:off x="2286000" y="56388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High</a:t>
            </a:r>
          </a:p>
        </p:txBody>
      </p:sp>
      <p:pic>
        <p:nvPicPr>
          <p:cNvPr id="12514" name="Picture 2" descr="G:\big bazaar\big_bazaar.gif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629400" y="304800"/>
            <a:ext cx="2090738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17" name="Text Box 229"/>
          <p:cNvSpPr txBox="1">
            <a:spLocks noChangeArrowheads="1"/>
          </p:cNvSpPr>
          <p:nvPr/>
        </p:nvSpPr>
        <p:spPr bwMode="auto">
          <a:xfrm>
            <a:off x="3048000" y="6248400"/>
            <a:ext cx="3597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www.azadsikander.blogspot.com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600" b="1" i="1">
                <a:solidFill>
                  <a:srgbClr val="333300"/>
                </a:solidFill>
              </a:rPr>
              <a:t>CONCLUSION</a:t>
            </a:r>
            <a:br>
              <a:rPr lang="en-US" sz="4600" b="1" i="1">
                <a:solidFill>
                  <a:srgbClr val="333300"/>
                </a:solidFill>
              </a:rPr>
            </a:br>
            <a:endParaRPr lang="en-US" sz="4600" b="1" i="1">
              <a:solidFill>
                <a:srgbClr val="3333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1143000" y="4114800"/>
            <a:ext cx="73152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400" b="1">
                <a:solidFill>
                  <a:srgbClr val="333300"/>
                </a:solidFill>
              </a:rPr>
              <a:t>Though BCG MATRIX has its limitations it is one of the most FAMOUS AND SIMPLE portfolio planning matrix ,used by large companies having multi-products.</a:t>
            </a:r>
          </a:p>
          <a:p>
            <a:pPr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400" b="1">
                <a:solidFill>
                  <a:srgbClr val="3333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Strategic Planning Process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Setting mission, vision and objectives</a:t>
            </a:r>
          </a:p>
          <a:p>
            <a:pPr marL="514350" indent="-514350">
              <a:buAutoNum type="arabicPeriod"/>
            </a:pPr>
            <a:r>
              <a:rPr lang="en-US" dirty="0" smtClean="0"/>
              <a:t>Environmental scanning</a:t>
            </a:r>
          </a:p>
          <a:p>
            <a:pPr marL="514350" indent="-514350">
              <a:buAutoNum type="arabicPeriod"/>
            </a:pPr>
            <a:r>
              <a:rPr lang="en-US" dirty="0" smtClean="0"/>
              <a:t>Strategy formulation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Strategy implementation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Evaluation and control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Environmental scan-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internal analysis of the firm (SWOT)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Analysis of the firms industry(Porters five forces model)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External environment (PEST)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85838" y="1066800"/>
            <a:ext cx="7700962" cy="201613"/>
          </a:xfrm>
        </p:spPr>
        <p:txBody>
          <a:bodyPr>
            <a:normAutofit fontScale="90000"/>
          </a:bodyPr>
          <a:lstStyle/>
          <a:p>
            <a:r>
              <a:rPr lang="en-US" sz="3800" b="1" i="1" dirty="0">
                <a:solidFill>
                  <a:srgbClr val="333300"/>
                </a:solidFill>
              </a:rPr>
              <a:t>INTRODUCTION</a:t>
            </a:r>
            <a:br>
              <a:rPr lang="en-US" sz="3800" b="1" i="1" dirty="0">
                <a:solidFill>
                  <a:srgbClr val="333300"/>
                </a:solidFill>
              </a:rPr>
            </a:br>
            <a:r>
              <a:rPr lang="en-US" sz="3800" dirty="0"/>
              <a:t/>
            </a:r>
            <a:br>
              <a:rPr lang="en-US" sz="3800" dirty="0"/>
            </a:br>
            <a:endParaRPr lang="en-US" sz="38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b="1" i="1" dirty="0">
                <a:latin typeface="Times New Roman" pitchFamily="18" charset="0"/>
              </a:rPr>
              <a:t>BOSTON CONSULTING GROUP (BCG) MATRIX</a:t>
            </a:r>
            <a:r>
              <a:rPr lang="en-US" dirty="0"/>
              <a:t> is developed by </a:t>
            </a:r>
            <a:r>
              <a:rPr lang="en-US" sz="3200" b="1" i="1" u="sng" dirty="0">
                <a:solidFill>
                  <a:srgbClr val="333300"/>
                </a:solidFill>
                <a:latin typeface="Times New Roman" pitchFamily="18" charset="0"/>
              </a:rPr>
              <a:t>BRUCE HENDERSON</a:t>
            </a:r>
            <a:r>
              <a:rPr lang="en-US" dirty="0"/>
              <a:t> of the </a:t>
            </a:r>
            <a:r>
              <a:rPr lang="en-US" b="1" i="1" dirty="0">
                <a:latin typeface="Times New Roman" pitchFamily="18" charset="0"/>
              </a:rPr>
              <a:t>BOSTON CONSULTING GROUP IN THE EARLY 1970’s.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b="1" i="1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/>
              <a:t>According to this technique, businesses or products are classified as low or high performers depending upon their market growth rate and relative market share.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Boston consulting Group (BCG) matrix is also known as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Portfolio evaluation matrix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Growth share matrix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Strategic Business Unit (SBU) analysis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of BCG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a framework for allocation of resources among different business units</a:t>
            </a:r>
          </a:p>
          <a:p>
            <a:r>
              <a:rPr lang="en-US" dirty="0" smtClean="0"/>
              <a:t>Allow one to compare many business units at a glance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 b="1" i="1">
                <a:solidFill>
                  <a:srgbClr val="333300"/>
                </a:solidFill>
              </a:rPr>
              <a:t>MARKET SHARE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sz="2400" i="1" u="sng"/>
              <a:t>Market share</a:t>
            </a:r>
            <a:r>
              <a:rPr lang="en-US" sz="2400"/>
              <a:t> is the percentage of the total market that is being serviced by your company, measured either in revenue terms or unit volume terms.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endParaRPr lang="en-US" sz="2400"/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b="1" i="1">
                <a:solidFill>
                  <a:srgbClr val="333300"/>
                </a:solidFill>
                <a:latin typeface="Times New Roman" pitchFamily="18" charset="0"/>
              </a:rPr>
              <a:t>RELATIVE MARKET SHARE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endParaRPr lang="en-US" b="1" i="1">
              <a:solidFill>
                <a:srgbClr val="33330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sz="2400"/>
              <a:t>RMS =  </a:t>
            </a:r>
            <a:r>
              <a:rPr lang="en-US" sz="2400" u="sng"/>
              <a:t> Business unit sales this year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sz="2400"/>
              <a:t>                   Leading rival sales this year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sz="2400"/>
              <a:t>The higher your market share, the higher proportion of the market you control.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sz="240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>
                <a:solidFill>
                  <a:srgbClr val="333300"/>
                </a:solidFill>
              </a:rPr>
              <a:t>MARKET GROWTH</a:t>
            </a:r>
            <a:br>
              <a:rPr lang="en-US" b="1" i="1">
                <a:solidFill>
                  <a:srgbClr val="333300"/>
                </a:solidFill>
              </a:rPr>
            </a:br>
            <a:r>
              <a:rPr lang="en-US" b="1" i="1">
                <a:solidFill>
                  <a:srgbClr val="333300"/>
                </a:solidFill>
              </a:rPr>
              <a:t>RATE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i="1" u="sng"/>
              <a:t>Market growth</a:t>
            </a:r>
            <a:r>
              <a:rPr lang="en-US" sz="2400"/>
              <a:t> is used as a measure of a market’s attractiveness.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MGR = Individual sales   -  individual sales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                     </a:t>
            </a:r>
            <a:r>
              <a:rPr lang="en-US" sz="2400" u="sng"/>
              <a:t>this year                   last year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                        Individual sales last year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                 </a:t>
            </a:r>
          </a:p>
          <a:p>
            <a:pPr>
              <a:lnSpc>
                <a:spcPct val="80000"/>
              </a:lnSpc>
            </a:pPr>
            <a:r>
              <a:rPr lang="en-US" sz="2400"/>
              <a:t>Markets experiencing high growth are ones where the total market share available is expanding, and there’s plenty of opportunity for everyone to make money.</a:t>
            </a:r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1106</Words>
  <Application>Microsoft Office PowerPoint</Application>
  <PresentationFormat>On-screen Show (4:3)</PresentationFormat>
  <Paragraphs>413</Paragraphs>
  <Slides>23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Bitmap Image</vt:lpstr>
      <vt:lpstr>Strategic planning</vt:lpstr>
      <vt:lpstr>Slide 2</vt:lpstr>
      <vt:lpstr>Strategic Planning Process </vt:lpstr>
      <vt:lpstr>Slide 4</vt:lpstr>
      <vt:lpstr>INTRODUCTION  </vt:lpstr>
      <vt:lpstr>Slide 6</vt:lpstr>
      <vt:lpstr>Usage of BCG</vt:lpstr>
      <vt:lpstr>MARKET SHARE</vt:lpstr>
      <vt:lpstr>MARKET GROWTH RATE</vt:lpstr>
      <vt:lpstr>THE BCG GROWTH-SHARE                        MATRIX</vt:lpstr>
      <vt:lpstr>Slide 11</vt:lpstr>
      <vt:lpstr>STARS High growth, High market share</vt:lpstr>
      <vt:lpstr>CASH COWS </vt:lpstr>
      <vt:lpstr>DOGS Low growth, Low market share </vt:lpstr>
      <vt:lpstr>QUESTION MARKS High growth , Low market share </vt:lpstr>
      <vt:lpstr>           WHY BCG MATRIX  ? </vt:lpstr>
      <vt:lpstr>MAIN STEPS OF BCG MATRIX</vt:lpstr>
      <vt:lpstr>BENEFITS </vt:lpstr>
      <vt:lpstr>LIMITATIONS </vt:lpstr>
      <vt:lpstr>PRACTICAL USE</vt:lpstr>
      <vt:lpstr>                 BCG MATRIX   </vt:lpstr>
      <vt:lpstr>Slide 22</vt:lpstr>
      <vt:lpstr>CONCLUSION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planning</dc:title>
  <dc:creator>Vidhya Pillai</dc:creator>
  <cp:lastModifiedBy>Vidhya Pillai</cp:lastModifiedBy>
  <cp:revision>6</cp:revision>
  <dcterms:created xsi:type="dcterms:W3CDTF">2010-09-14T15:45:05Z</dcterms:created>
  <dcterms:modified xsi:type="dcterms:W3CDTF">2010-09-14T16:39:16Z</dcterms:modified>
</cp:coreProperties>
</file>