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3" r:id="rId27"/>
    <p:sldId id="284"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8F6CAF-1003-4C65-AB9C-18FB96C79586}" type="datetimeFigureOut">
              <a:rPr lang="en-US" smtClean="0"/>
              <a:pPr/>
              <a:t>10/13/2010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0F5CF6-CD12-41BF-8E57-76080637AC1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0F5CF6-CD12-41BF-8E57-76080637AC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281C48-3363-41AD-A402-C3A7D8A5ABD6}" type="slidenum">
              <a:rPr lang="en-US" smtClean="0"/>
              <a:pPr/>
              <a:t>27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10/13/2010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10/13/2010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10/13/2010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10/13/2010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10/13/2010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10/13/2010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10/13/2010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jimcarroll.com/weblog/archives/pictures/accountant.jpg"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STANDARD COSTING &amp;VARIANCE ANALYSIS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1) </a:t>
            </a:r>
            <a:r>
              <a:rPr lang="en-US" b="1" dirty="0" smtClean="0"/>
              <a:t>Total sales margin Variance</a:t>
            </a:r>
            <a:r>
              <a:rPr lang="en-US" dirty="0" smtClean="0"/>
              <a:t>= actual profit- Budgeted Profit</a:t>
            </a:r>
          </a:p>
          <a:p>
            <a:pPr lvl="1"/>
            <a:r>
              <a:rPr lang="en-US" dirty="0" smtClean="0"/>
              <a:t>Actual profit= Act. Qty sold x  Act. Profit Per unit</a:t>
            </a:r>
          </a:p>
          <a:p>
            <a:pPr lvl="1"/>
            <a:r>
              <a:rPr lang="en-US" dirty="0" smtClean="0"/>
              <a:t> Budgeted Profit = Bud Qty. Sold x Bud profit per unit</a:t>
            </a:r>
          </a:p>
          <a:p>
            <a:pPr lvl="1">
              <a:buNone/>
            </a:pPr>
            <a:r>
              <a:rPr lang="en-US" dirty="0" smtClean="0"/>
              <a:t>2) </a:t>
            </a:r>
            <a:r>
              <a:rPr lang="en-US" b="1" dirty="0" smtClean="0"/>
              <a:t>Sales margin Variance  due to selling price</a:t>
            </a:r>
            <a:r>
              <a:rPr lang="en-US" dirty="0" smtClean="0"/>
              <a:t>=</a:t>
            </a:r>
          </a:p>
          <a:p>
            <a:pPr lvl="1">
              <a:buNone/>
            </a:pPr>
            <a:r>
              <a:rPr lang="en-US" dirty="0" smtClean="0"/>
              <a:t>    Act. Qty.( Act. Price- Std. Price)</a:t>
            </a:r>
          </a:p>
          <a:p>
            <a:pPr lvl="1">
              <a:buNone/>
            </a:pPr>
            <a:r>
              <a:rPr lang="en-US" dirty="0" smtClean="0"/>
              <a:t>3) </a:t>
            </a:r>
            <a:r>
              <a:rPr lang="en-US" b="1" dirty="0" smtClean="0"/>
              <a:t>Sales Margin variance due to volume</a:t>
            </a:r>
            <a:r>
              <a:rPr lang="en-US" dirty="0" smtClean="0"/>
              <a:t>=</a:t>
            </a:r>
          </a:p>
          <a:p>
            <a:pPr lvl="1">
              <a:buNone/>
            </a:pPr>
            <a:r>
              <a:rPr lang="en-US" dirty="0" smtClean="0"/>
              <a:t> std. profit per unit (  Act. Qty. of sales-Std. Qty. of Sales)</a:t>
            </a:r>
          </a:p>
          <a:p>
            <a:pPr lvl="1">
              <a:buFont typeface="Wingdings" pitchFamily="2" charset="2"/>
              <a:buChar char="Ø"/>
            </a:pPr>
            <a:endParaRPr lang="en-US" dirty="0" smtClean="0"/>
          </a:p>
        </p:txBody>
      </p:sp>
      <p:sp>
        <p:nvSpPr>
          <p:cNvPr id="3" name="Title 2"/>
          <p:cNvSpPr>
            <a:spLocks noGrp="1"/>
          </p:cNvSpPr>
          <p:nvPr>
            <p:ph type="title"/>
          </p:nvPr>
        </p:nvSpPr>
        <p:spPr/>
        <p:txBody>
          <a:bodyPr>
            <a:normAutofit fontScale="90000"/>
          </a:bodyPr>
          <a:lstStyle/>
          <a:p>
            <a:r>
              <a:rPr lang="en-US" dirty="0" smtClean="0"/>
              <a:t>Profit method of Calculating sales variance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Information Regarding budgeted and actual sales of two products are as follows:</a:t>
            </a:r>
          </a:p>
          <a:p>
            <a:pPr>
              <a:buNone/>
            </a:pPr>
            <a:r>
              <a:rPr lang="en-US" dirty="0" smtClean="0"/>
              <a:t>			  Budgeted			  Actual</a:t>
            </a:r>
          </a:p>
          <a:p>
            <a:pPr>
              <a:buNone/>
            </a:pPr>
            <a:r>
              <a:rPr lang="en-US" dirty="0" smtClean="0"/>
              <a:t>Product	 BQ	BP   	 		AQ	   AP  </a:t>
            </a:r>
          </a:p>
          <a:p>
            <a:pPr>
              <a:buNone/>
            </a:pPr>
            <a:r>
              <a:rPr lang="en-US" dirty="0" smtClean="0"/>
              <a:t>     A 	  500  60             	600     65    </a:t>
            </a:r>
          </a:p>
          <a:p>
            <a:pPr>
              <a:buNone/>
            </a:pPr>
            <a:r>
              <a:rPr lang="en-US" dirty="0" smtClean="0"/>
              <a:t>      B          700  40            	650      38   </a:t>
            </a:r>
          </a:p>
          <a:p>
            <a:pPr algn="just">
              <a:buNone/>
            </a:pPr>
            <a:r>
              <a:rPr lang="en-US" dirty="0" smtClean="0"/>
              <a:t>  The cost per unit of product A &amp; B  was  Rs55 &amp; Rs32 respectively. Compute the variance of difference between budgeted and actual profit.</a:t>
            </a:r>
          </a:p>
          <a:p>
            <a:endParaRPr lang="en-US" dirty="0"/>
          </a:p>
        </p:txBody>
      </p:sp>
      <p:sp>
        <p:nvSpPr>
          <p:cNvPr id="3" name="Title 2"/>
          <p:cNvSpPr>
            <a:spLocks noGrp="1"/>
          </p:cNvSpPr>
          <p:nvPr>
            <p:ph type="title"/>
          </p:nvPr>
        </p:nvSpPr>
        <p:spPr/>
        <p:txBody>
          <a:bodyPr/>
          <a:lstStyle/>
          <a:p>
            <a:r>
              <a:rPr lang="en-US" dirty="0" smtClean="0"/>
              <a:t>Example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Material Cost Variance:  Std. Material Cost- Actual mat. Cost</a:t>
            </a:r>
          </a:p>
          <a:p>
            <a:endParaRPr lang="en-US" dirty="0" smtClean="0"/>
          </a:p>
          <a:p>
            <a:r>
              <a:rPr lang="en-US" dirty="0" smtClean="0"/>
              <a:t> Material price Variance: Act. Qty.( Std. price- Actual Price)</a:t>
            </a:r>
          </a:p>
          <a:p>
            <a:endParaRPr lang="en-US" dirty="0" smtClean="0"/>
          </a:p>
          <a:p>
            <a:r>
              <a:rPr lang="en-US" dirty="0" smtClean="0"/>
              <a:t> Material usage variance: Std. price ( Std. Qty.- Act. Qty)</a:t>
            </a:r>
            <a:endParaRPr lang="en-US" dirty="0"/>
          </a:p>
        </p:txBody>
      </p:sp>
      <p:sp>
        <p:nvSpPr>
          <p:cNvPr id="3" name="Title 2"/>
          <p:cNvSpPr>
            <a:spLocks noGrp="1"/>
          </p:cNvSpPr>
          <p:nvPr>
            <p:ph type="title"/>
          </p:nvPr>
        </p:nvSpPr>
        <p:spPr/>
        <p:txBody>
          <a:bodyPr/>
          <a:lstStyle/>
          <a:p>
            <a:r>
              <a:rPr lang="en-US" dirty="0" smtClean="0"/>
              <a:t>Material Variance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 The standard qty. of material required for producing one ton of the output is 40 units. The standard price per unit of material is Rs3. during a particular period 90 tons of output was undertaken. The material required for actual production were 4000 units. An amount of Rs 14000 was spent on purchasing the material.</a:t>
            </a:r>
            <a:endParaRPr lang="en-US" dirty="0"/>
          </a:p>
        </p:txBody>
      </p:sp>
      <p:sp>
        <p:nvSpPr>
          <p:cNvPr id="3" name="Title 2"/>
          <p:cNvSpPr>
            <a:spLocks noGrp="1"/>
          </p:cNvSpPr>
          <p:nvPr>
            <p:ph type="title"/>
          </p:nvPr>
        </p:nvSpPr>
        <p:spPr/>
        <p:txBody>
          <a:bodyPr/>
          <a:lstStyle/>
          <a:p>
            <a:r>
              <a:rPr lang="en-US" dirty="0" smtClean="0"/>
              <a:t>Example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 The standard  material required for producing 100 units is 120kgs. A standard price of 0.50 paisa per kg is fixed and 2400 units were produced during the period. Actual material purchased were 300,000 kgs at a cost of Rs165000. calculate material variance.</a:t>
            </a:r>
            <a:endParaRPr lang="en-US" dirty="0"/>
          </a:p>
        </p:txBody>
      </p:sp>
      <p:sp>
        <p:nvSpPr>
          <p:cNvPr id="3" name="Title 2"/>
          <p:cNvSpPr>
            <a:spLocks noGrp="1"/>
          </p:cNvSpPr>
          <p:nvPr>
            <p:ph type="title"/>
          </p:nvPr>
        </p:nvSpPr>
        <p:spPr/>
        <p:txBody>
          <a:bodyPr/>
          <a:lstStyle/>
          <a:p>
            <a:r>
              <a:rPr lang="en-US" dirty="0" smtClean="0"/>
              <a:t>Example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Labor cost variance: Std. lab. Cost- act. Labor cost</a:t>
            </a:r>
          </a:p>
          <a:p>
            <a:endParaRPr lang="en-US" dirty="0" smtClean="0"/>
          </a:p>
          <a:p>
            <a:r>
              <a:rPr lang="en-US" dirty="0" smtClean="0"/>
              <a:t>Wage rate variance : Act. Time( Std. Rate- Act. Rate)</a:t>
            </a:r>
          </a:p>
          <a:p>
            <a:endParaRPr lang="en-US" dirty="0" smtClean="0"/>
          </a:p>
          <a:p>
            <a:r>
              <a:rPr lang="en-US" dirty="0" smtClean="0"/>
              <a:t> Labor Time variance:  Std. wage rate (Std. time- Act. time)</a:t>
            </a:r>
          </a:p>
          <a:p>
            <a:endParaRPr lang="en-US" dirty="0" smtClean="0"/>
          </a:p>
          <a:p>
            <a:r>
              <a:rPr lang="en-US" dirty="0" smtClean="0"/>
              <a:t>Idle time Hrs: Idle hrs X  std. Rate</a:t>
            </a:r>
            <a:endParaRPr lang="en-US" dirty="0"/>
          </a:p>
        </p:txBody>
      </p:sp>
      <p:sp>
        <p:nvSpPr>
          <p:cNvPr id="3" name="Title 2"/>
          <p:cNvSpPr>
            <a:spLocks noGrp="1"/>
          </p:cNvSpPr>
          <p:nvPr>
            <p:ph type="title"/>
          </p:nvPr>
        </p:nvSpPr>
        <p:spPr/>
        <p:txBody>
          <a:bodyPr/>
          <a:lstStyle/>
          <a:p>
            <a:r>
              <a:rPr lang="en-US" dirty="0" smtClean="0"/>
              <a:t>Labor Variance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In a manufacturing concern the standard time fixed for a month is 8000 hrs. a standard wage rate of Rs2.25 per hr has been fixed. During one month 50 workers were employed and average working days in a month are  25. A worker has 7 hrs in a day. Total wage bill of the factory for the month amounts to Rs 21875, there was stoppage of  work due to power failure ( idle time) for 100 hrs. calculate labor variance.</a:t>
            </a:r>
            <a:endParaRPr lang="en-US" dirty="0"/>
          </a:p>
        </p:txBody>
      </p:sp>
      <p:sp>
        <p:nvSpPr>
          <p:cNvPr id="3" name="Title 2"/>
          <p:cNvSpPr>
            <a:spLocks noGrp="1"/>
          </p:cNvSpPr>
          <p:nvPr>
            <p:ph type="title"/>
          </p:nvPr>
        </p:nvSpPr>
        <p:spPr/>
        <p:txBody>
          <a:bodyPr/>
          <a:lstStyle/>
          <a:p>
            <a:r>
              <a:rPr lang="en-US" dirty="0" smtClean="0"/>
              <a:t>Example: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The information regarding composition  and the weekly wage rates of  labor force engaged on a job schedule  to be completed in 30 weeks are as follows:</a:t>
            </a:r>
          </a:p>
          <a:p>
            <a:pPr>
              <a:buNone/>
            </a:pPr>
            <a:r>
              <a:rPr lang="en-US" sz="1200" dirty="0" smtClean="0">
                <a:latin typeface="Times New Roman" pitchFamily="18" charset="0"/>
                <a:cs typeface="Times New Roman" pitchFamily="18" charset="0"/>
              </a:rPr>
              <a:t>	</a:t>
            </a:r>
            <a:r>
              <a:rPr lang="en-US" sz="1200" b="1" dirty="0" smtClean="0">
                <a:latin typeface="Times New Roman" pitchFamily="18" charset="0"/>
                <a:cs typeface="Times New Roman" pitchFamily="18" charset="0"/>
              </a:rPr>
              <a:t>Workers	 	standard			Actual</a:t>
            </a:r>
          </a:p>
          <a:p>
            <a:pPr>
              <a:buNone/>
            </a:pPr>
            <a:r>
              <a:rPr lang="en-US" sz="1200" b="1" dirty="0" smtClean="0">
                <a:latin typeface="Times New Roman" pitchFamily="18" charset="0"/>
                <a:cs typeface="Times New Roman" pitchFamily="18" charset="0"/>
              </a:rPr>
              <a:t>			  No. of labor          Weekly wage rate  per hr	     No. of labor          Weekly wage rate  								per hr </a:t>
            </a:r>
          </a:p>
          <a:p>
            <a:pPr>
              <a:buNone/>
            </a:pPr>
            <a:r>
              <a:rPr lang="en-US" sz="1200" b="1" dirty="0" smtClean="0">
                <a:latin typeface="Times New Roman" pitchFamily="18" charset="0"/>
                <a:cs typeface="Times New Roman" pitchFamily="18" charset="0"/>
              </a:rPr>
              <a:t>	skilled labor	    75		60		        70		70</a:t>
            </a:r>
          </a:p>
          <a:p>
            <a:pPr>
              <a:buNone/>
            </a:pPr>
            <a:r>
              <a:rPr lang="en-US" sz="1200" b="1" dirty="0" smtClean="0">
                <a:latin typeface="Times New Roman" pitchFamily="18" charset="0"/>
                <a:cs typeface="Times New Roman" pitchFamily="18" charset="0"/>
              </a:rPr>
              <a:t>     Semi skilled	      45		40		         30		50</a:t>
            </a:r>
          </a:p>
          <a:p>
            <a:pPr>
              <a:buNone/>
            </a:pPr>
            <a:r>
              <a:rPr lang="en-US" sz="1200" b="1" dirty="0" smtClean="0">
                <a:latin typeface="Times New Roman" pitchFamily="18" charset="0"/>
                <a:cs typeface="Times New Roman" pitchFamily="18" charset="0"/>
              </a:rPr>
              <a:t>	 Unskilled 	        60   		30		         80		20</a:t>
            </a:r>
          </a:p>
          <a:p>
            <a:pPr>
              <a:buNone/>
            </a:pPr>
            <a:endParaRPr lang="en-US" sz="1200" b="1" dirty="0" smtClean="0">
              <a:latin typeface="Times New Roman" pitchFamily="18" charset="0"/>
              <a:cs typeface="Times New Roman" pitchFamily="18" charset="0"/>
            </a:endParaRPr>
          </a:p>
          <a:p>
            <a:pPr>
              <a:buNone/>
            </a:pPr>
            <a:r>
              <a:rPr lang="en-US" sz="1200" b="1" dirty="0" smtClean="0">
                <a:latin typeface="Times New Roman" pitchFamily="18" charset="0"/>
                <a:cs typeface="Times New Roman" pitchFamily="18" charset="0"/>
              </a:rPr>
              <a:t> the worker has completed	 in 32 hrs. calculate Lab. Variance.	</a:t>
            </a:r>
            <a:endParaRPr lang="en-US" sz="1200" b="1"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smtClean="0"/>
              <a:t>Example</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See full size image">
            <a:hlinkClick r:id="rId2"/>
          </p:cNvPr>
          <p:cNvPicPr>
            <a:picLocks noChangeAspect="1" noChangeArrowheads="1"/>
          </p:cNvPicPr>
          <p:nvPr/>
        </p:nvPicPr>
        <p:blipFill>
          <a:blip r:embed="rId3"/>
          <a:srcRect/>
          <a:stretch>
            <a:fillRect/>
          </a:stretch>
        </p:blipFill>
        <p:spPr bwMode="auto">
          <a:xfrm>
            <a:off x="457200" y="1600200"/>
            <a:ext cx="8001000" cy="4648200"/>
          </a:xfrm>
          <a:prstGeom prst="rect">
            <a:avLst/>
          </a:prstGeom>
          <a:noFill/>
          <a:ln w="9525">
            <a:noFill/>
            <a:miter lim="800000"/>
            <a:headEnd/>
            <a:tailEnd/>
          </a:ln>
        </p:spPr>
      </p:pic>
      <p:sp>
        <p:nvSpPr>
          <p:cNvPr id="5" name="Title 4"/>
          <p:cNvSpPr>
            <a:spLocks noGrp="1"/>
          </p:cNvSpPr>
          <p:nvPr>
            <p:ph type="title"/>
          </p:nvPr>
        </p:nvSpPr>
        <p:spPr/>
        <p:txBody>
          <a:bodyPr>
            <a:normAutofit fontScale="90000"/>
          </a:bodyPr>
          <a:lstStyle/>
          <a:p>
            <a:pPr>
              <a:defRPr/>
            </a:pPr>
            <a:r>
              <a:rPr lang="en-US" smtClean="0"/>
              <a:t>ACCOUNTING BEYOND ACCOUNTABILITY…………</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RESPONSIBILITY ACCOUNTING</a:t>
            </a:r>
            <a:endParaRPr lang="en-US" dirty="0"/>
          </a:p>
        </p:txBody>
      </p:sp>
      <p:sp>
        <p:nvSpPr>
          <p:cNvPr id="3" name="Content Placeholder 2"/>
          <p:cNvSpPr>
            <a:spLocks noGrp="1"/>
          </p:cNvSpPr>
          <p:nvPr>
            <p:ph idx="1"/>
          </p:nvPr>
        </p:nvSpPr>
        <p:spPr/>
        <p:txBody>
          <a:bodyPr/>
          <a:lstStyle/>
          <a:p>
            <a:pPr>
              <a:defRPr/>
            </a:pPr>
            <a:r>
              <a:rPr lang="en-US" dirty="0" smtClean="0"/>
              <a:t>Responsibility accounting is a system under which managers are given decision making authority and responsibility for each activity occurring within a specific area of the company.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 Standard cost is the pre determined cost which determines in advance what each product or service should  cost under given circumstances.</a:t>
            </a:r>
            <a:endParaRPr lang="en-US" dirty="0"/>
          </a:p>
        </p:txBody>
      </p:sp>
      <p:sp>
        <p:nvSpPr>
          <p:cNvPr id="3" name="Title 2"/>
          <p:cNvSpPr>
            <a:spLocks noGrp="1"/>
          </p:cNvSpPr>
          <p:nvPr>
            <p:ph type="title"/>
          </p:nvPr>
        </p:nvSpPr>
        <p:spPr/>
        <p:txBody>
          <a:bodyPr/>
          <a:lstStyle/>
          <a:p>
            <a:r>
              <a:rPr lang="en-US" dirty="0" smtClean="0"/>
              <a:t>MEANING</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www.principlesofaccounting.com/ART/C22art/orgchart.jpg"/>
          <p:cNvPicPr>
            <a:picLocks noChangeAspect="1" noChangeArrowheads="1"/>
          </p:cNvPicPr>
          <p:nvPr/>
        </p:nvPicPr>
        <p:blipFill>
          <a:blip r:embed="rId2"/>
          <a:srcRect/>
          <a:stretch>
            <a:fillRect/>
          </a:stretch>
        </p:blipFill>
        <p:spPr bwMode="auto">
          <a:xfrm>
            <a:off x="533400" y="304800"/>
            <a:ext cx="8229600" cy="59436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a:xfrm>
            <a:off x="228600" y="0"/>
            <a:ext cx="8229600" cy="8915400"/>
          </a:xfrm>
        </p:spPr>
        <p:txBody>
          <a:bodyPr/>
          <a:lstStyle/>
          <a:p>
            <a:pPr>
              <a:defRPr/>
            </a:pPr>
            <a:endParaRPr lang="en-US" sz="2800" dirty="0" smtClean="0"/>
          </a:p>
          <a:p>
            <a:pPr algn="just">
              <a:defRPr/>
            </a:pPr>
            <a:r>
              <a:rPr lang="en-US" sz="2800" dirty="0" smtClean="0"/>
              <a:t>Institute of Cost and Works Accountant of India defines responsibility accounting as a system of management accounting under which accountability is established according  to the responsibility delegated to various levels of management and management information and reporting system instituted to give adequate feedback in terms of the delegated responsibility. Under this system division or units of an organization under a specified authority in a person are developed as responsibility centers and evaluated individually for their performance”</a:t>
            </a: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BASIC PRINCIPLES</a:t>
            </a:r>
            <a:endParaRPr lang="en-US" dirty="0"/>
          </a:p>
        </p:txBody>
      </p:sp>
      <p:sp>
        <p:nvSpPr>
          <p:cNvPr id="3" name="Content Placeholder 2"/>
          <p:cNvSpPr>
            <a:spLocks noGrp="1"/>
          </p:cNvSpPr>
          <p:nvPr>
            <p:ph idx="1"/>
          </p:nvPr>
        </p:nvSpPr>
        <p:spPr/>
        <p:txBody>
          <a:bodyPr/>
          <a:lstStyle/>
          <a:p>
            <a:pPr>
              <a:defRPr/>
            </a:pPr>
            <a:r>
              <a:rPr lang="en-US" dirty="0" smtClean="0"/>
              <a:t>OBJECTIVES</a:t>
            </a:r>
          </a:p>
          <a:p>
            <a:pPr>
              <a:defRPr/>
            </a:pPr>
            <a:r>
              <a:rPr lang="en-US" dirty="0" smtClean="0"/>
              <a:t>CONTROLLABLE COST</a:t>
            </a:r>
          </a:p>
          <a:p>
            <a:pPr>
              <a:defRPr/>
            </a:pPr>
            <a:r>
              <a:rPr lang="en-US" dirty="0" smtClean="0"/>
              <a:t>EXPLANATION</a:t>
            </a:r>
          </a:p>
          <a:p>
            <a:pPr>
              <a:defRPr/>
            </a:pPr>
            <a:r>
              <a:rPr lang="en-US" dirty="0" smtClean="0"/>
              <a:t>MANAGEMENT BY EXCEPTION</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BASIC PROCESS IN IMPLEMENTATION</a:t>
            </a:r>
            <a:endParaRPr lang="en-US" dirty="0"/>
          </a:p>
        </p:txBody>
      </p:sp>
      <p:sp>
        <p:nvSpPr>
          <p:cNvPr id="3" name="Content Placeholder 2"/>
          <p:cNvSpPr>
            <a:spLocks noGrp="1"/>
          </p:cNvSpPr>
          <p:nvPr>
            <p:ph idx="1"/>
          </p:nvPr>
        </p:nvSpPr>
        <p:spPr/>
        <p:txBody>
          <a:bodyPr/>
          <a:lstStyle/>
          <a:p>
            <a:pPr>
              <a:defRPr/>
            </a:pPr>
            <a:r>
              <a:rPr lang="en-US" dirty="0" smtClean="0"/>
              <a:t>The organization is divided into various responsibility centers.</a:t>
            </a:r>
          </a:p>
          <a:p>
            <a:pPr algn="just">
              <a:defRPr/>
            </a:pPr>
            <a:r>
              <a:rPr lang="en-US" dirty="0" smtClean="0"/>
              <a:t>The targets or budgets of each responsibility centre are set in consultation with the manager of responsibility centre, so that he may be able to give full information about this department.</a:t>
            </a:r>
          </a:p>
          <a:p>
            <a:pPr algn="just">
              <a:defRPr/>
            </a:pPr>
            <a:r>
              <a:rPr lang="en-US" dirty="0" smtClean="0"/>
              <a:t>Managers are charged with items and responsibility over which they can exercise a significant degree of direct control.</a:t>
            </a:r>
          </a:p>
          <a:p>
            <a:pPr algn="just">
              <a:defRP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r>
              <a:rPr lang="en-US" dirty="0" smtClean="0"/>
              <a:t>Goals defined for each area of responsibility should be attainable with efficient and effective performance.</a:t>
            </a:r>
          </a:p>
          <a:p>
            <a:pPr>
              <a:defRPr/>
            </a:pPr>
            <a:r>
              <a:rPr lang="en-US" dirty="0" smtClean="0"/>
              <a:t>The actual performance is communicated to the managers concerned.</a:t>
            </a:r>
          </a:p>
          <a:p>
            <a:pPr algn="just">
              <a:defRPr/>
            </a:pPr>
            <a:r>
              <a:rPr lang="en-US" dirty="0" smtClean="0"/>
              <a:t>The performance reports for each centre should be prepared highlighting the variance and items requiring managements section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RESPONSIBILITY REPORTING</a:t>
            </a:r>
            <a:endParaRPr lang="en-US" dirty="0"/>
          </a:p>
        </p:txBody>
      </p:sp>
      <p:sp>
        <p:nvSpPr>
          <p:cNvPr id="3" name="Content Placeholder 2"/>
          <p:cNvSpPr>
            <a:spLocks noGrp="1"/>
          </p:cNvSpPr>
          <p:nvPr>
            <p:ph idx="1"/>
          </p:nvPr>
        </p:nvSpPr>
        <p:spPr/>
        <p:txBody>
          <a:bodyPr/>
          <a:lstStyle/>
          <a:p>
            <a:pPr algn="just">
              <a:defRPr/>
            </a:pPr>
            <a:r>
              <a:rPr lang="en-US" dirty="0" smtClean="0"/>
              <a:t>Defining and grouping of responsibilities within an organization structure, determination and assignment of cost to appropriate level of activities and strong emphasis and controllability.</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emeraldinsight.com/fig/1060060515004.png"/>
          <p:cNvPicPr>
            <a:picLocks noChangeAspect="1" noChangeArrowheads="1"/>
          </p:cNvPicPr>
          <p:nvPr/>
        </p:nvPicPr>
        <p:blipFill>
          <a:blip r:embed="rId2"/>
          <a:srcRect/>
          <a:stretch>
            <a:fillRect/>
          </a:stretch>
        </p:blipFill>
        <p:spPr bwMode="auto">
          <a:xfrm>
            <a:off x="304800" y="192088"/>
            <a:ext cx="8458200" cy="6361112"/>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ADVANTAGES</a:t>
            </a:r>
            <a:endParaRPr lang="en-US" dirty="0"/>
          </a:p>
        </p:txBody>
      </p:sp>
      <p:sp>
        <p:nvSpPr>
          <p:cNvPr id="3" name="Content Placeholder 2"/>
          <p:cNvSpPr>
            <a:spLocks noGrp="1"/>
          </p:cNvSpPr>
          <p:nvPr>
            <p:ph idx="1"/>
          </p:nvPr>
        </p:nvSpPr>
        <p:spPr>
          <a:xfrm>
            <a:off x="533400" y="1066800"/>
            <a:ext cx="8229600" cy="5486400"/>
          </a:xfrm>
        </p:spPr>
        <p:txBody>
          <a:bodyPr>
            <a:normAutofit fontScale="92500"/>
          </a:bodyPr>
          <a:lstStyle/>
          <a:p>
            <a:pPr algn="just">
              <a:defRPr/>
            </a:pPr>
            <a:r>
              <a:rPr lang="en-US" sz="2400" dirty="0" smtClean="0"/>
              <a:t>It introduces sound system of control</a:t>
            </a:r>
          </a:p>
          <a:p>
            <a:pPr algn="just">
              <a:defRPr/>
            </a:pPr>
            <a:r>
              <a:rPr lang="en-US" sz="2400" dirty="0" smtClean="0"/>
              <a:t>Each and every individual is assigned some responsibility and they are accountable for their work</a:t>
            </a:r>
          </a:p>
          <a:p>
            <a:pPr algn="just">
              <a:defRPr/>
            </a:pPr>
            <a:r>
              <a:rPr lang="en-US" sz="2400" dirty="0" smtClean="0"/>
              <a:t>It is effective tool of cost control and cost reduction applied with budgetary control and standard costing</a:t>
            </a:r>
          </a:p>
          <a:p>
            <a:pPr algn="just">
              <a:defRPr/>
            </a:pPr>
            <a:r>
              <a:rPr lang="en-US" sz="2400" dirty="0" smtClean="0"/>
              <a:t>It is only control device but also facilitates decentralization of decision making</a:t>
            </a:r>
          </a:p>
          <a:p>
            <a:pPr algn="just">
              <a:defRPr/>
            </a:pPr>
            <a:r>
              <a:rPr lang="en-US" sz="2400" dirty="0" smtClean="0"/>
              <a:t>It fosters a sense of cost consciousness among managers and their subordinates</a:t>
            </a:r>
          </a:p>
          <a:p>
            <a:pPr algn="just">
              <a:defRPr/>
            </a:pPr>
            <a:r>
              <a:rPr lang="en-US" sz="2400" dirty="0" smtClean="0"/>
              <a:t>It measures the performance of individuals in an objective manner.</a:t>
            </a:r>
          </a:p>
          <a:p>
            <a:pPr algn="just">
              <a:defRPr/>
            </a:pPr>
            <a:r>
              <a:rPr lang="en-US" sz="2400" dirty="0" smtClean="0"/>
              <a:t>It helps the management to make an effective delegation of authority and required responsibility as well.</a:t>
            </a:r>
          </a:p>
          <a:p>
            <a:pPr algn="just">
              <a:defRPr/>
            </a:pPr>
            <a:endParaRPr lang="en-US" sz="2400" dirty="0" smtClean="0"/>
          </a:p>
          <a:p>
            <a:pPr algn="just">
              <a:defRPr/>
            </a:pPr>
            <a:endParaRPr lang="en-US" sz="2400" dirty="0" smtClean="0"/>
          </a:p>
          <a:p>
            <a:pPr algn="just">
              <a:defRPr/>
            </a:pPr>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www.clickhrd.com/knowledge_base/images/balanced_scorecard_6x4.png"/>
          <p:cNvPicPr>
            <a:picLocks noChangeAspect="1" noChangeArrowheads="1"/>
          </p:cNvPicPr>
          <p:nvPr/>
        </p:nvPicPr>
        <p:blipFill>
          <a:blip r:embed="rId2"/>
          <a:srcRect/>
          <a:stretch>
            <a:fillRect/>
          </a:stretch>
        </p:blipFill>
        <p:spPr bwMode="auto">
          <a:xfrm>
            <a:off x="457200" y="304800"/>
            <a:ext cx="8229600" cy="6096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Determination of Standard cost</a:t>
            </a:r>
          </a:p>
          <a:p>
            <a:r>
              <a:rPr lang="en-US" dirty="0" smtClean="0"/>
              <a:t>Recording Actual Cost</a:t>
            </a:r>
          </a:p>
          <a:p>
            <a:r>
              <a:rPr lang="en-US" dirty="0" smtClean="0"/>
              <a:t> Comparison in standard and Actual cost</a:t>
            </a:r>
          </a:p>
          <a:p>
            <a:r>
              <a:rPr lang="en-US" dirty="0" smtClean="0"/>
              <a:t>Finding out variances</a:t>
            </a:r>
          </a:p>
          <a:p>
            <a:r>
              <a:rPr lang="en-US" dirty="0" smtClean="0"/>
              <a:t> Reporting of variances</a:t>
            </a:r>
            <a:endParaRPr lang="en-US" dirty="0"/>
          </a:p>
        </p:txBody>
      </p:sp>
      <p:sp>
        <p:nvSpPr>
          <p:cNvPr id="3" name="Title 2"/>
          <p:cNvSpPr>
            <a:spLocks noGrp="1"/>
          </p:cNvSpPr>
          <p:nvPr>
            <p:ph type="title"/>
          </p:nvPr>
        </p:nvSpPr>
        <p:spPr/>
        <p:txBody>
          <a:bodyPr>
            <a:normAutofit fontScale="90000"/>
          </a:bodyPr>
          <a:lstStyle/>
          <a:p>
            <a:r>
              <a:rPr lang="en-US" dirty="0" smtClean="0"/>
              <a:t>STEPS FOR STANDARD COSTING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Determination of cost centre</a:t>
            </a:r>
          </a:p>
          <a:p>
            <a:r>
              <a:rPr lang="en-US" dirty="0" smtClean="0"/>
              <a:t>Type of Standard</a:t>
            </a:r>
          </a:p>
          <a:p>
            <a:r>
              <a:rPr lang="en-US" dirty="0" smtClean="0"/>
              <a:t>Organization of Standard Costing</a:t>
            </a:r>
          </a:p>
          <a:p>
            <a:r>
              <a:rPr lang="en-US" dirty="0" smtClean="0"/>
              <a:t>Setting of Standards</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 SYSTEM OF STANDARD COSTING</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Current Standard</a:t>
            </a:r>
          </a:p>
          <a:p>
            <a:pPr lvl="1"/>
            <a:r>
              <a:rPr lang="en-US" dirty="0" smtClean="0"/>
              <a:t>Ideal Standard</a:t>
            </a:r>
          </a:p>
          <a:p>
            <a:pPr lvl="1"/>
            <a:r>
              <a:rPr lang="en-US" dirty="0" smtClean="0"/>
              <a:t> Expected Standard</a:t>
            </a:r>
          </a:p>
          <a:p>
            <a:pPr lvl="1"/>
            <a:endParaRPr lang="en-US" dirty="0" smtClean="0"/>
          </a:p>
          <a:p>
            <a:r>
              <a:rPr lang="en-US" dirty="0" smtClean="0"/>
              <a:t>Basic Standard</a:t>
            </a:r>
          </a:p>
          <a:p>
            <a:endParaRPr lang="en-US" dirty="0" smtClean="0"/>
          </a:p>
          <a:p>
            <a:r>
              <a:rPr lang="en-US" dirty="0" smtClean="0"/>
              <a:t>Normal Standard</a:t>
            </a:r>
          </a:p>
          <a:p>
            <a:pPr lvl="1"/>
            <a:endParaRPr lang="en-US" dirty="0" smtClean="0"/>
          </a:p>
        </p:txBody>
      </p:sp>
      <p:sp>
        <p:nvSpPr>
          <p:cNvPr id="3" name="Title 2"/>
          <p:cNvSpPr>
            <a:spLocks noGrp="1"/>
          </p:cNvSpPr>
          <p:nvPr>
            <p:ph type="title"/>
          </p:nvPr>
        </p:nvSpPr>
        <p:spPr/>
        <p:txBody>
          <a:bodyPr/>
          <a:lstStyle/>
          <a:p>
            <a:r>
              <a:rPr lang="en-US" dirty="0" smtClean="0"/>
              <a:t>TYPES OF STANDARD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Sales  Variance</a:t>
            </a:r>
          </a:p>
          <a:p>
            <a:r>
              <a:rPr lang="en-US" dirty="0" smtClean="0"/>
              <a:t> Profit Variance</a:t>
            </a:r>
          </a:p>
          <a:p>
            <a:r>
              <a:rPr lang="en-US" dirty="0" smtClean="0"/>
              <a:t>Direct Material variance</a:t>
            </a:r>
          </a:p>
          <a:p>
            <a:r>
              <a:rPr lang="en-US" dirty="0" smtClean="0"/>
              <a:t> Direct Labor variance</a:t>
            </a:r>
          </a:p>
          <a:p>
            <a:endParaRPr lang="en-US" dirty="0"/>
          </a:p>
        </p:txBody>
      </p:sp>
      <p:sp>
        <p:nvSpPr>
          <p:cNvPr id="3" name="Title 2"/>
          <p:cNvSpPr>
            <a:spLocks noGrp="1"/>
          </p:cNvSpPr>
          <p:nvPr>
            <p:ph type="title"/>
          </p:nvPr>
        </p:nvSpPr>
        <p:spPr/>
        <p:txBody>
          <a:bodyPr/>
          <a:lstStyle/>
          <a:p>
            <a:r>
              <a:rPr lang="en-US" dirty="0" smtClean="0"/>
              <a:t> ANALYSIS OF VARIANCE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a:t>
            </a:r>
            <a:r>
              <a:rPr lang="en-US" sz="2400" b="1" dirty="0" smtClean="0"/>
              <a:t>Sales Value variance</a:t>
            </a:r>
            <a:r>
              <a:rPr lang="en-US" sz="2400" dirty="0" smtClean="0"/>
              <a:t>= Actual value of sales- budgeted value of Sales</a:t>
            </a:r>
          </a:p>
          <a:p>
            <a:endParaRPr lang="en-US" sz="2400" dirty="0" smtClean="0"/>
          </a:p>
          <a:p>
            <a:r>
              <a:rPr lang="en-US" sz="2400" b="1" dirty="0" smtClean="0"/>
              <a:t>Sales price variance </a:t>
            </a:r>
            <a:r>
              <a:rPr lang="en-US" sz="2400" dirty="0" smtClean="0"/>
              <a:t>= Actual Qty. ( Actual Price- Standard Price)</a:t>
            </a:r>
          </a:p>
          <a:p>
            <a:endParaRPr lang="en-US" sz="2400" dirty="0" smtClean="0"/>
          </a:p>
          <a:p>
            <a:r>
              <a:rPr lang="en-US" sz="2400" dirty="0" smtClean="0"/>
              <a:t> </a:t>
            </a:r>
            <a:r>
              <a:rPr lang="en-US" sz="2400" b="1" dirty="0" smtClean="0"/>
              <a:t>Sales Volume Variance </a:t>
            </a:r>
            <a:r>
              <a:rPr lang="en-US" sz="2400" dirty="0" smtClean="0"/>
              <a:t>= Std. Price ( Actual Qty.of sales –std. Qty. of Sales)</a:t>
            </a:r>
            <a:endParaRPr lang="en-US" sz="2400" dirty="0"/>
          </a:p>
        </p:txBody>
      </p:sp>
      <p:sp>
        <p:nvSpPr>
          <p:cNvPr id="3" name="Title 2"/>
          <p:cNvSpPr>
            <a:spLocks noGrp="1"/>
          </p:cNvSpPr>
          <p:nvPr>
            <p:ph type="title"/>
          </p:nvPr>
        </p:nvSpPr>
        <p:spPr/>
        <p:txBody>
          <a:bodyPr/>
          <a:lstStyle/>
          <a:p>
            <a:r>
              <a:rPr lang="en-US" dirty="0" smtClean="0"/>
              <a:t> Sales Variance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budget  and actual sales for a period  in respect of the two products are as follows:</a:t>
            </a:r>
          </a:p>
          <a:p>
            <a:endParaRPr lang="en-US" dirty="0" smtClean="0"/>
          </a:p>
          <a:p>
            <a:pPr>
              <a:buNone/>
            </a:pPr>
            <a:r>
              <a:rPr lang="en-US" dirty="0" smtClean="0"/>
              <a:t> 		          Budgeted			  Actual</a:t>
            </a:r>
          </a:p>
          <a:p>
            <a:pPr>
              <a:buNone/>
            </a:pPr>
            <a:r>
              <a:rPr lang="en-US" dirty="0" smtClean="0"/>
              <a:t>Product	 BQ	BP   BV	 	AQ	AP  AV</a:t>
            </a:r>
          </a:p>
          <a:p>
            <a:pPr>
              <a:buNone/>
            </a:pPr>
            <a:r>
              <a:rPr lang="en-US" dirty="0" smtClean="0"/>
              <a:t>     X	 	600   3    1800         800   4     3200</a:t>
            </a:r>
          </a:p>
          <a:p>
            <a:pPr>
              <a:buNone/>
            </a:pPr>
            <a:r>
              <a:rPr lang="en-US" dirty="0" smtClean="0"/>
              <a:t>      Y         800   4    3200        600   3     1800</a:t>
            </a:r>
          </a:p>
          <a:p>
            <a:pPr>
              <a:buNone/>
            </a:pPr>
            <a:r>
              <a:rPr lang="en-US" dirty="0" smtClean="0"/>
              <a:t> Calculate Sales Variance  </a:t>
            </a:r>
            <a:endParaRPr lang="en-US" dirty="0"/>
          </a:p>
        </p:txBody>
      </p:sp>
      <p:sp>
        <p:nvSpPr>
          <p:cNvPr id="3" name="Title 2"/>
          <p:cNvSpPr>
            <a:spLocks noGrp="1"/>
          </p:cNvSpPr>
          <p:nvPr>
            <p:ph type="title"/>
          </p:nvPr>
        </p:nvSpPr>
        <p:spPr/>
        <p:txBody>
          <a:bodyPr>
            <a:normAutofit fontScale="90000"/>
          </a:bodyPr>
          <a:lstStyle/>
          <a:p>
            <a:r>
              <a:rPr lang="en-US" dirty="0" smtClean="0"/>
              <a:t>Example - 1</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Information Regarding budgeted and actual sales of two products are as follows:</a:t>
            </a:r>
          </a:p>
          <a:p>
            <a:pPr>
              <a:buNone/>
            </a:pPr>
            <a:r>
              <a:rPr lang="en-US" dirty="0" smtClean="0"/>
              <a:t>			  Budgeted			  Actual</a:t>
            </a:r>
          </a:p>
          <a:p>
            <a:pPr>
              <a:buNone/>
            </a:pPr>
            <a:r>
              <a:rPr lang="en-US" dirty="0" smtClean="0"/>
              <a:t>Product	 BQ	BP   	 		AQ	   AP  </a:t>
            </a:r>
          </a:p>
          <a:p>
            <a:pPr>
              <a:buNone/>
            </a:pPr>
            <a:r>
              <a:rPr lang="en-US" dirty="0" smtClean="0"/>
              <a:t>     X	 	  800  10             	1000   12    </a:t>
            </a:r>
          </a:p>
          <a:p>
            <a:pPr>
              <a:buNone/>
            </a:pPr>
            <a:r>
              <a:rPr lang="en-US" dirty="0" smtClean="0"/>
              <a:t>      Y          1200  6            	1400     5     </a:t>
            </a:r>
          </a:p>
          <a:p>
            <a:r>
              <a:rPr lang="en-US" dirty="0" smtClean="0"/>
              <a:t>Calculate Sales Variance</a:t>
            </a:r>
            <a:endParaRPr lang="en-US" dirty="0"/>
          </a:p>
        </p:txBody>
      </p:sp>
      <p:sp>
        <p:nvSpPr>
          <p:cNvPr id="3" name="Title 2"/>
          <p:cNvSpPr>
            <a:spLocks noGrp="1"/>
          </p:cNvSpPr>
          <p:nvPr>
            <p:ph type="title"/>
          </p:nvPr>
        </p:nvSpPr>
        <p:spPr/>
        <p:txBody>
          <a:bodyPr/>
          <a:lstStyle/>
          <a:p>
            <a:r>
              <a:rPr lang="en-US" dirty="0" smtClean="0"/>
              <a:t>Example - 2</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247</TotalTime>
  <Words>955</Words>
  <Application>Microsoft Office PowerPoint</Application>
  <PresentationFormat>On-screen Show (4:3)</PresentationFormat>
  <Paragraphs>122</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STANDARD COSTING &amp;VARIANCE ANALYSIS</vt:lpstr>
      <vt:lpstr>MEANING</vt:lpstr>
      <vt:lpstr>STEPS FOR STANDARD COSTING</vt:lpstr>
      <vt:lpstr> SYSTEM OF STANDARD COSTING </vt:lpstr>
      <vt:lpstr>TYPES OF STANDARD</vt:lpstr>
      <vt:lpstr> ANALYSIS OF VARIANCE</vt:lpstr>
      <vt:lpstr> Sales Variance</vt:lpstr>
      <vt:lpstr>Example - 1 </vt:lpstr>
      <vt:lpstr>Example - 2</vt:lpstr>
      <vt:lpstr>Profit method of Calculating sales variance</vt:lpstr>
      <vt:lpstr>Example</vt:lpstr>
      <vt:lpstr>Material Variance</vt:lpstr>
      <vt:lpstr>Example</vt:lpstr>
      <vt:lpstr>Example</vt:lpstr>
      <vt:lpstr>Labor Variance</vt:lpstr>
      <vt:lpstr>Example:</vt:lpstr>
      <vt:lpstr>Example</vt:lpstr>
      <vt:lpstr>ACCOUNTING BEYOND ACCOUNTABILITY…………</vt:lpstr>
      <vt:lpstr>RESPONSIBILITY ACCOUNTING</vt:lpstr>
      <vt:lpstr>Slide 20</vt:lpstr>
      <vt:lpstr>Slide 21</vt:lpstr>
      <vt:lpstr>BASIC PRINCIPLES</vt:lpstr>
      <vt:lpstr>BASIC PROCESS IN IMPLEMENTATION</vt:lpstr>
      <vt:lpstr>Slide 24</vt:lpstr>
      <vt:lpstr>RESPONSIBILITY REPORTING</vt:lpstr>
      <vt:lpstr>Slide 26</vt:lpstr>
      <vt:lpstr>ADVANTAGES</vt:lpstr>
      <vt:lpstr>Slide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COSTING &amp;VARIANCE ANALYSIS</dc:title>
  <dc:creator/>
  <cp:lastModifiedBy>abc</cp:lastModifiedBy>
  <cp:revision>34</cp:revision>
  <dcterms:created xsi:type="dcterms:W3CDTF">2006-08-16T00:00:00Z</dcterms:created>
  <dcterms:modified xsi:type="dcterms:W3CDTF">2010-10-14T04:57:50Z</dcterms:modified>
</cp:coreProperties>
</file>