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8" r:id="rId9"/>
    <p:sldId id="263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A0B73-0429-498F-B957-46B4321D5323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7A154-430F-42DE-A2A9-3B849B5EE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A154-430F-42DE-A2A9-3B849B5EE4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CC011F-9C26-4E39-B157-737207AE975F}" type="datetimeFigureOut">
              <a:rPr lang="en-US" smtClean="0"/>
              <a:pPr/>
              <a:t>9/6/2010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0BD11D-D29D-45D2-8420-A39638E0B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Barriers to </a:t>
            </a:r>
            <a:r>
              <a:rPr lang="en-US" dirty="0" err="1" smtClean="0"/>
              <a:t>Communicatuion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dirty="0" smtClean="0"/>
              <a:t>The Iceberg Metaphor for Culture</a:t>
            </a:r>
            <a:endParaRPr lang="en-US" sz="3800" dirty="0"/>
          </a:p>
        </p:txBody>
      </p:sp>
      <p:pic>
        <p:nvPicPr>
          <p:cNvPr id="4" name="Picture 8" descr="C02NF00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6437" y="1481138"/>
            <a:ext cx="815112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One-Way Communication</a:t>
            </a:r>
          </a:p>
          <a:p>
            <a:r>
              <a:rPr lang="en-US" dirty="0" smtClean="0"/>
              <a:t>Differences in Values and Perceptions</a:t>
            </a:r>
          </a:p>
          <a:p>
            <a:r>
              <a:rPr lang="en-US" dirty="0" smtClean="0"/>
              <a:t>Mistrust</a:t>
            </a:r>
          </a:p>
          <a:p>
            <a:r>
              <a:rPr lang="en-US" dirty="0" smtClean="0"/>
              <a:t>The Psychic Conflicts of Leadership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Organisational Barriers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100" dirty="0" smtClean="0"/>
              <a:t>Downward Communication)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Attitudes of the Subordinates</a:t>
            </a:r>
          </a:p>
          <a:p>
            <a:r>
              <a:rPr lang="en-US" dirty="0" smtClean="0"/>
              <a:t>Attitudes and Actions of Superiors</a:t>
            </a:r>
          </a:p>
          <a:p>
            <a:r>
              <a:rPr lang="en-US" dirty="0" smtClean="0"/>
              <a:t>Characteristics of the </a:t>
            </a:r>
            <a:r>
              <a:rPr lang="en-US" dirty="0" err="1" smtClean="0"/>
              <a:t>Organisation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Organisational Barriers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800" dirty="0" smtClean="0"/>
              <a:t>(Upward Communication)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 err="1" smtClean="0"/>
              <a:t>Specialisation</a:t>
            </a:r>
            <a:endParaRPr lang="en-US" dirty="0" smtClean="0"/>
          </a:p>
          <a:p>
            <a:r>
              <a:rPr lang="en-US" dirty="0" smtClean="0"/>
              <a:t>Lack of Management recognition and Reward</a:t>
            </a:r>
          </a:p>
          <a:p>
            <a:r>
              <a:rPr lang="en-US" dirty="0" smtClean="0"/>
              <a:t>Suppression of Differences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Organisational Barriers</a:t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sz="3200" dirty="0" smtClean="0"/>
              <a:t>(Lateral Communication)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List all the barriers that you can think of which hamper communication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0" y="2819400"/>
            <a:ext cx="1600200" cy="762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Barriers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9000" y="609600"/>
            <a:ext cx="2438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Physical/</a:t>
            </a:r>
          </a:p>
          <a:p>
            <a:pPr algn="ctr"/>
            <a:r>
              <a:rPr lang="en-US" dirty="0" smtClean="0"/>
              <a:t>Physiological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2600" y="1295400"/>
            <a:ext cx="1676400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0" y="4114800"/>
            <a:ext cx="17526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Cultural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705600" y="2743200"/>
            <a:ext cx="2438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sychological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200" y="4267200"/>
            <a:ext cx="14478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Social/ Ethical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81400" y="4724400"/>
            <a:ext cx="21336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43600" y="1295400"/>
            <a:ext cx="19050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Linguistic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2400" y="2743200"/>
            <a:ext cx="25908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Organisational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3" idx="4"/>
          </p:cNvCxnSpPr>
          <p:nvPr/>
        </p:nvCxnSpPr>
        <p:spPr>
          <a:xfrm rot="5400000" flipH="1" flipV="1">
            <a:off x="4000500" y="21717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7"/>
            <a:endCxn id="9" idx="3"/>
          </p:cNvCxnSpPr>
          <p:nvPr/>
        </p:nvCxnSpPr>
        <p:spPr>
          <a:xfrm rot="5400000" flipH="1" flipV="1">
            <a:off x="5271667" y="1980079"/>
            <a:ext cx="855103" cy="104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6"/>
            <a:endCxn id="6" idx="2"/>
          </p:cNvCxnSpPr>
          <p:nvPr/>
        </p:nvCxnSpPr>
        <p:spPr>
          <a:xfrm>
            <a:off x="5410200" y="3200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" idx="5"/>
            <a:endCxn id="7" idx="1"/>
          </p:cNvCxnSpPr>
          <p:nvPr/>
        </p:nvCxnSpPr>
        <p:spPr>
          <a:xfrm rot="16200000" flipH="1">
            <a:off x="5314390" y="3331274"/>
            <a:ext cx="931303" cy="1208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4"/>
          </p:cNvCxnSpPr>
          <p:nvPr/>
        </p:nvCxnSpPr>
        <p:spPr>
          <a:xfrm rot="16200000" flipH="1">
            <a:off x="4057650" y="413385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3"/>
            <a:endCxn id="5" idx="7"/>
          </p:cNvCxnSpPr>
          <p:nvPr/>
        </p:nvCxnSpPr>
        <p:spPr>
          <a:xfrm rot="5400000">
            <a:off x="3142690" y="3347056"/>
            <a:ext cx="778903" cy="1024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2"/>
            <a:endCxn id="10" idx="6"/>
          </p:cNvCxnSpPr>
          <p:nvPr/>
        </p:nvCxnSpPr>
        <p:spPr>
          <a:xfrm rot="10800000">
            <a:off x="2743200" y="3200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" idx="1"/>
            <a:endCxn id="4" idx="5"/>
          </p:cNvCxnSpPr>
          <p:nvPr/>
        </p:nvCxnSpPr>
        <p:spPr>
          <a:xfrm rot="16200000" flipV="1">
            <a:off x="3186370" y="2073017"/>
            <a:ext cx="855103" cy="860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Noise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smtClean="0"/>
              <a:t>Subjective stress</a:t>
            </a:r>
          </a:p>
          <a:p>
            <a:r>
              <a:rPr lang="en-US" dirty="0" smtClean="0"/>
              <a:t>Environmental stress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Physical/Physiological Barriers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Erratum, Corrigendum</a:t>
            </a:r>
          </a:p>
          <a:p>
            <a:r>
              <a:rPr lang="en-US" dirty="0" smtClean="0"/>
              <a:t>Slang</a:t>
            </a:r>
          </a:p>
          <a:p>
            <a:r>
              <a:rPr lang="en-US" dirty="0" smtClean="0"/>
              <a:t>Jargon</a:t>
            </a:r>
          </a:p>
          <a:p>
            <a:r>
              <a:rPr lang="en-US" dirty="0" smtClean="0"/>
              <a:t>Multiplicity of </a:t>
            </a:r>
            <a:r>
              <a:rPr lang="en-US" dirty="0" smtClean="0"/>
              <a:t>Meanings (Semantics)</a:t>
            </a:r>
            <a:endParaRPr lang="en-US" dirty="0" smtClean="0"/>
          </a:p>
          <a:p>
            <a:r>
              <a:rPr lang="en-US" dirty="0" smtClean="0"/>
              <a:t>Muddled Messages</a:t>
            </a:r>
          </a:p>
          <a:p>
            <a:r>
              <a:rPr lang="en-US" dirty="0" smtClean="0"/>
              <a:t>Difference in Accent, Pronunciation, Stress</a:t>
            </a:r>
          </a:p>
          <a:p>
            <a:r>
              <a:rPr lang="en-US" dirty="0" smtClean="0"/>
              <a:t>Freudian Slip</a:t>
            </a:r>
          </a:p>
          <a:p>
            <a:r>
              <a:rPr lang="en-US" dirty="0" smtClean="0"/>
              <a:t>Syntax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Barriers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</a:p>
          <a:p>
            <a:r>
              <a:rPr lang="en-US" dirty="0" smtClean="0"/>
              <a:t>Resistance </a:t>
            </a:r>
            <a:r>
              <a:rPr lang="en-US" dirty="0" smtClean="0"/>
              <a:t>to Change</a:t>
            </a:r>
          </a:p>
          <a:p>
            <a:r>
              <a:rPr lang="en-US" dirty="0" smtClean="0"/>
              <a:t>Difference in </a:t>
            </a:r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Self-image</a:t>
            </a:r>
            <a:endParaRPr lang="en-US" dirty="0" smtClean="0"/>
          </a:p>
          <a:p>
            <a:pPr lvl="1"/>
            <a:r>
              <a:rPr lang="en-US" dirty="0" smtClean="0"/>
              <a:t>Stereotyping</a:t>
            </a:r>
          </a:p>
          <a:p>
            <a:pPr lvl="1"/>
            <a:r>
              <a:rPr lang="en-US" dirty="0" smtClean="0"/>
              <a:t>Abstraction</a:t>
            </a:r>
            <a:endParaRPr lang="en-US" dirty="0" smtClean="0"/>
          </a:p>
          <a:p>
            <a:pPr lvl="1"/>
            <a:r>
              <a:rPr lang="en-US" dirty="0" smtClean="0"/>
              <a:t>Slanting</a:t>
            </a:r>
          </a:p>
          <a:p>
            <a:pPr lvl="1"/>
            <a:r>
              <a:rPr lang="en-US" dirty="0" err="1" smtClean="0"/>
              <a:t>Polarisation</a:t>
            </a:r>
            <a:r>
              <a:rPr lang="en-US" dirty="0" smtClean="0"/>
              <a:t>/ Xenophobia</a:t>
            </a:r>
          </a:p>
          <a:p>
            <a:pPr lvl="1"/>
            <a:r>
              <a:rPr lang="en-US" dirty="0" smtClean="0"/>
              <a:t>Horns &amp; halo Effect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Barriers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Conformity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Social/ Ethical Barriers</a:t>
            </a:r>
            <a:endParaRPr lang="en-US" dirty="0"/>
          </a:p>
        </p:txBody>
      </p:sp>
      <p:pic>
        <p:nvPicPr>
          <p:cNvPr id="4" name="Picture 3" descr="001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412875"/>
            <a:ext cx="5832475" cy="47386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1828800"/>
            <a:ext cx="20135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charset="0"/>
              </a:rPr>
              <a:t>‘</a:t>
            </a:r>
            <a:r>
              <a:rPr lang="en-GB" sz="2000" dirty="0" smtClean="0">
                <a:latin typeface="Arial" charset="0"/>
              </a:rPr>
              <a:t>Groupthink’ is a term introduced by a North American psychologist, Janis (1982), to explain an extreme type of social conformity occurring within close-knit groups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306388" algn="l"/>
              </a:tabLst>
            </a:pPr>
            <a:endParaRPr lang="en-US" b="1" dirty="0" smtClean="0"/>
          </a:p>
          <a:p>
            <a:pPr marL="0" indent="0">
              <a:tabLst>
                <a:tab pos="306388" algn="l"/>
              </a:tabLst>
            </a:pPr>
            <a:r>
              <a:rPr lang="en-US" b="1" dirty="0" smtClean="0"/>
              <a:t>	‘moral silence’</a:t>
            </a:r>
            <a:r>
              <a:rPr lang="en-US" dirty="0" smtClean="0"/>
              <a:t>, failing to speak up about 	issues that are known to be wrong; </a:t>
            </a:r>
          </a:p>
          <a:p>
            <a:pPr marL="0" indent="0">
              <a:tabLst>
                <a:tab pos="306388" algn="l"/>
              </a:tabLst>
            </a:pPr>
            <a:r>
              <a:rPr lang="en-US" b="1" dirty="0" smtClean="0"/>
              <a:t>	‘moral deafness’</a:t>
            </a:r>
            <a:r>
              <a:rPr lang="en-US" dirty="0" smtClean="0"/>
              <a:t>, failure to hear or attend to 	moral concerns raised by others; </a:t>
            </a:r>
          </a:p>
          <a:p>
            <a:pPr marL="0" indent="0">
              <a:tabLst>
                <a:tab pos="306388" algn="l"/>
              </a:tabLst>
            </a:pPr>
            <a:r>
              <a:rPr lang="en-US" dirty="0" smtClean="0"/>
              <a:t>	‘</a:t>
            </a:r>
            <a:r>
              <a:rPr lang="en-US" b="1" dirty="0" smtClean="0"/>
              <a:t>moral blindness’</a:t>
            </a:r>
            <a:r>
              <a:rPr lang="en-US" dirty="0" smtClean="0"/>
              <a:t>, failure to </a:t>
            </a:r>
            <a:r>
              <a:rPr lang="en-US" dirty="0" err="1" smtClean="0"/>
              <a:t>recognise</a:t>
            </a:r>
            <a:r>
              <a:rPr lang="en-US" dirty="0" smtClean="0"/>
              <a:t> the 	moral implications of actions.</a:t>
            </a:r>
            <a:r>
              <a:rPr lang="en-GB" dirty="0" smtClean="0"/>
              <a:t> </a:t>
            </a:r>
          </a:p>
          <a:p>
            <a:pPr marL="0" indent="0">
              <a:buFont typeface="Wingdings" pitchFamily="2" charset="2"/>
              <a:buNone/>
              <a:tabLst>
                <a:tab pos="306388" algn="l"/>
              </a:tabLst>
            </a:pPr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Social/ Ethical 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while talking on phone</a:t>
            </a:r>
          </a:p>
          <a:p>
            <a:r>
              <a:rPr lang="en-US" dirty="0" smtClean="0"/>
              <a:t>Bad signal while messaging</a:t>
            </a:r>
          </a:p>
          <a:p>
            <a:r>
              <a:rPr lang="en-US" dirty="0" smtClean="0"/>
              <a:t>Low connectivity</a:t>
            </a:r>
          </a:p>
          <a:p>
            <a:r>
              <a:rPr lang="en-US" dirty="0" smtClean="0"/>
              <a:t>Bad handwriting</a:t>
            </a:r>
          </a:p>
          <a:p>
            <a:r>
              <a:rPr lang="en-US" dirty="0" smtClean="0"/>
              <a:t>Smudging on paper</a:t>
            </a:r>
          </a:p>
          <a:p>
            <a:r>
              <a:rPr lang="en-US" dirty="0" smtClean="0"/>
              <a:t>Small print/font size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190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Barriers to Communicatuion</vt:lpstr>
      <vt:lpstr>Slide 2</vt:lpstr>
      <vt:lpstr>Slide 3</vt:lpstr>
      <vt:lpstr>Physical/Physiological Barriers</vt:lpstr>
      <vt:lpstr>Linguistic Barriers</vt:lpstr>
      <vt:lpstr>Psychological Barriers</vt:lpstr>
      <vt:lpstr>Social/ Ethical Barriers</vt:lpstr>
      <vt:lpstr>Social/ Ethical Barriers</vt:lpstr>
      <vt:lpstr>Mechanical Barriers</vt:lpstr>
      <vt:lpstr>The Iceberg Metaphor for Culture</vt:lpstr>
      <vt:lpstr>Organisational Barriers (Downward Communication)</vt:lpstr>
      <vt:lpstr>Organisational Barriers  (Upward Communication)</vt:lpstr>
      <vt:lpstr>Organisational Barriers  (Lateral Communication)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to Communicatuion</dc:title>
  <dc:creator>user</dc:creator>
  <cp:lastModifiedBy>user</cp:lastModifiedBy>
  <cp:revision>33</cp:revision>
  <dcterms:created xsi:type="dcterms:W3CDTF">2010-09-04T19:41:58Z</dcterms:created>
  <dcterms:modified xsi:type="dcterms:W3CDTF">2010-09-06T15:49:43Z</dcterms:modified>
</cp:coreProperties>
</file>