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75" r:id="rId2"/>
    <p:sldId id="276" r:id="rId3"/>
    <p:sldId id="257" r:id="rId4"/>
    <p:sldId id="258" r:id="rId5"/>
    <p:sldId id="285" r:id="rId6"/>
    <p:sldId id="260" r:id="rId7"/>
    <p:sldId id="280" r:id="rId8"/>
    <p:sldId id="261" r:id="rId9"/>
    <p:sldId id="262" r:id="rId10"/>
    <p:sldId id="291" r:id="rId11"/>
    <p:sldId id="281" r:id="rId12"/>
    <p:sldId id="263" r:id="rId13"/>
    <p:sldId id="264" r:id="rId14"/>
    <p:sldId id="265" r:id="rId15"/>
    <p:sldId id="290" r:id="rId16"/>
    <p:sldId id="277" r:id="rId17"/>
    <p:sldId id="282" r:id="rId18"/>
    <p:sldId id="292" r:id="rId19"/>
    <p:sldId id="293" r:id="rId20"/>
    <p:sldId id="283" r:id="rId21"/>
    <p:sldId id="294" r:id="rId22"/>
    <p:sldId id="295" r:id="rId23"/>
    <p:sldId id="286" r:id="rId24"/>
    <p:sldId id="266" r:id="rId25"/>
    <p:sldId id="267" r:id="rId26"/>
    <p:sldId id="268" r:id="rId27"/>
    <p:sldId id="269" r:id="rId28"/>
    <p:sldId id="270" r:id="rId29"/>
    <p:sldId id="271" r:id="rId30"/>
    <p:sldId id="272" r:id="rId31"/>
    <p:sldId id="273" r:id="rId32"/>
    <p:sldId id="274" r:id="rId33"/>
    <p:sldId id="287" r:id="rId34"/>
    <p:sldId id="288" r:id="rId35"/>
    <p:sldId id="289"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32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32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32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FBA9E24-9820-4F53-AC86-9DBEEF3E323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68C7A82-EECE-4DC2-969D-5B9B3D2CE37A}" type="slidenum">
              <a:rPr lang="en-US" smtClean="0"/>
              <a:pPr/>
              <a:t>21</a:t>
            </a:fld>
            <a:endParaRPr lang="en-US" smtClean="0"/>
          </a:p>
        </p:txBody>
      </p:sp>
      <p:sp>
        <p:nvSpPr>
          <p:cNvPr id="38915"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38916" name="Rectangle 3"/>
          <p:cNvSpPr>
            <a:spLocks noGrp="1" noChangeArrowheads="1"/>
          </p:cNvSpPr>
          <p:nvPr>
            <p:ph type="body"/>
          </p:nvPr>
        </p:nvSpPr>
        <p:spPr>
          <a:xfrm>
            <a:off x="685800" y="4343400"/>
            <a:ext cx="5486400" cy="4116388"/>
          </a:xfrm>
          <a:noFill/>
          <a:ln/>
        </p:spPr>
        <p:txBody>
          <a:bodyPr wrap="none" anchor="ct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C15F4770-005E-46F6-BDEF-A671B9A25A54}" type="slidenum">
              <a:rPr lang="en-US" smtClean="0"/>
              <a:pPr/>
              <a:t>22</a:t>
            </a:fld>
            <a:endParaRPr lang="en-US" smtClean="0"/>
          </a:p>
        </p:txBody>
      </p:sp>
      <p:sp>
        <p:nvSpPr>
          <p:cNvPr id="39939"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39940" name="Rectangle 3"/>
          <p:cNvSpPr>
            <a:spLocks noGrp="1" noChangeArrowheads="1"/>
          </p:cNvSpPr>
          <p:nvPr>
            <p:ph type="body"/>
          </p:nvPr>
        </p:nvSpPr>
        <p:spPr>
          <a:xfrm>
            <a:off x="685800" y="4343400"/>
            <a:ext cx="5486400" cy="4116388"/>
          </a:xfrm>
          <a:noFill/>
          <a:ln/>
        </p:spPr>
        <p:txBody>
          <a:bodyPr wrap="none" anchor="ct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3972E2-0235-48CD-ADD4-344F5B4AD7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ED1BDA-1E18-472B-B9F2-6745249BAA0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F3C379-7AAA-4545-BB8B-165AD26FB4B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73B741-CA04-4143-AD85-87B7CFE74C1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ACEF29-16E2-4395-B21A-18D84FA050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4C5658-C255-4661-920C-C37DD6512E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E2D667-24D3-4CB3-9FE5-A30E391BF8F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0E2C255-A5E3-44C6-91D4-F9ECCF5EFAF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1D9A081-46C3-42AB-8300-137597AA703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BA08236-758D-42B0-8753-E504AE5D178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58B06BC-7536-4FB2-BA67-BC38FF3FB06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6B26AFF-6920-48B6-9737-41545C46887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59BADDB-D9E6-4D66-B376-DA0C223A1D5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coachfederation.com/" TargetMode="External"/><Relationship Id="rId2" Type="http://schemas.openxmlformats.org/officeDocument/2006/relationships/hyperlink" Target="http://www.coachu.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s>
</file>

<file path=ppt/slides/_rels/slide29.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31.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narayana_murthy"/>
          <p:cNvPicPr>
            <a:picLocks noGrp="1" noChangeAspect="1" noChangeArrowheads="1"/>
          </p:cNvPicPr>
          <p:nvPr>
            <p:ph type="subTitle" idx="1"/>
          </p:nvPr>
        </p:nvPicPr>
        <p:blipFill>
          <a:blip r:embed="rId2"/>
          <a:srcRect/>
          <a:stretch>
            <a:fillRect/>
          </a:stretch>
        </p:blipFill>
        <p:spPr>
          <a:xfrm>
            <a:off x="296863" y="4419600"/>
            <a:ext cx="2370137" cy="2438400"/>
          </a:xfrm>
          <a:noFill/>
        </p:spPr>
      </p:pic>
      <p:pic>
        <p:nvPicPr>
          <p:cNvPr id="6147" name="Picture 5" descr="gandhi"/>
          <p:cNvPicPr>
            <a:picLocks noChangeAspect="1" noChangeArrowheads="1"/>
          </p:cNvPicPr>
          <p:nvPr/>
        </p:nvPicPr>
        <p:blipFill>
          <a:blip r:embed="rId3"/>
          <a:srcRect/>
          <a:stretch>
            <a:fillRect/>
          </a:stretch>
        </p:blipFill>
        <p:spPr bwMode="auto">
          <a:xfrm>
            <a:off x="2667000" y="1219200"/>
            <a:ext cx="2895600" cy="2971800"/>
          </a:xfrm>
          <a:prstGeom prst="rect">
            <a:avLst/>
          </a:prstGeom>
          <a:noFill/>
          <a:ln w="9525">
            <a:noFill/>
            <a:miter lim="800000"/>
            <a:headEnd/>
            <a:tailEnd/>
          </a:ln>
        </p:spPr>
      </p:pic>
      <p:pic>
        <p:nvPicPr>
          <p:cNvPr id="6148" name="Picture 6" descr="JAck Welch"/>
          <p:cNvPicPr>
            <a:picLocks noChangeAspect="1" noChangeArrowheads="1"/>
          </p:cNvPicPr>
          <p:nvPr/>
        </p:nvPicPr>
        <p:blipFill>
          <a:blip r:embed="rId4"/>
          <a:srcRect/>
          <a:stretch>
            <a:fillRect/>
          </a:stretch>
        </p:blipFill>
        <p:spPr bwMode="auto">
          <a:xfrm>
            <a:off x="5181600" y="0"/>
            <a:ext cx="2362200" cy="2590800"/>
          </a:xfrm>
          <a:prstGeom prst="rect">
            <a:avLst/>
          </a:prstGeom>
          <a:noFill/>
          <a:ln w="9525">
            <a:noFill/>
            <a:miter lim="800000"/>
            <a:headEnd/>
            <a:tailEnd/>
          </a:ln>
        </p:spPr>
      </p:pic>
      <p:pic>
        <p:nvPicPr>
          <p:cNvPr id="6149" name="Picture 7" descr="images"/>
          <p:cNvPicPr>
            <a:picLocks noChangeAspect="1" noChangeArrowheads="1"/>
          </p:cNvPicPr>
          <p:nvPr/>
        </p:nvPicPr>
        <p:blipFill>
          <a:blip r:embed="rId5"/>
          <a:srcRect/>
          <a:stretch>
            <a:fillRect/>
          </a:stretch>
        </p:blipFill>
        <p:spPr bwMode="auto">
          <a:xfrm>
            <a:off x="3276600" y="4495800"/>
            <a:ext cx="2362200" cy="2362200"/>
          </a:xfrm>
          <a:prstGeom prst="rect">
            <a:avLst/>
          </a:prstGeom>
          <a:noFill/>
          <a:ln w="9525">
            <a:noFill/>
            <a:miter lim="800000"/>
            <a:headEnd/>
            <a:tailEnd/>
          </a:ln>
        </p:spPr>
      </p:pic>
      <p:pic>
        <p:nvPicPr>
          <p:cNvPr id="6150" name="Picture 8" descr="Dhirubhai Ambani"/>
          <p:cNvPicPr>
            <a:picLocks noGrp="1" noChangeAspect="1" noChangeArrowheads="1"/>
          </p:cNvPicPr>
          <p:nvPr>
            <p:ph type="ctrTitle"/>
          </p:nvPr>
        </p:nvPicPr>
        <p:blipFill>
          <a:blip r:embed="rId6"/>
          <a:srcRect/>
          <a:stretch>
            <a:fillRect/>
          </a:stretch>
        </p:blipFill>
        <p:spPr>
          <a:xfrm>
            <a:off x="6248400" y="4438650"/>
            <a:ext cx="2895600" cy="2419350"/>
          </a:xfrm>
          <a:noFill/>
        </p:spPr>
      </p:pic>
      <p:pic>
        <p:nvPicPr>
          <p:cNvPr id="6151" name="Picture 9" descr="Bill gates"/>
          <p:cNvPicPr>
            <a:picLocks noChangeAspect="1" noChangeArrowheads="1"/>
          </p:cNvPicPr>
          <p:nvPr/>
        </p:nvPicPr>
        <p:blipFill>
          <a:blip r:embed="rId7"/>
          <a:srcRect/>
          <a:stretch>
            <a:fillRect/>
          </a:stretch>
        </p:blipFill>
        <p:spPr bwMode="auto">
          <a:xfrm>
            <a:off x="0" y="0"/>
            <a:ext cx="2667000" cy="2514600"/>
          </a:xfrm>
          <a:prstGeom prst="rect">
            <a:avLst/>
          </a:prstGeom>
          <a:noFill/>
          <a:ln w="9525">
            <a:noFill/>
            <a:miter lim="800000"/>
            <a:headEnd/>
            <a:tailEnd/>
          </a:ln>
        </p:spPr>
      </p:pic>
      <p:pic>
        <p:nvPicPr>
          <p:cNvPr id="6152" name="Picture 10" descr="Michael Dell"/>
          <p:cNvPicPr>
            <a:picLocks noChangeAspect="1" noChangeArrowheads="1"/>
          </p:cNvPicPr>
          <p:nvPr/>
        </p:nvPicPr>
        <p:blipFill>
          <a:blip r:embed="rId8"/>
          <a:srcRect/>
          <a:stretch>
            <a:fillRect/>
          </a:stretch>
        </p:blipFill>
        <p:spPr bwMode="auto">
          <a:xfrm>
            <a:off x="7010400" y="1676400"/>
            <a:ext cx="2133600"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2800" smtClean="0"/>
              <a:t>The Managerial Grid</a:t>
            </a:r>
          </a:p>
        </p:txBody>
      </p:sp>
      <p:sp>
        <p:nvSpPr>
          <p:cNvPr id="14339" name="Rectangle 3"/>
          <p:cNvSpPr>
            <a:spLocks noChangeArrowheads="1"/>
          </p:cNvSpPr>
          <p:nvPr/>
        </p:nvSpPr>
        <p:spPr bwMode="auto">
          <a:xfrm>
            <a:off x="0" y="0"/>
            <a:ext cx="9144000" cy="228600"/>
          </a:xfrm>
          <a:prstGeom prst="rect">
            <a:avLst/>
          </a:prstGeom>
          <a:solidFill>
            <a:srgbClr val="800000"/>
          </a:solidFill>
          <a:ln w="9525">
            <a:noFill/>
            <a:miter lim="800000"/>
            <a:headEnd/>
            <a:tailEnd/>
          </a:ln>
        </p:spPr>
        <p:txBody>
          <a:bodyPr wrap="none" anchor="ctr"/>
          <a:lstStyle/>
          <a:p>
            <a:endParaRPr lang="en-US"/>
          </a:p>
        </p:txBody>
      </p:sp>
      <p:graphicFrame>
        <p:nvGraphicFramePr>
          <p:cNvPr id="49156" name="Group 4"/>
          <p:cNvGraphicFramePr>
            <a:graphicFrameLocks noGrp="1"/>
          </p:cNvGraphicFramePr>
          <p:nvPr>
            <p:ph idx="1"/>
          </p:nvPr>
        </p:nvGraphicFramePr>
        <p:xfrm>
          <a:off x="1600200" y="1143000"/>
          <a:ext cx="6629400" cy="5047299"/>
        </p:xfrm>
        <a:graphic>
          <a:graphicData uri="http://schemas.openxmlformats.org/drawingml/2006/table">
            <a:tbl>
              <a:tblPr/>
              <a:tblGrid>
                <a:gridCol w="736600"/>
                <a:gridCol w="736600"/>
                <a:gridCol w="736600"/>
                <a:gridCol w="736600"/>
                <a:gridCol w="736600"/>
                <a:gridCol w="736600"/>
                <a:gridCol w="736600"/>
                <a:gridCol w="787400"/>
                <a:gridCol w="685800"/>
              </a:tblGrid>
              <a:tr h="708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6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0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442" name="Rectangle 106"/>
          <p:cNvSpPr>
            <a:spLocks noChangeArrowheads="1"/>
          </p:cNvSpPr>
          <p:nvPr/>
        </p:nvSpPr>
        <p:spPr bwMode="auto">
          <a:xfrm>
            <a:off x="1600200" y="1143000"/>
            <a:ext cx="762000" cy="6858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4443" name="Rectangle 107"/>
          <p:cNvSpPr>
            <a:spLocks noChangeArrowheads="1"/>
          </p:cNvSpPr>
          <p:nvPr/>
        </p:nvSpPr>
        <p:spPr bwMode="auto">
          <a:xfrm>
            <a:off x="7543800" y="1143000"/>
            <a:ext cx="685800" cy="6858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4444" name="Rectangle 108"/>
          <p:cNvSpPr>
            <a:spLocks noChangeArrowheads="1"/>
          </p:cNvSpPr>
          <p:nvPr/>
        </p:nvSpPr>
        <p:spPr bwMode="auto">
          <a:xfrm>
            <a:off x="1600200" y="5638800"/>
            <a:ext cx="762000" cy="533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4445" name="Rectangle 109"/>
          <p:cNvSpPr>
            <a:spLocks noChangeArrowheads="1"/>
          </p:cNvSpPr>
          <p:nvPr/>
        </p:nvSpPr>
        <p:spPr bwMode="auto">
          <a:xfrm>
            <a:off x="7543800" y="5638800"/>
            <a:ext cx="685800" cy="533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4446" name="Rectangle 110"/>
          <p:cNvSpPr>
            <a:spLocks noChangeArrowheads="1"/>
          </p:cNvSpPr>
          <p:nvPr/>
        </p:nvSpPr>
        <p:spPr bwMode="auto">
          <a:xfrm>
            <a:off x="1828800" y="1371600"/>
            <a:ext cx="2514600" cy="1371600"/>
          </a:xfrm>
          <a:prstGeom prst="rect">
            <a:avLst/>
          </a:prstGeom>
          <a:solidFill>
            <a:schemeClr val="bg1"/>
          </a:solidFill>
          <a:ln w="9525">
            <a:noFill/>
            <a:miter lim="800000"/>
            <a:headEnd/>
            <a:tailEnd/>
          </a:ln>
        </p:spPr>
        <p:txBody>
          <a:bodyPr wrap="none" anchor="ctr"/>
          <a:lstStyle/>
          <a:p>
            <a:pPr algn="ctr"/>
            <a:r>
              <a:rPr lang="en-US" sz="1200" b="1"/>
              <a:t>1,9</a:t>
            </a:r>
          </a:p>
          <a:p>
            <a:pPr algn="ctr"/>
            <a:r>
              <a:rPr lang="en-US" sz="1200" b="1"/>
              <a:t>Country club management</a:t>
            </a:r>
          </a:p>
          <a:p>
            <a:pPr algn="ctr"/>
            <a:r>
              <a:rPr lang="en-US" sz="1200"/>
              <a:t>Thoughtful attention needs of people</a:t>
            </a:r>
          </a:p>
          <a:p>
            <a:pPr algn="ctr"/>
            <a:r>
              <a:rPr lang="en-US" sz="1200"/>
              <a:t>for satisfying relationships leads to</a:t>
            </a:r>
          </a:p>
          <a:p>
            <a:pPr algn="ctr"/>
            <a:r>
              <a:rPr lang="en-US" sz="1200"/>
              <a:t>A comfortable, friendly organization</a:t>
            </a:r>
          </a:p>
          <a:p>
            <a:pPr algn="ctr"/>
            <a:r>
              <a:rPr lang="en-US" sz="1200"/>
              <a:t>atmosphere and work tempo</a:t>
            </a:r>
            <a:r>
              <a:rPr lang="en-US"/>
              <a:t> </a:t>
            </a:r>
          </a:p>
        </p:txBody>
      </p:sp>
      <p:sp>
        <p:nvSpPr>
          <p:cNvPr id="14447" name="Rectangle 111"/>
          <p:cNvSpPr>
            <a:spLocks noChangeArrowheads="1"/>
          </p:cNvSpPr>
          <p:nvPr/>
        </p:nvSpPr>
        <p:spPr bwMode="auto">
          <a:xfrm>
            <a:off x="5105400" y="1447800"/>
            <a:ext cx="2971800" cy="1371600"/>
          </a:xfrm>
          <a:prstGeom prst="rect">
            <a:avLst/>
          </a:prstGeom>
          <a:solidFill>
            <a:schemeClr val="bg1"/>
          </a:solidFill>
          <a:ln w="9525">
            <a:noFill/>
            <a:miter lim="800000"/>
            <a:headEnd/>
            <a:tailEnd/>
          </a:ln>
        </p:spPr>
        <p:txBody>
          <a:bodyPr wrap="none" anchor="ctr"/>
          <a:lstStyle/>
          <a:p>
            <a:pPr algn="ctr"/>
            <a:r>
              <a:rPr lang="en-US" sz="1200" b="1"/>
              <a:t>9,9</a:t>
            </a:r>
          </a:p>
          <a:p>
            <a:pPr algn="ctr"/>
            <a:r>
              <a:rPr lang="en-US" sz="1200" b="1"/>
              <a:t>Team management </a:t>
            </a:r>
          </a:p>
          <a:p>
            <a:pPr algn="ctr"/>
            <a:r>
              <a:rPr lang="en-US" sz="1200"/>
              <a:t>Work accomplishment is from </a:t>
            </a:r>
          </a:p>
          <a:p>
            <a:pPr algn="ctr"/>
            <a:r>
              <a:rPr lang="en-US" sz="1200"/>
              <a:t>committed people, interdependence </a:t>
            </a:r>
          </a:p>
          <a:p>
            <a:pPr algn="ctr"/>
            <a:r>
              <a:rPr lang="en-US" sz="1200"/>
              <a:t>through a “common stake” in organization </a:t>
            </a:r>
          </a:p>
          <a:p>
            <a:pPr algn="ctr"/>
            <a:r>
              <a:rPr lang="en-US" sz="1200"/>
              <a:t>purpose leads to relationship </a:t>
            </a:r>
          </a:p>
          <a:p>
            <a:pPr algn="ctr"/>
            <a:r>
              <a:rPr lang="en-US" sz="1200"/>
              <a:t>of trust and respect</a:t>
            </a:r>
          </a:p>
          <a:p>
            <a:pPr algn="ctr"/>
            <a:endParaRPr lang="en-US"/>
          </a:p>
        </p:txBody>
      </p:sp>
      <p:sp>
        <p:nvSpPr>
          <p:cNvPr id="14448" name="Rectangle 112"/>
          <p:cNvSpPr>
            <a:spLocks noChangeArrowheads="1"/>
          </p:cNvSpPr>
          <p:nvPr/>
        </p:nvSpPr>
        <p:spPr bwMode="auto">
          <a:xfrm>
            <a:off x="4572000" y="3505200"/>
            <a:ext cx="762000" cy="533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4449" name="Rectangle 113"/>
          <p:cNvSpPr>
            <a:spLocks noChangeArrowheads="1"/>
          </p:cNvSpPr>
          <p:nvPr/>
        </p:nvSpPr>
        <p:spPr bwMode="auto">
          <a:xfrm>
            <a:off x="1752600" y="4876800"/>
            <a:ext cx="2590800" cy="1066800"/>
          </a:xfrm>
          <a:prstGeom prst="rect">
            <a:avLst/>
          </a:prstGeom>
          <a:solidFill>
            <a:schemeClr val="bg1"/>
          </a:solidFill>
          <a:ln w="9525">
            <a:noFill/>
            <a:miter lim="800000"/>
            <a:headEnd/>
            <a:tailEnd/>
          </a:ln>
        </p:spPr>
        <p:txBody>
          <a:bodyPr wrap="none" anchor="ctr"/>
          <a:lstStyle/>
          <a:p>
            <a:pPr algn="ctr"/>
            <a:endParaRPr lang="en-US" sz="1200" b="1"/>
          </a:p>
          <a:p>
            <a:pPr algn="ctr"/>
            <a:r>
              <a:rPr lang="en-US" sz="1200" b="1"/>
              <a:t>1,1</a:t>
            </a:r>
          </a:p>
          <a:p>
            <a:pPr algn="ctr"/>
            <a:r>
              <a:rPr lang="en-US" sz="1200" b="1"/>
              <a:t>Impoverished Management </a:t>
            </a:r>
          </a:p>
          <a:p>
            <a:pPr algn="ctr"/>
            <a:r>
              <a:rPr lang="en-US" sz="1200"/>
              <a:t>Exertion of minimum effort to get </a:t>
            </a:r>
          </a:p>
          <a:p>
            <a:pPr algn="ctr"/>
            <a:r>
              <a:rPr lang="en-US" sz="1200"/>
              <a:t>required work done is appropriate</a:t>
            </a:r>
          </a:p>
          <a:p>
            <a:pPr algn="ctr"/>
            <a:r>
              <a:rPr lang="en-US" sz="1200"/>
              <a:t> to sustain organization membership</a:t>
            </a:r>
          </a:p>
          <a:p>
            <a:pPr algn="ctr"/>
            <a:endParaRPr lang="en-US"/>
          </a:p>
        </p:txBody>
      </p:sp>
      <p:sp>
        <p:nvSpPr>
          <p:cNvPr id="14450" name="Rectangle 114"/>
          <p:cNvSpPr>
            <a:spLocks noChangeArrowheads="1"/>
          </p:cNvSpPr>
          <p:nvPr/>
        </p:nvSpPr>
        <p:spPr bwMode="auto">
          <a:xfrm>
            <a:off x="3810000" y="3733800"/>
            <a:ext cx="2895600" cy="1219200"/>
          </a:xfrm>
          <a:prstGeom prst="rect">
            <a:avLst/>
          </a:prstGeom>
          <a:solidFill>
            <a:schemeClr val="bg1"/>
          </a:solidFill>
          <a:ln w="9525">
            <a:noFill/>
            <a:miter lim="800000"/>
            <a:headEnd/>
            <a:tailEnd/>
          </a:ln>
        </p:spPr>
        <p:txBody>
          <a:bodyPr wrap="none" anchor="ctr"/>
          <a:lstStyle/>
          <a:p>
            <a:pPr algn="ctr"/>
            <a:r>
              <a:rPr lang="en-US" sz="1200" b="1"/>
              <a:t>5,5</a:t>
            </a:r>
          </a:p>
          <a:p>
            <a:pPr algn="ctr"/>
            <a:r>
              <a:rPr lang="en-US" sz="1200" b="1"/>
              <a:t>Organization Man Management </a:t>
            </a:r>
          </a:p>
          <a:p>
            <a:pPr algn="ctr"/>
            <a:r>
              <a:rPr lang="en-US" sz="1200"/>
              <a:t>Adequate organization performance </a:t>
            </a:r>
          </a:p>
          <a:p>
            <a:pPr algn="ctr"/>
            <a:r>
              <a:rPr lang="en-US" sz="1200"/>
              <a:t>possible through balancing the necessity to </a:t>
            </a:r>
          </a:p>
          <a:p>
            <a:pPr algn="ctr"/>
            <a:r>
              <a:rPr lang="en-US" sz="1200"/>
              <a:t>get out work with maintaining </a:t>
            </a:r>
          </a:p>
          <a:p>
            <a:pPr algn="ctr"/>
            <a:r>
              <a:rPr lang="en-US" sz="1200"/>
              <a:t>morale of the people at a satisfactory level</a:t>
            </a:r>
            <a:endParaRPr lang="en-US"/>
          </a:p>
        </p:txBody>
      </p:sp>
      <p:sp>
        <p:nvSpPr>
          <p:cNvPr id="14451" name="Rectangle 115"/>
          <p:cNvSpPr>
            <a:spLocks noChangeArrowheads="1"/>
          </p:cNvSpPr>
          <p:nvPr/>
        </p:nvSpPr>
        <p:spPr bwMode="auto">
          <a:xfrm>
            <a:off x="5486400" y="4876800"/>
            <a:ext cx="2590800" cy="1066800"/>
          </a:xfrm>
          <a:prstGeom prst="rect">
            <a:avLst/>
          </a:prstGeom>
          <a:solidFill>
            <a:schemeClr val="bg1"/>
          </a:solidFill>
          <a:ln w="9525">
            <a:noFill/>
            <a:miter lim="800000"/>
            <a:headEnd/>
            <a:tailEnd/>
          </a:ln>
        </p:spPr>
        <p:txBody>
          <a:bodyPr wrap="none" anchor="ctr"/>
          <a:lstStyle/>
          <a:p>
            <a:pPr algn="ctr"/>
            <a:r>
              <a:rPr lang="en-US" sz="1200" b="1"/>
              <a:t>9,1</a:t>
            </a:r>
          </a:p>
          <a:p>
            <a:pPr algn="ctr"/>
            <a:r>
              <a:rPr lang="en-US" sz="1200" b="1"/>
              <a:t>Authority-Obedience </a:t>
            </a:r>
          </a:p>
          <a:p>
            <a:pPr algn="ctr"/>
            <a:r>
              <a:rPr lang="en-US" sz="1200"/>
              <a:t>Efficiency in operations results </a:t>
            </a:r>
          </a:p>
          <a:p>
            <a:pPr algn="ctr"/>
            <a:r>
              <a:rPr lang="en-US" sz="1200"/>
              <a:t>from arranging conditions of </a:t>
            </a:r>
          </a:p>
          <a:p>
            <a:pPr algn="ctr"/>
            <a:r>
              <a:rPr lang="en-US" sz="1200"/>
              <a:t>work in such a way that human </a:t>
            </a:r>
          </a:p>
          <a:p>
            <a:pPr algn="ctr"/>
            <a:r>
              <a:rPr lang="en-US" sz="1200"/>
              <a:t>elements interfere to a minimal degree</a:t>
            </a:r>
            <a:endParaRPr lang="en-US"/>
          </a:p>
        </p:txBody>
      </p:sp>
      <p:sp>
        <p:nvSpPr>
          <p:cNvPr id="14452" name="Rectangle 116"/>
          <p:cNvSpPr>
            <a:spLocks noChangeArrowheads="1"/>
          </p:cNvSpPr>
          <p:nvPr/>
        </p:nvSpPr>
        <p:spPr bwMode="auto">
          <a:xfrm>
            <a:off x="1828800" y="6248400"/>
            <a:ext cx="304800" cy="76200"/>
          </a:xfrm>
          <a:prstGeom prst="rect">
            <a:avLst/>
          </a:prstGeom>
          <a:noFill/>
          <a:ln w="9525">
            <a:noFill/>
            <a:miter lim="800000"/>
            <a:headEnd/>
            <a:tailEnd/>
          </a:ln>
        </p:spPr>
        <p:txBody>
          <a:bodyPr wrap="none" anchor="ctr"/>
          <a:lstStyle/>
          <a:p>
            <a:pPr algn="ctr"/>
            <a:r>
              <a:rPr lang="en-US" sz="1200"/>
              <a:t>1</a:t>
            </a:r>
          </a:p>
        </p:txBody>
      </p:sp>
      <p:sp>
        <p:nvSpPr>
          <p:cNvPr id="14453" name="Rectangle 117"/>
          <p:cNvSpPr>
            <a:spLocks noChangeArrowheads="1"/>
          </p:cNvSpPr>
          <p:nvPr/>
        </p:nvSpPr>
        <p:spPr bwMode="auto">
          <a:xfrm>
            <a:off x="1219200" y="5410200"/>
            <a:ext cx="304800" cy="76200"/>
          </a:xfrm>
          <a:prstGeom prst="rect">
            <a:avLst/>
          </a:prstGeom>
          <a:noFill/>
          <a:ln w="9525">
            <a:noFill/>
            <a:miter lim="800000"/>
            <a:headEnd/>
            <a:tailEnd/>
          </a:ln>
        </p:spPr>
        <p:txBody>
          <a:bodyPr wrap="none" anchor="ctr"/>
          <a:lstStyle/>
          <a:p>
            <a:pPr algn="ctr"/>
            <a:r>
              <a:rPr lang="en-US" sz="1200"/>
              <a:t>2</a:t>
            </a:r>
          </a:p>
        </p:txBody>
      </p:sp>
      <p:sp>
        <p:nvSpPr>
          <p:cNvPr id="14454" name="Rectangle 118"/>
          <p:cNvSpPr>
            <a:spLocks noChangeArrowheads="1"/>
          </p:cNvSpPr>
          <p:nvPr/>
        </p:nvSpPr>
        <p:spPr bwMode="auto">
          <a:xfrm>
            <a:off x="3276600" y="6248400"/>
            <a:ext cx="304800" cy="76200"/>
          </a:xfrm>
          <a:prstGeom prst="rect">
            <a:avLst/>
          </a:prstGeom>
          <a:noFill/>
          <a:ln w="9525">
            <a:noFill/>
            <a:miter lim="800000"/>
            <a:headEnd/>
            <a:tailEnd/>
          </a:ln>
        </p:spPr>
        <p:txBody>
          <a:bodyPr wrap="none" anchor="ctr"/>
          <a:lstStyle/>
          <a:p>
            <a:pPr algn="ctr"/>
            <a:r>
              <a:rPr lang="en-US" sz="1200"/>
              <a:t>3</a:t>
            </a:r>
          </a:p>
        </p:txBody>
      </p:sp>
      <p:sp>
        <p:nvSpPr>
          <p:cNvPr id="14455" name="Rectangle 119"/>
          <p:cNvSpPr>
            <a:spLocks noChangeArrowheads="1"/>
          </p:cNvSpPr>
          <p:nvPr/>
        </p:nvSpPr>
        <p:spPr bwMode="auto">
          <a:xfrm>
            <a:off x="4038600" y="6248400"/>
            <a:ext cx="304800" cy="76200"/>
          </a:xfrm>
          <a:prstGeom prst="rect">
            <a:avLst/>
          </a:prstGeom>
          <a:noFill/>
          <a:ln w="9525">
            <a:noFill/>
            <a:miter lim="800000"/>
            <a:headEnd/>
            <a:tailEnd/>
          </a:ln>
        </p:spPr>
        <p:txBody>
          <a:bodyPr wrap="none" anchor="ctr"/>
          <a:lstStyle/>
          <a:p>
            <a:pPr algn="ctr"/>
            <a:r>
              <a:rPr lang="en-US" sz="1200"/>
              <a:t>4</a:t>
            </a:r>
          </a:p>
        </p:txBody>
      </p:sp>
      <p:sp>
        <p:nvSpPr>
          <p:cNvPr id="14456" name="Rectangle 120"/>
          <p:cNvSpPr>
            <a:spLocks noChangeArrowheads="1"/>
          </p:cNvSpPr>
          <p:nvPr/>
        </p:nvSpPr>
        <p:spPr bwMode="auto">
          <a:xfrm>
            <a:off x="4724400" y="6248400"/>
            <a:ext cx="304800" cy="76200"/>
          </a:xfrm>
          <a:prstGeom prst="rect">
            <a:avLst/>
          </a:prstGeom>
          <a:noFill/>
          <a:ln w="9525">
            <a:noFill/>
            <a:miter lim="800000"/>
            <a:headEnd/>
            <a:tailEnd/>
          </a:ln>
        </p:spPr>
        <p:txBody>
          <a:bodyPr wrap="none" anchor="ctr"/>
          <a:lstStyle/>
          <a:p>
            <a:pPr algn="ctr"/>
            <a:r>
              <a:rPr lang="en-US" sz="1200"/>
              <a:t>5</a:t>
            </a:r>
          </a:p>
        </p:txBody>
      </p:sp>
      <p:sp>
        <p:nvSpPr>
          <p:cNvPr id="14457" name="Rectangle 121"/>
          <p:cNvSpPr>
            <a:spLocks noChangeArrowheads="1"/>
          </p:cNvSpPr>
          <p:nvPr/>
        </p:nvSpPr>
        <p:spPr bwMode="auto">
          <a:xfrm>
            <a:off x="5486400" y="6172200"/>
            <a:ext cx="304800" cy="76200"/>
          </a:xfrm>
          <a:prstGeom prst="rect">
            <a:avLst/>
          </a:prstGeom>
          <a:noFill/>
          <a:ln w="9525">
            <a:noFill/>
            <a:miter lim="800000"/>
            <a:headEnd/>
            <a:tailEnd/>
          </a:ln>
        </p:spPr>
        <p:txBody>
          <a:bodyPr wrap="none" anchor="ctr"/>
          <a:lstStyle/>
          <a:p>
            <a:pPr algn="ctr"/>
            <a:endParaRPr lang="en-US" sz="1200"/>
          </a:p>
          <a:p>
            <a:pPr algn="ctr"/>
            <a:r>
              <a:rPr lang="en-US" sz="1200"/>
              <a:t>6</a:t>
            </a:r>
          </a:p>
        </p:txBody>
      </p:sp>
      <p:sp>
        <p:nvSpPr>
          <p:cNvPr id="14458" name="Rectangle 122"/>
          <p:cNvSpPr>
            <a:spLocks noChangeArrowheads="1"/>
          </p:cNvSpPr>
          <p:nvPr/>
        </p:nvSpPr>
        <p:spPr bwMode="auto">
          <a:xfrm>
            <a:off x="7696200" y="6248400"/>
            <a:ext cx="304800" cy="76200"/>
          </a:xfrm>
          <a:prstGeom prst="rect">
            <a:avLst/>
          </a:prstGeom>
          <a:noFill/>
          <a:ln w="9525">
            <a:noFill/>
            <a:miter lim="800000"/>
            <a:headEnd/>
            <a:tailEnd/>
          </a:ln>
        </p:spPr>
        <p:txBody>
          <a:bodyPr wrap="none" anchor="ctr"/>
          <a:lstStyle/>
          <a:p>
            <a:pPr algn="ctr"/>
            <a:r>
              <a:rPr lang="en-US" sz="1200"/>
              <a:t>9</a:t>
            </a:r>
          </a:p>
        </p:txBody>
      </p:sp>
      <p:sp>
        <p:nvSpPr>
          <p:cNvPr id="14459" name="Rectangle 123"/>
          <p:cNvSpPr>
            <a:spLocks noChangeArrowheads="1"/>
          </p:cNvSpPr>
          <p:nvPr/>
        </p:nvSpPr>
        <p:spPr bwMode="auto">
          <a:xfrm>
            <a:off x="2057400" y="6934200"/>
            <a:ext cx="304800" cy="76200"/>
          </a:xfrm>
          <a:prstGeom prst="rect">
            <a:avLst/>
          </a:prstGeom>
          <a:noFill/>
          <a:ln w="9525">
            <a:noFill/>
            <a:miter lim="800000"/>
            <a:headEnd/>
            <a:tailEnd/>
          </a:ln>
        </p:spPr>
        <p:txBody>
          <a:bodyPr wrap="none" anchor="ctr"/>
          <a:lstStyle/>
          <a:p>
            <a:pPr algn="ctr"/>
            <a:endParaRPr lang="en-US"/>
          </a:p>
        </p:txBody>
      </p:sp>
      <p:sp>
        <p:nvSpPr>
          <p:cNvPr id="14460" name="Rectangle 124"/>
          <p:cNvSpPr>
            <a:spLocks noChangeArrowheads="1"/>
          </p:cNvSpPr>
          <p:nvPr/>
        </p:nvSpPr>
        <p:spPr bwMode="auto">
          <a:xfrm>
            <a:off x="6934200" y="6172200"/>
            <a:ext cx="304800" cy="228600"/>
          </a:xfrm>
          <a:prstGeom prst="rect">
            <a:avLst/>
          </a:prstGeom>
          <a:noFill/>
          <a:ln w="9525">
            <a:noFill/>
            <a:miter lim="800000"/>
            <a:headEnd/>
            <a:tailEnd/>
          </a:ln>
        </p:spPr>
        <p:txBody>
          <a:bodyPr wrap="none" anchor="ctr"/>
          <a:lstStyle/>
          <a:p>
            <a:pPr algn="ctr"/>
            <a:r>
              <a:rPr lang="en-US" sz="1200"/>
              <a:t>8</a:t>
            </a:r>
          </a:p>
        </p:txBody>
      </p:sp>
      <p:sp>
        <p:nvSpPr>
          <p:cNvPr id="14461" name="Rectangle 125"/>
          <p:cNvSpPr>
            <a:spLocks noChangeArrowheads="1"/>
          </p:cNvSpPr>
          <p:nvPr/>
        </p:nvSpPr>
        <p:spPr bwMode="auto">
          <a:xfrm>
            <a:off x="6096000" y="6172200"/>
            <a:ext cx="463550" cy="274638"/>
          </a:xfrm>
          <a:prstGeom prst="rect">
            <a:avLst/>
          </a:prstGeom>
          <a:noFill/>
          <a:ln w="9525">
            <a:noFill/>
            <a:miter lim="800000"/>
            <a:headEnd/>
            <a:tailEnd/>
          </a:ln>
        </p:spPr>
        <p:txBody>
          <a:bodyPr>
            <a:spAutoFit/>
          </a:bodyPr>
          <a:lstStyle/>
          <a:p>
            <a:r>
              <a:rPr lang="en-US" sz="1200"/>
              <a:t>7</a:t>
            </a:r>
          </a:p>
        </p:txBody>
      </p:sp>
      <p:sp>
        <p:nvSpPr>
          <p:cNvPr id="14462" name="Rectangle 126"/>
          <p:cNvSpPr>
            <a:spLocks noChangeArrowheads="1"/>
          </p:cNvSpPr>
          <p:nvPr/>
        </p:nvSpPr>
        <p:spPr bwMode="auto">
          <a:xfrm>
            <a:off x="1219200" y="5943600"/>
            <a:ext cx="304800" cy="76200"/>
          </a:xfrm>
          <a:prstGeom prst="rect">
            <a:avLst/>
          </a:prstGeom>
          <a:noFill/>
          <a:ln w="9525">
            <a:noFill/>
            <a:miter lim="800000"/>
            <a:headEnd/>
            <a:tailEnd/>
          </a:ln>
        </p:spPr>
        <p:txBody>
          <a:bodyPr wrap="none" anchor="ctr"/>
          <a:lstStyle/>
          <a:p>
            <a:pPr algn="ctr"/>
            <a:r>
              <a:rPr lang="en-US" sz="1200"/>
              <a:t>1</a:t>
            </a:r>
          </a:p>
        </p:txBody>
      </p:sp>
      <p:sp>
        <p:nvSpPr>
          <p:cNvPr id="14463" name="Rectangle 127"/>
          <p:cNvSpPr>
            <a:spLocks noChangeArrowheads="1"/>
          </p:cNvSpPr>
          <p:nvPr/>
        </p:nvSpPr>
        <p:spPr bwMode="auto">
          <a:xfrm>
            <a:off x="2590800" y="6172200"/>
            <a:ext cx="381000" cy="228600"/>
          </a:xfrm>
          <a:prstGeom prst="rect">
            <a:avLst/>
          </a:prstGeom>
          <a:noFill/>
          <a:ln w="9525">
            <a:noFill/>
            <a:miter lim="800000"/>
            <a:headEnd/>
            <a:tailEnd/>
          </a:ln>
        </p:spPr>
        <p:txBody>
          <a:bodyPr wrap="none" anchor="ctr"/>
          <a:lstStyle/>
          <a:p>
            <a:pPr algn="ctr"/>
            <a:r>
              <a:rPr lang="en-US" sz="1200"/>
              <a:t>2</a:t>
            </a:r>
          </a:p>
        </p:txBody>
      </p:sp>
      <p:sp>
        <p:nvSpPr>
          <p:cNvPr id="14464" name="Rectangle 128"/>
          <p:cNvSpPr>
            <a:spLocks noChangeArrowheads="1"/>
          </p:cNvSpPr>
          <p:nvPr/>
        </p:nvSpPr>
        <p:spPr bwMode="auto">
          <a:xfrm>
            <a:off x="1219200" y="4876800"/>
            <a:ext cx="304800" cy="76200"/>
          </a:xfrm>
          <a:prstGeom prst="rect">
            <a:avLst/>
          </a:prstGeom>
          <a:noFill/>
          <a:ln w="9525">
            <a:noFill/>
            <a:miter lim="800000"/>
            <a:headEnd/>
            <a:tailEnd/>
          </a:ln>
        </p:spPr>
        <p:txBody>
          <a:bodyPr wrap="none" anchor="ctr"/>
          <a:lstStyle/>
          <a:p>
            <a:pPr algn="ctr"/>
            <a:r>
              <a:rPr lang="en-US" sz="1200"/>
              <a:t>3</a:t>
            </a:r>
          </a:p>
        </p:txBody>
      </p:sp>
      <p:sp>
        <p:nvSpPr>
          <p:cNvPr id="14465" name="Rectangle 129"/>
          <p:cNvSpPr>
            <a:spLocks noChangeArrowheads="1"/>
          </p:cNvSpPr>
          <p:nvPr/>
        </p:nvSpPr>
        <p:spPr bwMode="auto">
          <a:xfrm>
            <a:off x="1219200" y="4267200"/>
            <a:ext cx="304800" cy="76200"/>
          </a:xfrm>
          <a:prstGeom prst="rect">
            <a:avLst/>
          </a:prstGeom>
          <a:noFill/>
          <a:ln w="9525">
            <a:noFill/>
            <a:miter lim="800000"/>
            <a:headEnd/>
            <a:tailEnd/>
          </a:ln>
        </p:spPr>
        <p:txBody>
          <a:bodyPr wrap="none" anchor="ctr"/>
          <a:lstStyle/>
          <a:p>
            <a:pPr algn="ctr"/>
            <a:r>
              <a:rPr lang="en-US" sz="1200"/>
              <a:t>4</a:t>
            </a:r>
          </a:p>
        </p:txBody>
      </p:sp>
      <p:sp>
        <p:nvSpPr>
          <p:cNvPr id="14466" name="Rectangle 130"/>
          <p:cNvSpPr>
            <a:spLocks noChangeArrowheads="1"/>
          </p:cNvSpPr>
          <p:nvPr/>
        </p:nvSpPr>
        <p:spPr bwMode="auto">
          <a:xfrm>
            <a:off x="1143000" y="3733800"/>
            <a:ext cx="304800" cy="76200"/>
          </a:xfrm>
          <a:prstGeom prst="rect">
            <a:avLst/>
          </a:prstGeom>
          <a:noFill/>
          <a:ln w="9525">
            <a:noFill/>
            <a:miter lim="800000"/>
            <a:headEnd/>
            <a:tailEnd/>
          </a:ln>
        </p:spPr>
        <p:txBody>
          <a:bodyPr wrap="none" anchor="ctr"/>
          <a:lstStyle/>
          <a:p>
            <a:pPr algn="ctr"/>
            <a:r>
              <a:rPr lang="en-US" sz="1600"/>
              <a:t>  </a:t>
            </a:r>
            <a:r>
              <a:rPr lang="en-US" sz="1200"/>
              <a:t>5</a:t>
            </a:r>
          </a:p>
        </p:txBody>
      </p:sp>
      <p:sp>
        <p:nvSpPr>
          <p:cNvPr id="14467" name="Rectangle 131"/>
          <p:cNvSpPr>
            <a:spLocks noChangeArrowheads="1"/>
          </p:cNvSpPr>
          <p:nvPr/>
        </p:nvSpPr>
        <p:spPr bwMode="auto">
          <a:xfrm>
            <a:off x="1143000" y="3048000"/>
            <a:ext cx="304800" cy="228600"/>
          </a:xfrm>
          <a:prstGeom prst="rect">
            <a:avLst/>
          </a:prstGeom>
          <a:noFill/>
          <a:ln w="9525">
            <a:noFill/>
            <a:miter lim="800000"/>
            <a:headEnd/>
            <a:tailEnd/>
          </a:ln>
        </p:spPr>
        <p:txBody>
          <a:bodyPr wrap="none" anchor="ctr"/>
          <a:lstStyle/>
          <a:p>
            <a:pPr algn="ctr"/>
            <a:endParaRPr lang="en-US" sz="1200"/>
          </a:p>
          <a:p>
            <a:pPr algn="ctr"/>
            <a:r>
              <a:rPr lang="en-US" sz="1200"/>
              <a:t>6</a:t>
            </a:r>
          </a:p>
        </p:txBody>
      </p:sp>
      <p:sp>
        <p:nvSpPr>
          <p:cNvPr id="14468" name="Rectangle 132"/>
          <p:cNvSpPr>
            <a:spLocks noChangeArrowheads="1"/>
          </p:cNvSpPr>
          <p:nvPr/>
        </p:nvSpPr>
        <p:spPr bwMode="auto">
          <a:xfrm>
            <a:off x="1066800" y="2514600"/>
            <a:ext cx="463550" cy="336550"/>
          </a:xfrm>
          <a:prstGeom prst="rect">
            <a:avLst/>
          </a:prstGeom>
          <a:noFill/>
          <a:ln w="9525">
            <a:noFill/>
            <a:miter lim="800000"/>
            <a:headEnd/>
            <a:tailEnd/>
          </a:ln>
        </p:spPr>
        <p:txBody>
          <a:bodyPr>
            <a:spAutoFit/>
          </a:bodyPr>
          <a:lstStyle/>
          <a:p>
            <a:r>
              <a:rPr lang="en-US" sz="1600"/>
              <a:t>  </a:t>
            </a:r>
            <a:r>
              <a:rPr lang="en-US" sz="1200"/>
              <a:t>7</a:t>
            </a:r>
          </a:p>
        </p:txBody>
      </p:sp>
      <p:sp>
        <p:nvSpPr>
          <p:cNvPr id="14469" name="Rectangle 133"/>
          <p:cNvSpPr>
            <a:spLocks noChangeArrowheads="1"/>
          </p:cNvSpPr>
          <p:nvPr/>
        </p:nvSpPr>
        <p:spPr bwMode="auto">
          <a:xfrm>
            <a:off x="1143000" y="2209800"/>
            <a:ext cx="304800" cy="76200"/>
          </a:xfrm>
          <a:prstGeom prst="rect">
            <a:avLst/>
          </a:prstGeom>
          <a:noFill/>
          <a:ln w="9525">
            <a:noFill/>
            <a:miter lim="800000"/>
            <a:headEnd/>
            <a:tailEnd/>
          </a:ln>
        </p:spPr>
        <p:txBody>
          <a:bodyPr wrap="none" anchor="ctr"/>
          <a:lstStyle/>
          <a:p>
            <a:pPr algn="ctr"/>
            <a:r>
              <a:rPr lang="en-US" sz="1200"/>
              <a:t>8</a:t>
            </a:r>
          </a:p>
        </p:txBody>
      </p:sp>
      <p:sp>
        <p:nvSpPr>
          <p:cNvPr id="14470" name="Rectangle 134"/>
          <p:cNvSpPr>
            <a:spLocks noChangeArrowheads="1"/>
          </p:cNvSpPr>
          <p:nvPr/>
        </p:nvSpPr>
        <p:spPr bwMode="auto">
          <a:xfrm>
            <a:off x="1143000" y="1600200"/>
            <a:ext cx="304800" cy="76200"/>
          </a:xfrm>
          <a:prstGeom prst="rect">
            <a:avLst/>
          </a:prstGeom>
          <a:noFill/>
          <a:ln w="9525">
            <a:noFill/>
            <a:miter lim="800000"/>
            <a:headEnd/>
            <a:tailEnd/>
          </a:ln>
        </p:spPr>
        <p:txBody>
          <a:bodyPr wrap="none" anchor="ctr"/>
          <a:lstStyle/>
          <a:p>
            <a:pPr algn="ctr"/>
            <a:r>
              <a:rPr lang="en-US" sz="1200"/>
              <a:t>9</a:t>
            </a:r>
          </a:p>
        </p:txBody>
      </p:sp>
      <p:sp>
        <p:nvSpPr>
          <p:cNvPr id="14471" name="Rectangle 135"/>
          <p:cNvSpPr>
            <a:spLocks noChangeArrowheads="1"/>
          </p:cNvSpPr>
          <p:nvPr/>
        </p:nvSpPr>
        <p:spPr bwMode="auto">
          <a:xfrm>
            <a:off x="3886200" y="6477000"/>
            <a:ext cx="2057400" cy="152400"/>
          </a:xfrm>
          <a:prstGeom prst="rect">
            <a:avLst/>
          </a:prstGeom>
          <a:noFill/>
          <a:ln w="9525">
            <a:noFill/>
            <a:miter lim="800000"/>
            <a:headEnd/>
            <a:tailEnd/>
          </a:ln>
        </p:spPr>
        <p:txBody>
          <a:bodyPr wrap="none" anchor="ctr"/>
          <a:lstStyle/>
          <a:p>
            <a:pPr algn="ctr"/>
            <a:r>
              <a:rPr lang="en-US"/>
              <a:t>Concern for production</a:t>
            </a:r>
          </a:p>
        </p:txBody>
      </p:sp>
      <p:sp>
        <p:nvSpPr>
          <p:cNvPr id="14472" name="Rectangle 136"/>
          <p:cNvSpPr>
            <a:spLocks noChangeArrowheads="1"/>
          </p:cNvSpPr>
          <p:nvPr/>
        </p:nvSpPr>
        <p:spPr bwMode="auto">
          <a:xfrm>
            <a:off x="1600200" y="6477000"/>
            <a:ext cx="1219200" cy="152400"/>
          </a:xfrm>
          <a:prstGeom prst="rect">
            <a:avLst/>
          </a:prstGeom>
          <a:noFill/>
          <a:ln w="9525">
            <a:noFill/>
            <a:miter lim="800000"/>
            <a:headEnd/>
            <a:tailEnd/>
          </a:ln>
        </p:spPr>
        <p:txBody>
          <a:bodyPr wrap="none" anchor="ctr"/>
          <a:lstStyle/>
          <a:p>
            <a:pPr algn="ctr"/>
            <a:r>
              <a:rPr lang="en-US"/>
              <a:t>Low</a:t>
            </a:r>
          </a:p>
        </p:txBody>
      </p:sp>
      <p:sp>
        <p:nvSpPr>
          <p:cNvPr id="14473" name="Rectangle 137"/>
          <p:cNvSpPr>
            <a:spLocks noChangeArrowheads="1"/>
          </p:cNvSpPr>
          <p:nvPr/>
        </p:nvSpPr>
        <p:spPr bwMode="auto">
          <a:xfrm>
            <a:off x="7010400" y="6553200"/>
            <a:ext cx="1219200" cy="152400"/>
          </a:xfrm>
          <a:prstGeom prst="rect">
            <a:avLst/>
          </a:prstGeom>
          <a:noFill/>
          <a:ln w="9525">
            <a:noFill/>
            <a:miter lim="800000"/>
            <a:headEnd/>
            <a:tailEnd/>
          </a:ln>
        </p:spPr>
        <p:txBody>
          <a:bodyPr wrap="none" anchor="ctr"/>
          <a:lstStyle/>
          <a:p>
            <a:pPr algn="ctr"/>
            <a:r>
              <a:rPr lang="en-US"/>
              <a:t>High</a:t>
            </a:r>
          </a:p>
        </p:txBody>
      </p:sp>
      <p:sp>
        <p:nvSpPr>
          <p:cNvPr id="14474" name="Rectangle 138"/>
          <p:cNvSpPr>
            <a:spLocks noChangeArrowheads="1"/>
          </p:cNvSpPr>
          <p:nvPr/>
        </p:nvSpPr>
        <p:spPr bwMode="auto">
          <a:xfrm>
            <a:off x="914400" y="5410200"/>
            <a:ext cx="228600" cy="762000"/>
          </a:xfrm>
          <a:prstGeom prst="rect">
            <a:avLst/>
          </a:prstGeom>
          <a:noFill/>
          <a:ln w="9525">
            <a:noFill/>
            <a:miter lim="800000"/>
            <a:headEnd/>
            <a:tailEnd/>
          </a:ln>
        </p:spPr>
        <p:txBody>
          <a:bodyPr wrap="none" anchor="ctr"/>
          <a:lstStyle/>
          <a:p>
            <a:pPr algn="ctr"/>
            <a:r>
              <a:rPr lang="en-US"/>
              <a:t>Low</a:t>
            </a:r>
          </a:p>
        </p:txBody>
      </p:sp>
      <p:sp>
        <p:nvSpPr>
          <p:cNvPr id="14475" name="Rectangle 139"/>
          <p:cNvSpPr>
            <a:spLocks noChangeArrowheads="1"/>
          </p:cNvSpPr>
          <p:nvPr/>
        </p:nvSpPr>
        <p:spPr bwMode="auto">
          <a:xfrm>
            <a:off x="838200" y="1219200"/>
            <a:ext cx="228600" cy="762000"/>
          </a:xfrm>
          <a:prstGeom prst="rect">
            <a:avLst/>
          </a:prstGeom>
          <a:noFill/>
          <a:ln w="9525">
            <a:noFill/>
            <a:miter lim="800000"/>
            <a:headEnd/>
            <a:tailEnd/>
          </a:ln>
        </p:spPr>
        <p:txBody>
          <a:bodyPr wrap="none" anchor="ctr"/>
          <a:lstStyle/>
          <a:p>
            <a:pPr algn="ctr"/>
            <a:r>
              <a:rPr lang="en-US"/>
              <a:t>High</a:t>
            </a:r>
          </a:p>
        </p:txBody>
      </p:sp>
      <p:sp>
        <p:nvSpPr>
          <p:cNvPr id="14476" name="Rectangle 140"/>
          <p:cNvSpPr>
            <a:spLocks noChangeArrowheads="1"/>
          </p:cNvSpPr>
          <p:nvPr/>
        </p:nvSpPr>
        <p:spPr bwMode="auto">
          <a:xfrm rot="-5400000">
            <a:off x="0" y="3505200"/>
            <a:ext cx="2057400" cy="152400"/>
          </a:xfrm>
          <a:prstGeom prst="rect">
            <a:avLst/>
          </a:prstGeom>
          <a:noFill/>
          <a:ln w="9525">
            <a:noFill/>
            <a:miter lim="800000"/>
            <a:headEnd/>
            <a:tailEnd/>
          </a:ln>
        </p:spPr>
        <p:txBody>
          <a:bodyPr wrap="none" anchor="ctr"/>
          <a:lstStyle/>
          <a:p>
            <a:pPr algn="ctr"/>
            <a:r>
              <a:rPr lang="en-US"/>
              <a:t>Concern for people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715962"/>
          </a:xfrm>
        </p:spPr>
        <p:txBody>
          <a:bodyPr/>
          <a:lstStyle/>
          <a:p>
            <a:pPr algn="l" eaLnBrk="1" hangingPunct="1"/>
            <a:r>
              <a:rPr lang="en-US" sz="4000" b="1" smtClean="0"/>
              <a:t>Scandinavian Studies</a:t>
            </a:r>
            <a:r>
              <a:rPr lang="en-US" sz="4000" smtClean="0"/>
              <a:t> </a:t>
            </a:r>
          </a:p>
        </p:txBody>
      </p:sp>
      <p:sp>
        <p:nvSpPr>
          <p:cNvPr id="15363" name="Rectangle 3"/>
          <p:cNvSpPr>
            <a:spLocks noGrp="1" noChangeArrowheads="1"/>
          </p:cNvSpPr>
          <p:nvPr>
            <p:ph type="body" idx="1"/>
          </p:nvPr>
        </p:nvSpPr>
        <p:spPr>
          <a:xfrm>
            <a:off x="0" y="1066800"/>
            <a:ext cx="8839200" cy="4525963"/>
          </a:xfrm>
        </p:spPr>
        <p:txBody>
          <a:bodyPr/>
          <a:lstStyle/>
          <a:p>
            <a:pPr eaLnBrk="1" hangingPunct="1"/>
            <a:r>
              <a:rPr lang="en-US" sz="2800" dirty="0" smtClean="0"/>
              <a:t>Researchers in Finland and Sweden  began reassessing whether there are only two dimensions that capture the essence of leadership behaviour.</a:t>
            </a:r>
          </a:p>
          <a:p>
            <a:pPr eaLnBrk="1" hangingPunct="1"/>
            <a:r>
              <a:rPr lang="en-US" sz="2800" dirty="0" smtClean="0"/>
              <a:t>Their basic premise is that in a changing world  effective leaders would exhibit development oriented behaviour </a:t>
            </a:r>
          </a:p>
          <a:p>
            <a:pPr eaLnBrk="1" hangingPunct="1"/>
            <a:r>
              <a:rPr lang="en-US" sz="2800" dirty="0" smtClean="0"/>
              <a:t>Considering the earlier approaches these researchers felt that this dimension existed and is necessary in 21 </a:t>
            </a:r>
            <a:r>
              <a:rPr lang="en-US" sz="2800" dirty="0" err="1" smtClean="0"/>
              <a:t>st</a:t>
            </a:r>
            <a:r>
              <a:rPr lang="en-US" sz="2800" dirty="0" smtClean="0"/>
              <a:t> century.</a:t>
            </a:r>
          </a:p>
          <a:p>
            <a:pPr eaLnBrk="1" hangingPunct="1">
              <a:buFontTx/>
              <a:buNone/>
            </a:pPr>
            <a:endParaRPr lang="en-US" sz="2800" dirty="0" smtClean="0"/>
          </a:p>
          <a:p>
            <a:pPr eaLnBrk="1" hangingPunct="1"/>
            <a:endParaRPr lang="en-US"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Contingency Theories</a:t>
            </a:r>
          </a:p>
        </p:txBody>
      </p:sp>
      <p:pic>
        <p:nvPicPr>
          <p:cNvPr id="16387" name="Picture 4" descr="j0213033"/>
          <p:cNvPicPr>
            <a:picLocks noChangeAspect="1" noChangeArrowheads="1"/>
          </p:cNvPicPr>
          <p:nvPr/>
        </p:nvPicPr>
        <p:blipFill>
          <a:blip r:embed="rId2"/>
          <a:srcRect/>
          <a:stretch>
            <a:fillRect/>
          </a:stretch>
        </p:blipFill>
        <p:spPr bwMode="auto">
          <a:xfrm>
            <a:off x="7461250" y="4527550"/>
            <a:ext cx="1682750" cy="2330450"/>
          </a:xfrm>
          <a:prstGeom prst="rect">
            <a:avLst/>
          </a:prstGeom>
          <a:noFill/>
          <a:ln w="9525">
            <a:noFill/>
            <a:miter lim="800000"/>
            <a:headEnd/>
            <a:tailEnd/>
          </a:ln>
        </p:spPr>
      </p:pic>
      <p:sp>
        <p:nvSpPr>
          <p:cNvPr id="16388" name="Text Box 5"/>
          <p:cNvSpPr txBox="1">
            <a:spLocks noChangeArrowheads="1"/>
          </p:cNvSpPr>
          <p:nvPr/>
        </p:nvSpPr>
        <p:spPr bwMode="auto">
          <a:xfrm>
            <a:off x="228600" y="1316038"/>
            <a:ext cx="8915400" cy="2100262"/>
          </a:xfrm>
          <a:prstGeom prst="rect">
            <a:avLst/>
          </a:prstGeom>
          <a:noFill/>
          <a:ln w="9525">
            <a:noFill/>
            <a:miter lim="800000"/>
            <a:headEnd/>
            <a:tailEnd/>
          </a:ln>
        </p:spPr>
        <p:txBody>
          <a:bodyPr>
            <a:spAutoFit/>
          </a:bodyPr>
          <a:lstStyle/>
          <a:p>
            <a:pPr>
              <a:spcBef>
                <a:spcPct val="50000"/>
              </a:spcBef>
            </a:pPr>
            <a:r>
              <a:rPr lang="en-US" sz="2400" b="1"/>
              <a:t>Fiedler’s Contingency Model</a:t>
            </a:r>
          </a:p>
          <a:p>
            <a:pPr>
              <a:spcBef>
                <a:spcPct val="50000"/>
              </a:spcBef>
            </a:pPr>
            <a:r>
              <a:rPr lang="en-US" sz="2400">
                <a:latin typeface="Tahoma" pitchFamily="34" charset="0"/>
              </a:rPr>
              <a:t>The theory that effective groups depend on a proper match between a leader’s style of interacting with subordinates and the degree to which the situation gives control and influence to the leader.</a:t>
            </a:r>
          </a:p>
        </p:txBody>
      </p:sp>
      <p:sp>
        <p:nvSpPr>
          <p:cNvPr id="16389" name="Text Box 6"/>
          <p:cNvSpPr txBox="1">
            <a:spLocks noChangeArrowheads="1"/>
          </p:cNvSpPr>
          <p:nvPr/>
        </p:nvSpPr>
        <p:spPr bwMode="auto">
          <a:xfrm>
            <a:off x="0" y="3811588"/>
            <a:ext cx="7010400" cy="1754326"/>
          </a:xfrm>
          <a:prstGeom prst="rect">
            <a:avLst/>
          </a:prstGeom>
          <a:noFill/>
          <a:ln w="9525">
            <a:noFill/>
            <a:miter lim="800000"/>
            <a:headEnd/>
            <a:tailEnd/>
          </a:ln>
        </p:spPr>
        <p:txBody>
          <a:bodyPr>
            <a:spAutoFit/>
          </a:bodyPr>
          <a:lstStyle/>
          <a:p>
            <a:pPr>
              <a:spcBef>
                <a:spcPct val="50000"/>
              </a:spcBef>
            </a:pPr>
            <a:r>
              <a:rPr lang="en-US" sz="2400" b="1" dirty="0"/>
              <a:t>Least Preferred Co-Worker (LPC) Questionnaire</a:t>
            </a:r>
          </a:p>
          <a:p>
            <a:pPr>
              <a:spcBef>
                <a:spcPct val="50000"/>
              </a:spcBef>
            </a:pPr>
            <a:r>
              <a:rPr lang="en-US" sz="2400" dirty="0">
                <a:latin typeface="Tahoma" pitchFamily="34" charset="0"/>
              </a:rPr>
              <a:t>An instrument that purports to measure </a:t>
            </a:r>
            <a:r>
              <a:rPr lang="en-US" sz="2400" b="1" dirty="0">
                <a:latin typeface="Tahoma" pitchFamily="34" charset="0"/>
              </a:rPr>
              <a:t>whether a person is task- or relationship-oriented.</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3600" smtClean="0"/>
              <a:t>Fiedler’s Model: Defining the Situation</a:t>
            </a:r>
          </a:p>
        </p:txBody>
      </p:sp>
      <p:sp>
        <p:nvSpPr>
          <p:cNvPr id="17411" name="Text Box 5"/>
          <p:cNvSpPr txBox="1">
            <a:spLocks noChangeArrowheads="1"/>
          </p:cNvSpPr>
          <p:nvPr/>
        </p:nvSpPr>
        <p:spPr bwMode="auto">
          <a:xfrm>
            <a:off x="914400" y="1312863"/>
            <a:ext cx="7391400" cy="1370012"/>
          </a:xfrm>
          <a:prstGeom prst="rect">
            <a:avLst/>
          </a:prstGeom>
          <a:noFill/>
          <a:ln w="9525">
            <a:noFill/>
            <a:miter lim="800000"/>
            <a:headEnd/>
            <a:tailEnd/>
          </a:ln>
        </p:spPr>
        <p:txBody>
          <a:bodyPr>
            <a:spAutoFit/>
          </a:bodyPr>
          <a:lstStyle/>
          <a:p>
            <a:pPr>
              <a:spcBef>
                <a:spcPct val="50000"/>
              </a:spcBef>
            </a:pPr>
            <a:r>
              <a:rPr lang="en-US" sz="2400" b="1"/>
              <a:t>Leader-Member Relations</a:t>
            </a:r>
          </a:p>
          <a:p>
            <a:pPr>
              <a:spcBef>
                <a:spcPct val="50000"/>
              </a:spcBef>
            </a:pPr>
            <a:r>
              <a:rPr lang="en-US" sz="2400">
                <a:latin typeface="Tahoma" pitchFamily="34" charset="0"/>
              </a:rPr>
              <a:t>The degree of confidence, trust, and respect subordinates have in their leader.</a:t>
            </a:r>
          </a:p>
        </p:txBody>
      </p:sp>
      <p:sp>
        <p:nvSpPr>
          <p:cNvPr id="17412" name="Text Box 6"/>
          <p:cNvSpPr txBox="1">
            <a:spLocks noChangeArrowheads="1"/>
          </p:cNvSpPr>
          <p:nvPr/>
        </p:nvSpPr>
        <p:spPr bwMode="auto">
          <a:xfrm>
            <a:off x="914400" y="4589463"/>
            <a:ext cx="7315200" cy="1735137"/>
          </a:xfrm>
          <a:prstGeom prst="rect">
            <a:avLst/>
          </a:prstGeom>
          <a:noFill/>
          <a:ln w="9525">
            <a:noFill/>
            <a:miter lim="800000"/>
            <a:headEnd/>
            <a:tailEnd/>
          </a:ln>
        </p:spPr>
        <p:txBody>
          <a:bodyPr>
            <a:spAutoFit/>
          </a:bodyPr>
          <a:lstStyle/>
          <a:p>
            <a:pPr>
              <a:spcBef>
                <a:spcPct val="50000"/>
              </a:spcBef>
            </a:pPr>
            <a:r>
              <a:rPr lang="en-US" sz="2400" b="1"/>
              <a:t>Position Power</a:t>
            </a:r>
          </a:p>
          <a:p>
            <a:pPr>
              <a:spcBef>
                <a:spcPct val="50000"/>
              </a:spcBef>
            </a:pPr>
            <a:r>
              <a:rPr lang="en-US" sz="2400">
                <a:latin typeface="Tahoma" pitchFamily="34" charset="0"/>
              </a:rPr>
              <a:t>Influence derived from one’s formal structural position in the organization; includes power to hire, fire, discipline, promote, and give salary increases.</a:t>
            </a:r>
          </a:p>
        </p:txBody>
      </p:sp>
      <p:sp>
        <p:nvSpPr>
          <p:cNvPr id="17413" name="Text Box 7"/>
          <p:cNvSpPr txBox="1">
            <a:spLocks noChangeArrowheads="1"/>
          </p:cNvSpPr>
          <p:nvPr/>
        </p:nvSpPr>
        <p:spPr bwMode="auto">
          <a:xfrm>
            <a:off x="914400" y="2951163"/>
            <a:ext cx="7467600" cy="1370012"/>
          </a:xfrm>
          <a:prstGeom prst="rect">
            <a:avLst/>
          </a:prstGeom>
          <a:noFill/>
          <a:ln w="9525">
            <a:noFill/>
            <a:miter lim="800000"/>
            <a:headEnd/>
            <a:tailEnd/>
          </a:ln>
        </p:spPr>
        <p:txBody>
          <a:bodyPr>
            <a:spAutoFit/>
          </a:bodyPr>
          <a:lstStyle/>
          <a:p>
            <a:pPr>
              <a:spcBef>
                <a:spcPct val="50000"/>
              </a:spcBef>
            </a:pPr>
            <a:r>
              <a:rPr lang="en-US" sz="2400" b="1"/>
              <a:t>Task Structure</a:t>
            </a:r>
          </a:p>
          <a:p>
            <a:pPr>
              <a:spcBef>
                <a:spcPct val="50000"/>
              </a:spcBef>
            </a:pPr>
            <a:r>
              <a:rPr lang="en-US" sz="2400">
                <a:latin typeface="Tahoma" pitchFamily="34" charset="0"/>
              </a:rPr>
              <a:t>The degree to which the job assignments are procedurized.</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0" y="495300"/>
          <a:ext cx="8839200" cy="6362700"/>
        </p:xfrm>
        <a:graphic>
          <a:graphicData uri="http://schemas.openxmlformats.org/presentationml/2006/ole">
            <p:oleObj spid="_x0000_s2050" name="Photo Editor Photo" r:id="rId3" imgW="7152381" imgH="4648849" progId="">
              <p:embed/>
            </p:oleObj>
          </a:graphicData>
        </a:graphic>
      </p:graphicFrame>
      <p:sp>
        <p:nvSpPr>
          <p:cNvPr id="2051" name="Rectangle 3"/>
          <p:cNvSpPr>
            <a:spLocks noGrp="1" noChangeArrowheads="1"/>
          </p:cNvSpPr>
          <p:nvPr>
            <p:ph type="title"/>
          </p:nvPr>
        </p:nvSpPr>
        <p:spPr>
          <a:xfrm>
            <a:off x="533400" y="457200"/>
            <a:ext cx="3733800" cy="533400"/>
          </a:xfrm>
        </p:spPr>
        <p:txBody>
          <a:bodyPr/>
          <a:lstStyle/>
          <a:p>
            <a:pPr eaLnBrk="1" hangingPunct="1"/>
            <a:r>
              <a:rPr lang="en-US" sz="3600" smtClean="0"/>
              <a:t>Findings from Fiedler Model</a:t>
            </a:r>
          </a:p>
        </p:txBody>
      </p:sp>
      <p:sp>
        <p:nvSpPr>
          <p:cNvPr id="12292" name="Text Box 4" descr="BKGD02"/>
          <p:cNvSpPr txBox="1">
            <a:spLocks noChangeArrowheads="1"/>
          </p:cNvSpPr>
          <p:nvPr/>
        </p:nvSpPr>
        <p:spPr bwMode="blackWhite">
          <a:xfrm>
            <a:off x="7696200" y="6610350"/>
            <a:ext cx="1447800" cy="247650"/>
          </a:xfrm>
          <a:prstGeom prst="rect">
            <a:avLst/>
          </a:prstGeom>
          <a:blipFill dpi="0" rotWithShape="1">
            <a:blip r:embed="rId4"/>
            <a:srcRect/>
            <a:stretch>
              <a:fillRect/>
            </a:stretch>
          </a:blipFill>
          <a:ln w="3175" algn="ctr">
            <a:solidFill>
              <a:schemeClr val="tx1"/>
            </a:solidFill>
            <a:miter lim="800000"/>
            <a:headEnd/>
            <a:tailEnd/>
          </a:ln>
          <a:effectLst>
            <a:outerShdw dist="107763" dir="2700000" algn="ctr" rotWithShape="0">
              <a:srgbClr val="B2B2B2">
                <a:alpha val="50000"/>
              </a:srgbClr>
            </a:outerShdw>
          </a:effectLst>
        </p:spPr>
        <p:txBody>
          <a:bodyPr anchor="ctr" anchorCtr="1">
            <a:spAutoFit/>
          </a:bodyPr>
          <a:lstStyle/>
          <a:p>
            <a:pPr algn="ctr">
              <a:spcBef>
                <a:spcPct val="50000"/>
              </a:spcBef>
              <a:defRPr/>
            </a:pPr>
            <a:r>
              <a:rPr lang="en-US" sz="1000" b="1">
                <a:solidFill>
                  <a:schemeClr val="bg1"/>
                </a:solidFill>
              </a:rPr>
              <a:t>E X H I B I T 11</a:t>
            </a:r>
            <a:r>
              <a:rPr lang="en-US" sz="1000" b="1">
                <a:solidFill>
                  <a:schemeClr val="bg1"/>
                </a:solidFill>
                <a:cs typeface="Arial" charset="0"/>
              </a:rPr>
              <a:t>–2</a:t>
            </a:r>
            <a:endParaRPr lang="en-US" sz="1000" b="1">
              <a:solidFill>
                <a:schemeClr val="bg1"/>
              </a:solidFill>
            </a:endParaRPr>
          </a:p>
        </p:txBody>
      </p:sp>
    </p:spTree>
  </p:cSld>
  <p:clrMapOvr>
    <a:masterClrMapping/>
  </p:clrMapOvr>
  <p:transition>
    <p:cut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4294967295"/>
          </p:nvPr>
        </p:nvSpPr>
        <p:spPr>
          <a:xfrm>
            <a:off x="457200" y="1600200"/>
            <a:ext cx="8229600" cy="4572000"/>
          </a:xfrm>
        </p:spPr>
        <p:txBody>
          <a:bodyPr/>
          <a:lstStyle/>
          <a:p>
            <a:pPr marL="273050" indent="-273050" algn="ctr" eaLnBrk="1" hangingPunct="1">
              <a:buFontTx/>
              <a:buNone/>
            </a:pPr>
            <a:r>
              <a:rPr lang="en-US" smtClean="0"/>
              <a:t>“If you pick the right people and give them the opportunity to spread their wings and put compensation as a career behind it almost don’t have to manage it”</a:t>
            </a:r>
          </a:p>
          <a:p>
            <a:pPr marL="273050" indent="-273050" algn="ctr" eaLnBrk="1" hangingPunct="1">
              <a:buFontTx/>
              <a:buNone/>
            </a:pPr>
            <a:endParaRPr lang="en-US" smtClean="0"/>
          </a:p>
          <a:p>
            <a:pPr marL="273050" indent="-273050" algn="ctr" eaLnBrk="1" hangingPunct="1">
              <a:buFontTx/>
              <a:buNone/>
            </a:pPr>
            <a:r>
              <a:rPr lang="en-US" smtClean="0"/>
              <a:t>“If you don’t have competitive advantage, don’t compete”</a:t>
            </a:r>
          </a:p>
          <a:p>
            <a:pPr marL="273050" indent="-273050" algn="ctr" eaLnBrk="1" hangingPunct="1">
              <a:buFontTx/>
              <a:buNone/>
            </a:pPr>
            <a:endParaRPr lang="en-US" smtClean="0"/>
          </a:p>
          <a:p>
            <a:pPr marL="273050" indent="-273050" algn="ctr" eaLnBrk="1" hangingPunct="1">
              <a:buFontTx/>
              <a:buNone/>
            </a:pPr>
            <a:r>
              <a:rPr lang="en-US" smtClean="0"/>
              <a:t>“Control your own destiny or someone else will”</a:t>
            </a:r>
          </a:p>
        </p:txBody>
      </p:sp>
      <p:sp>
        <p:nvSpPr>
          <p:cNvPr id="18435" name="Title 2"/>
          <p:cNvSpPr>
            <a:spLocks noGrp="1"/>
          </p:cNvSpPr>
          <p:nvPr>
            <p:ph type="title" idx="4294967295"/>
          </p:nvPr>
        </p:nvSpPr>
        <p:spPr/>
        <p:txBody>
          <a:bodyPr bIns="91440" anchor="b"/>
          <a:lstStyle/>
          <a:p>
            <a:pPr eaLnBrk="1" hangingPunct="1"/>
            <a:r>
              <a:rPr lang="en-US" sz="4000" smtClean="0"/>
              <a:t>Message By </a:t>
            </a:r>
            <a:br>
              <a:rPr lang="en-US" sz="4000" smtClean="0"/>
            </a:br>
            <a:r>
              <a:rPr lang="en-US" sz="4000" smtClean="0"/>
              <a:t>Jack Francis Welch</a:t>
            </a:r>
          </a:p>
        </p:txBody>
      </p:sp>
      <p:pic>
        <p:nvPicPr>
          <p:cNvPr id="18436" name="Picture 2" descr="F:\Thakur College\Projects\Marketing\Guru\Jack\44_12_221_top_jack_welch.jpg"/>
          <p:cNvPicPr>
            <a:picLocks noChangeAspect="1" noChangeArrowheads="1"/>
          </p:cNvPicPr>
          <p:nvPr/>
        </p:nvPicPr>
        <p:blipFill>
          <a:blip r:embed="rId2"/>
          <a:srcRect/>
          <a:stretch>
            <a:fillRect/>
          </a:stretch>
        </p:blipFill>
        <p:spPr bwMode="auto">
          <a:xfrm>
            <a:off x="7212013" y="381000"/>
            <a:ext cx="1703387" cy="12795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258762"/>
          </a:xfrm>
        </p:spPr>
        <p:txBody>
          <a:bodyPr/>
          <a:lstStyle/>
          <a:p>
            <a:pPr eaLnBrk="1" hangingPunct="1"/>
            <a:r>
              <a:rPr lang="en-US" sz="3200" b="1" smtClean="0"/>
              <a:t>Difference between leaders &amp; Managers</a:t>
            </a:r>
            <a:r>
              <a:rPr lang="en-US" sz="4000" smtClean="0"/>
              <a:t> </a:t>
            </a:r>
          </a:p>
        </p:txBody>
      </p:sp>
      <p:graphicFrame>
        <p:nvGraphicFramePr>
          <p:cNvPr id="24617" name="Group 41"/>
          <p:cNvGraphicFramePr>
            <a:graphicFrameLocks noGrp="1"/>
          </p:cNvGraphicFramePr>
          <p:nvPr>
            <p:ph idx="1"/>
          </p:nvPr>
        </p:nvGraphicFramePr>
        <p:xfrm>
          <a:off x="457200" y="914400"/>
          <a:ext cx="8229600" cy="5556252"/>
        </p:xfrm>
        <a:graphic>
          <a:graphicData uri="http://schemas.openxmlformats.org/drawingml/2006/table">
            <a:tbl>
              <a:tblPr/>
              <a:tblGrid>
                <a:gridCol w="4114800"/>
                <a:gridCol w="4114800"/>
              </a:tblGrid>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Leaders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Managers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Innovate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Administer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Develop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Maintain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Inspire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Long Term View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Short term view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Ask what and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Ask, how and when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Originate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Initiate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Challenge the status quo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Accept the status quo</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Do the right things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Do Things right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8229600" cy="487363"/>
          </a:xfrm>
        </p:spPr>
        <p:txBody>
          <a:bodyPr/>
          <a:lstStyle/>
          <a:p>
            <a:pPr algn="l" eaLnBrk="1" hangingPunct="1"/>
            <a:r>
              <a:rPr lang="en-US" sz="3200" b="1" smtClean="0"/>
              <a:t>Different Styles of Leadership</a:t>
            </a:r>
            <a:r>
              <a:rPr lang="en-US" sz="4000" smtClean="0"/>
              <a:t> </a:t>
            </a:r>
          </a:p>
        </p:txBody>
      </p:sp>
      <p:sp>
        <p:nvSpPr>
          <p:cNvPr id="20483" name="Rectangle 3"/>
          <p:cNvSpPr>
            <a:spLocks noGrp="1" noChangeArrowheads="1"/>
          </p:cNvSpPr>
          <p:nvPr>
            <p:ph type="body" idx="1"/>
          </p:nvPr>
        </p:nvSpPr>
        <p:spPr>
          <a:xfrm>
            <a:off x="0" y="609600"/>
            <a:ext cx="8686800" cy="6248400"/>
          </a:xfrm>
        </p:spPr>
        <p:txBody>
          <a:bodyPr/>
          <a:lstStyle/>
          <a:p>
            <a:pPr eaLnBrk="1" hangingPunct="1">
              <a:lnSpc>
                <a:spcPct val="90000"/>
              </a:lnSpc>
            </a:pPr>
            <a:r>
              <a:rPr lang="en-US" smtClean="0"/>
              <a:t>Autocratic leadership </a:t>
            </a:r>
          </a:p>
          <a:p>
            <a:pPr eaLnBrk="1" hangingPunct="1">
              <a:lnSpc>
                <a:spcPct val="90000"/>
              </a:lnSpc>
            </a:pPr>
            <a:r>
              <a:rPr lang="en-US" smtClean="0"/>
              <a:t>Bureaucratic leadership </a:t>
            </a:r>
          </a:p>
          <a:p>
            <a:pPr eaLnBrk="1" hangingPunct="1">
              <a:lnSpc>
                <a:spcPct val="90000"/>
              </a:lnSpc>
            </a:pPr>
            <a:r>
              <a:rPr lang="en-US" smtClean="0"/>
              <a:t>Charismatic leadership </a:t>
            </a:r>
          </a:p>
          <a:p>
            <a:pPr eaLnBrk="1" hangingPunct="1">
              <a:lnSpc>
                <a:spcPct val="90000"/>
              </a:lnSpc>
            </a:pPr>
            <a:r>
              <a:rPr lang="en-US" smtClean="0"/>
              <a:t>Democratic leadership or Participative leadership </a:t>
            </a:r>
          </a:p>
          <a:p>
            <a:pPr eaLnBrk="1" hangingPunct="1">
              <a:lnSpc>
                <a:spcPct val="90000"/>
              </a:lnSpc>
            </a:pPr>
            <a:r>
              <a:rPr lang="en-US" smtClean="0"/>
              <a:t>Laissez-faire leadership </a:t>
            </a:r>
          </a:p>
          <a:p>
            <a:pPr eaLnBrk="1" hangingPunct="1">
              <a:lnSpc>
                <a:spcPct val="90000"/>
              </a:lnSpc>
            </a:pPr>
            <a:r>
              <a:rPr lang="en-US" smtClean="0"/>
              <a:t>People-oriented leadership or Relations-Oriented leadership </a:t>
            </a:r>
          </a:p>
          <a:p>
            <a:pPr eaLnBrk="1" hangingPunct="1">
              <a:lnSpc>
                <a:spcPct val="90000"/>
              </a:lnSpc>
            </a:pPr>
            <a:r>
              <a:rPr lang="en-US" smtClean="0"/>
              <a:t>Servant leadership </a:t>
            </a:r>
          </a:p>
          <a:p>
            <a:pPr eaLnBrk="1" hangingPunct="1">
              <a:lnSpc>
                <a:spcPct val="90000"/>
              </a:lnSpc>
            </a:pPr>
            <a:r>
              <a:rPr lang="en-US" smtClean="0"/>
              <a:t>Task-oriented leadership </a:t>
            </a:r>
          </a:p>
          <a:p>
            <a:pPr eaLnBrk="1" hangingPunct="1">
              <a:lnSpc>
                <a:spcPct val="90000"/>
              </a:lnSpc>
            </a:pPr>
            <a:r>
              <a:rPr lang="en-US" smtClean="0"/>
              <a:t>Transactional leadership </a:t>
            </a:r>
          </a:p>
          <a:p>
            <a:pPr eaLnBrk="1" hangingPunct="1">
              <a:lnSpc>
                <a:spcPct val="90000"/>
              </a:lnSpc>
            </a:pPr>
            <a:r>
              <a:rPr lang="en-US" smtClean="0"/>
              <a:t>Transformational leadership</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2800" smtClean="0"/>
              <a:t>Charismatic Leadership </a:t>
            </a:r>
          </a:p>
        </p:txBody>
      </p:sp>
      <p:sp>
        <p:nvSpPr>
          <p:cNvPr id="21507" name="Rectangle 3"/>
          <p:cNvSpPr>
            <a:spLocks noGrp="1" noChangeArrowheads="1"/>
          </p:cNvSpPr>
          <p:nvPr>
            <p:ph type="body" idx="1"/>
          </p:nvPr>
        </p:nvSpPr>
        <p:spPr>
          <a:xfrm>
            <a:off x="381000" y="1600200"/>
            <a:ext cx="8305800" cy="5029200"/>
          </a:xfrm>
        </p:spPr>
        <p:txBody>
          <a:bodyPr/>
          <a:lstStyle/>
          <a:p>
            <a:pPr marL="609600" indent="-609600" eaLnBrk="1" hangingPunct="1">
              <a:buFontTx/>
              <a:buNone/>
            </a:pPr>
            <a:r>
              <a:rPr lang="en-US" sz="1400" b="1" smtClean="0"/>
              <a:t>Key Characteristics of Charismatic leaders</a:t>
            </a:r>
          </a:p>
          <a:p>
            <a:pPr marL="609600" indent="-609600" eaLnBrk="1" hangingPunct="1">
              <a:buFontTx/>
              <a:buAutoNum type="arabicPeriod"/>
            </a:pPr>
            <a:r>
              <a:rPr lang="en-US" sz="1200" b="1" smtClean="0"/>
              <a:t>Self Confidence-</a:t>
            </a:r>
            <a:r>
              <a:rPr lang="en-US" sz="1200" smtClean="0"/>
              <a:t> They have complete confidence in their judgment and ability.</a:t>
            </a:r>
          </a:p>
          <a:p>
            <a:pPr marL="609600" indent="-609600" eaLnBrk="1" hangingPunct="1">
              <a:buFontTx/>
              <a:buAutoNum type="arabicPeriod"/>
            </a:pPr>
            <a:endParaRPr lang="en-US" sz="1200" smtClean="0"/>
          </a:p>
          <a:p>
            <a:pPr marL="609600" indent="-609600" eaLnBrk="1" hangingPunct="1">
              <a:buFontTx/>
              <a:buAutoNum type="arabicPeriod"/>
            </a:pPr>
            <a:r>
              <a:rPr lang="en-US" sz="1200" b="1" smtClean="0"/>
              <a:t>A vision-</a:t>
            </a:r>
            <a:r>
              <a:rPr lang="en-US" sz="1200" smtClean="0"/>
              <a:t> This is an idealized goal that proposes a future better than the status quo. The greater the disparity between idealized goal and the status quo, the more likely that followers will attribute extraordinary vision to the leader.</a:t>
            </a:r>
          </a:p>
          <a:p>
            <a:pPr marL="609600" indent="-609600" eaLnBrk="1" hangingPunct="1">
              <a:buFontTx/>
              <a:buAutoNum type="arabicPeriod"/>
            </a:pPr>
            <a:endParaRPr lang="en-US" sz="1200" smtClean="0"/>
          </a:p>
          <a:p>
            <a:pPr marL="609600" indent="-609600" eaLnBrk="1" hangingPunct="1">
              <a:buFontTx/>
              <a:buAutoNum type="arabicPeriod"/>
            </a:pPr>
            <a:r>
              <a:rPr lang="en-US" sz="1200" b="1" smtClean="0"/>
              <a:t>Ability to articulate the vision-</a:t>
            </a:r>
            <a:r>
              <a:rPr lang="en-US" sz="1200" smtClean="0"/>
              <a:t> They are able to clarify and state the vision in terms that are understandable to others. This articulation demonstrates an understanding of the followers’ needs and, hence acts as a motivating force.</a:t>
            </a:r>
          </a:p>
          <a:p>
            <a:pPr marL="609600" indent="-609600" eaLnBrk="1" hangingPunct="1">
              <a:buFontTx/>
              <a:buAutoNum type="arabicPeriod"/>
            </a:pPr>
            <a:endParaRPr lang="en-US" sz="1200" smtClean="0"/>
          </a:p>
          <a:p>
            <a:pPr marL="609600" indent="-609600" eaLnBrk="1" hangingPunct="1">
              <a:buFontTx/>
              <a:buAutoNum type="arabicPeriod"/>
            </a:pPr>
            <a:r>
              <a:rPr lang="en-US" sz="1200" b="1" smtClean="0"/>
              <a:t>Strong convictions about vision-</a:t>
            </a:r>
            <a:r>
              <a:rPr lang="en-US" sz="1200" smtClean="0"/>
              <a:t> Charismatic leaders are perceived as being strongly committed, and willing to take on high personal risk, incur high costs, and engage in self-sacrifice to achieve their vision.</a:t>
            </a:r>
          </a:p>
          <a:p>
            <a:pPr marL="609600" indent="-609600" eaLnBrk="1" hangingPunct="1">
              <a:buFontTx/>
              <a:buAutoNum type="arabicPeriod"/>
            </a:pPr>
            <a:endParaRPr lang="en-US" sz="1200" smtClean="0"/>
          </a:p>
          <a:p>
            <a:pPr marL="609600" indent="-609600" eaLnBrk="1" hangingPunct="1">
              <a:buFontTx/>
              <a:buAutoNum type="arabicPeriod"/>
            </a:pPr>
            <a:r>
              <a:rPr lang="en-US" sz="1200" b="1" smtClean="0"/>
              <a:t>Behavior that is out of the ordinary-</a:t>
            </a:r>
            <a:r>
              <a:rPr lang="en-US" sz="1200" smtClean="0"/>
              <a:t> Those with charisma engage in behavior that is perceived as being novel, unconventional, and counter to norms. When successful , these behaviors evoke surprise and admiration in followers.</a:t>
            </a:r>
          </a:p>
          <a:p>
            <a:pPr marL="609600" indent="-609600" eaLnBrk="1" hangingPunct="1">
              <a:buFontTx/>
              <a:buAutoNum type="arabicPeriod"/>
            </a:pPr>
            <a:endParaRPr lang="en-US" sz="1200" smtClean="0"/>
          </a:p>
          <a:p>
            <a:pPr marL="609600" indent="-609600" eaLnBrk="1" hangingPunct="1">
              <a:buFontTx/>
              <a:buAutoNum type="arabicPeriod"/>
            </a:pPr>
            <a:r>
              <a:rPr lang="en-US" sz="1200" b="1" smtClean="0"/>
              <a:t>Perceived as being a change agent-</a:t>
            </a:r>
            <a:r>
              <a:rPr lang="en-US" sz="1200" smtClean="0"/>
              <a:t> Charismatic leaders are perceived as agents of radical change rather than as caretakers of the status quo.</a:t>
            </a:r>
          </a:p>
          <a:p>
            <a:pPr marL="609600" indent="-609600" eaLnBrk="1" hangingPunct="1">
              <a:buFontTx/>
              <a:buAutoNum type="arabicPeriod"/>
            </a:pPr>
            <a:endParaRPr lang="en-US" sz="1200" smtClean="0"/>
          </a:p>
          <a:p>
            <a:pPr marL="609600" indent="-609600" eaLnBrk="1" hangingPunct="1">
              <a:buFontTx/>
              <a:buAutoNum type="arabicPeriod"/>
            </a:pPr>
            <a:r>
              <a:rPr lang="en-US" sz="1200" b="1" smtClean="0"/>
              <a:t>Environmental sensitivity-</a:t>
            </a:r>
            <a:r>
              <a:rPr lang="en-US" sz="1200" smtClean="0"/>
              <a:t> These leaders are able to make realistic assessments of the environmental constraints and resources needed to bring about change. </a:t>
            </a:r>
          </a:p>
          <a:p>
            <a:pPr marL="609600" indent="-609600" eaLnBrk="1" hangingPunct="1">
              <a:buFontTx/>
              <a:buAutoNum type="arabicPeriod"/>
            </a:pPr>
            <a:endParaRPr lang="en-US" sz="1400" b="1" smtClean="0"/>
          </a:p>
          <a:p>
            <a:pPr marL="609600" indent="-609600" eaLnBrk="1" hangingPunct="1">
              <a:buFontTx/>
              <a:buAutoNum type="arabicPeriod"/>
            </a:pPr>
            <a:endParaRPr lang="en-US" sz="1400" b="1" smtClean="0"/>
          </a:p>
        </p:txBody>
      </p:sp>
      <p:sp>
        <p:nvSpPr>
          <p:cNvPr id="21508" name="Rectangle 4"/>
          <p:cNvSpPr>
            <a:spLocks noChangeArrowheads="1"/>
          </p:cNvSpPr>
          <p:nvPr/>
        </p:nvSpPr>
        <p:spPr bwMode="auto">
          <a:xfrm>
            <a:off x="0" y="0"/>
            <a:ext cx="9144000" cy="228600"/>
          </a:xfrm>
          <a:prstGeom prst="rect">
            <a:avLst/>
          </a:prstGeom>
          <a:solidFill>
            <a:srgbClr val="800000"/>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2800" smtClean="0"/>
              <a:t>Transactional vs Transformational leaders</a:t>
            </a:r>
          </a:p>
        </p:txBody>
      </p:sp>
      <p:sp>
        <p:nvSpPr>
          <p:cNvPr id="22531" name="Rectangle 3"/>
          <p:cNvSpPr>
            <a:spLocks noGrp="1" noChangeArrowheads="1"/>
          </p:cNvSpPr>
          <p:nvPr>
            <p:ph type="body" idx="1"/>
          </p:nvPr>
        </p:nvSpPr>
        <p:spPr/>
        <p:txBody>
          <a:bodyPr/>
          <a:lstStyle/>
          <a:p>
            <a:pPr eaLnBrk="1" hangingPunct="1">
              <a:buFontTx/>
              <a:buNone/>
            </a:pPr>
            <a:r>
              <a:rPr lang="en-US" sz="1800" b="1" smtClean="0"/>
              <a:t>Characteristics of Transactional and transformational leaders</a:t>
            </a:r>
          </a:p>
          <a:p>
            <a:pPr eaLnBrk="1" hangingPunct="1">
              <a:buFontTx/>
              <a:buNone/>
            </a:pPr>
            <a:endParaRPr lang="en-US" sz="1800" b="1" smtClean="0"/>
          </a:p>
          <a:p>
            <a:pPr eaLnBrk="1" hangingPunct="1">
              <a:buFontTx/>
              <a:buNone/>
            </a:pPr>
            <a:r>
              <a:rPr lang="en-US" sz="1600" b="1" smtClean="0"/>
              <a:t>Transactional Leaders</a:t>
            </a:r>
          </a:p>
          <a:p>
            <a:pPr eaLnBrk="1" hangingPunct="1"/>
            <a:r>
              <a:rPr lang="en-US" sz="1400" smtClean="0"/>
              <a:t>Contingent Reward: Contracts exchange of rewards for effort, promises rewards for good performance, recognizes accomplishment</a:t>
            </a:r>
          </a:p>
          <a:p>
            <a:pPr eaLnBrk="1" hangingPunct="1"/>
            <a:r>
              <a:rPr lang="en-US" sz="1400" smtClean="0"/>
              <a:t>Management by exception (active): Watches and searches for deviations from rules and standards, takes corrective action.</a:t>
            </a:r>
          </a:p>
          <a:p>
            <a:pPr eaLnBrk="1" hangingPunct="1"/>
            <a:r>
              <a:rPr lang="en-US" sz="1400" smtClean="0"/>
              <a:t>Management by exception (passive): Intervenes only if standards are not met</a:t>
            </a:r>
          </a:p>
          <a:p>
            <a:pPr eaLnBrk="1" hangingPunct="1"/>
            <a:r>
              <a:rPr lang="en-US" sz="1400" smtClean="0"/>
              <a:t>Laissez faire: Abdicates responsibilities, avoids making decisions</a:t>
            </a:r>
          </a:p>
          <a:p>
            <a:pPr eaLnBrk="1" hangingPunct="1">
              <a:buFontTx/>
              <a:buNone/>
            </a:pPr>
            <a:endParaRPr lang="en-US" sz="1400" smtClean="0"/>
          </a:p>
          <a:p>
            <a:pPr eaLnBrk="1" hangingPunct="1">
              <a:buFontTx/>
              <a:buNone/>
            </a:pPr>
            <a:r>
              <a:rPr lang="en-US" sz="1600" b="1" smtClean="0"/>
              <a:t>Transformational Leaders </a:t>
            </a:r>
          </a:p>
          <a:p>
            <a:pPr eaLnBrk="1" hangingPunct="1"/>
            <a:r>
              <a:rPr lang="en-US" sz="1400" b="1" smtClean="0"/>
              <a:t>Charisma </a:t>
            </a:r>
            <a:r>
              <a:rPr lang="en-US" sz="1400" smtClean="0"/>
              <a:t>: Provides vision and sense of mission, instills pride, gains respect trust.</a:t>
            </a:r>
          </a:p>
          <a:p>
            <a:pPr eaLnBrk="1" hangingPunct="1"/>
            <a:r>
              <a:rPr lang="en-US" sz="1400" b="1" smtClean="0"/>
              <a:t>Inspiration:</a:t>
            </a:r>
            <a:r>
              <a:rPr lang="en-US" sz="1400" smtClean="0"/>
              <a:t> Communicates high expectations, uses symbols to focus efforts, expresses important purposes in simple ways.</a:t>
            </a:r>
          </a:p>
          <a:p>
            <a:pPr eaLnBrk="1" hangingPunct="1"/>
            <a:r>
              <a:rPr lang="en-US" sz="1400" b="1" smtClean="0"/>
              <a:t>Intellectual Stimulations</a:t>
            </a:r>
            <a:r>
              <a:rPr lang="en-US" sz="1400" smtClean="0"/>
              <a:t>: Promotes intelligence, rationality, and careful problem solving.</a:t>
            </a:r>
          </a:p>
          <a:p>
            <a:pPr eaLnBrk="1" hangingPunct="1"/>
            <a:r>
              <a:rPr lang="en-US" sz="1400" b="1" smtClean="0"/>
              <a:t>Individualized consideration:</a:t>
            </a:r>
            <a:r>
              <a:rPr lang="en-US" sz="1400" smtClean="0"/>
              <a:t> Gives personal attention, treats each employee individually, coaches, advises.</a:t>
            </a:r>
          </a:p>
          <a:p>
            <a:pPr eaLnBrk="1" hangingPunct="1">
              <a:buFontTx/>
              <a:buNone/>
            </a:pPr>
            <a:endParaRPr lang="en-US" sz="1400" smtClean="0"/>
          </a:p>
        </p:txBody>
      </p:sp>
      <p:sp>
        <p:nvSpPr>
          <p:cNvPr id="22532" name="Rectangle 4"/>
          <p:cNvSpPr>
            <a:spLocks noChangeArrowheads="1"/>
          </p:cNvSpPr>
          <p:nvPr/>
        </p:nvSpPr>
        <p:spPr bwMode="auto">
          <a:xfrm>
            <a:off x="0" y="0"/>
            <a:ext cx="9144000" cy="228600"/>
          </a:xfrm>
          <a:prstGeom prst="rect">
            <a:avLst/>
          </a:prstGeom>
          <a:solidFill>
            <a:srgbClr val="800000"/>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457200" y="1600200"/>
            <a:ext cx="8229600" cy="3276600"/>
          </a:xfrm>
        </p:spPr>
        <p:txBody>
          <a:bodyPr/>
          <a:lstStyle/>
          <a:p>
            <a:pPr eaLnBrk="1" hangingPunct="1">
              <a:buFontTx/>
              <a:buNone/>
            </a:pPr>
            <a:r>
              <a:rPr lang="en-US" smtClean="0"/>
              <a:t>Leadership is the capacity to translate vision into reality </a:t>
            </a:r>
          </a:p>
          <a:p>
            <a:pPr eaLnBrk="1" hangingPunct="1"/>
            <a:endParaRPr lang="en-US" smtClean="0"/>
          </a:p>
          <a:p>
            <a:pPr algn="r" eaLnBrk="1" hangingPunct="1">
              <a:buFontTx/>
              <a:buNone/>
            </a:pPr>
            <a:r>
              <a:rPr lang="en-US" smtClean="0"/>
              <a:t>Warren Bennis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334962"/>
          </a:xfrm>
        </p:spPr>
        <p:txBody>
          <a:bodyPr/>
          <a:lstStyle/>
          <a:p>
            <a:pPr eaLnBrk="1" hangingPunct="1"/>
            <a:r>
              <a:rPr lang="en-US" sz="4000" smtClean="0"/>
              <a:t>Traits of Exceptional Leaders </a:t>
            </a:r>
          </a:p>
        </p:txBody>
      </p:sp>
      <p:sp>
        <p:nvSpPr>
          <p:cNvPr id="23555" name="Rectangle 3"/>
          <p:cNvSpPr>
            <a:spLocks noGrp="1" noChangeArrowheads="1"/>
          </p:cNvSpPr>
          <p:nvPr>
            <p:ph type="body" idx="1"/>
          </p:nvPr>
        </p:nvSpPr>
        <p:spPr>
          <a:xfrm>
            <a:off x="0" y="685800"/>
            <a:ext cx="8686800" cy="6172200"/>
          </a:xfrm>
        </p:spPr>
        <p:txBody>
          <a:bodyPr/>
          <a:lstStyle/>
          <a:p>
            <a:pPr eaLnBrk="1" hangingPunct="1">
              <a:lnSpc>
                <a:spcPct val="80000"/>
              </a:lnSpc>
            </a:pPr>
            <a:r>
              <a:rPr lang="en-US" sz="2400" smtClean="0">
                <a:latin typeface="Times New Roman" pitchFamily="18" charset="0"/>
              </a:rPr>
              <a:t> An outside in perspective – Eg Dell computer which puts the customer at the very center</a:t>
            </a:r>
          </a:p>
          <a:p>
            <a:pPr eaLnBrk="1" hangingPunct="1">
              <a:lnSpc>
                <a:spcPct val="80000"/>
              </a:lnSpc>
            </a:pPr>
            <a:r>
              <a:rPr lang="en-US" sz="2400" smtClean="0">
                <a:latin typeface="Times New Roman" pitchFamily="18" charset="0"/>
              </a:rPr>
              <a:t> An evangelical leadership gene Eg – Lou Gerstner IBM had this trait in shifting companies mindset he was intensely focused on restoring outside in perspective </a:t>
            </a:r>
          </a:p>
          <a:p>
            <a:pPr eaLnBrk="1" hangingPunct="1">
              <a:lnSpc>
                <a:spcPct val="80000"/>
              </a:lnSpc>
            </a:pPr>
            <a:r>
              <a:rPr lang="en-US" sz="2400" smtClean="0">
                <a:latin typeface="Times New Roman" pitchFamily="18" charset="0"/>
              </a:rPr>
              <a:t> Understands the critical role of culture Eg- Michael Dell had the performance oriented culture suggesting that if you don’t perform at Dell go somewhere else Eg- Sam Walton had family oriented culture in Wal Mart</a:t>
            </a:r>
          </a:p>
          <a:p>
            <a:pPr eaLnBrk="1" hangingPunct="1">
              <a:lnSpc>
                <a:spcPct val="80000"/>
              </a:lnSpc>
            </a:pPr>
            <a:r>
              <a:rPr lang="en-US" sz="2400" smtClean="0">
                <a:latin typeface="Times New Roman" pitchFamily="18" charset="0"/>
              </a:rPr>
              <a:t> Creates next generation products , processes or solutions EG- This is in alignment  with the vision, Bill Gates had anticipated the market for software , Sam Walton realized the tremendous potential of Walmart in 1962</a:t>
            </a:r>
          </a:p>
          <a:p>
            <a:pPr eaLnBrk="1" hangingPunct="1">
              <a:lnSpc>
                <a:spcPct val="80000"/>
              </a:lnSpc>
            </a:pPr>
            <a:r>
              <a:rPr lang="en-US" sz="2400" smtClean="0">
                <a:latin typeface="Times New Roman" pitchFamily="18" charset="0"/>
              </a:rPr>
              <a:t> Implements the best ideas regardless of origin Eg Sam Walton ,went into the competitors stores to emulate the best practices, IBM &amp;GE ran into the trouble when their managers stopped searching  outside the company for answers</a:t>
            </a:r>
          </a:p>
          <a:p>
            <a:pPr eaLnBrk="1" hangingPunct="1">
              <a:lnSpc>
                <a:spcPct val="80000"/>
              </a:lnSpc>
            </a:pPr>
            <a:r>
              <a:rPr lang="en-US" sz="2400" smtClean="0">
                <a:latin typeface="Times New Roman" pitchFamily="18" charset="0"/>
              </a:rPr>
              <a:t>Advances the leadership body of knowledge </a:t>
            </a:r>
            <a:br>
              <a:rPr lang="en-US" sz="2400" smtClean="0">
                <a:latin typeface="Times New Roman" pitchFamily="18" charset="0"/>
              </a:rPr>
            </a:br>
            <a:endParaRPr lang="en-US" sz="2400" smtClean="0">
              <a:latin typeface="Times New Roman" pitchFamily="18" charset="0"/>
            </a:endParaRPr>
          </a:p>
          <a:p>
            <a:pPr eaLnBrk="1" hangingPunct="1">
              <a:lnSpc>
                <a:spcPct val="80000"/>
              </a:lnSpc>
            </a:pPr>
            <a:endParaRPr lang="en-US" sz="2400" smtClean="0">
              <a:latin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val 2"/>
          <p:cNvSpPr>
            <a:spLocks noChangeArrowheads="1"/>
          </p:cNvSpPr>
          <p:nvPr/>
        </p:nvSpPr>
        <p:spPr bwMode="auto">
          <a:xfrm>
            <a:off x="1676400" y="3276600"/>
            <a:ext cx="533400" cy="304800"/>
          </a:xfrm>
          <a:prstGeom prst="ellipse">
            <a:avLst/>
          </a:prstGeom>
          <a:solidFill>
            <a:srgbClr val="CCCCFF"/>
          </a:solidFill>
          <a:ln w="9360">
            <a:solidFill>
              <a:srgbClr val="336699"/>
            </a:solidFill>
            <a:miter lim="800000"/>
            <a:headEnd/>
            <a:tailEnd/>
          </a:ln>
        </p:spPr>
        <p:txBody>
          <a:bodyPr wrap="none" anchor="ctr"/>
          <a:lstStyle/>
          <a:p>
            <a:endParaRPr lang="en-US"/>
          </a:p>
        </p:txBody>
      </p:sp>
      <p:sp>
        <p:nvSpPr>
          <p:cNvPr id="24579" name="Oval 3"/>
          <p:cNvSpPr>
            <a:spLocks noChangeArrowheads="1"/>
          </p:cNvSpPr>
          <p:nvPr/>
        </p:nvSpPr>
        <p:spPr bwMode="auto">
          <a:xfrm>
            <a:off x="1752600" y="2895600"/>
            <a:ext cx="381000" cy="304800"/>
          </a:xfrm>
          <a:prstGeom prst="ellipse">
            <a:avLst/>
          </a:prstGeom>
          <a:solidFill>
            <a:srgbClr val="CCCCFF"/>
          </a:solidFill>
          <a:ln w="9360">
            <a:solidFill>
              <a:srgbClr val="336699"/>
            </a:solidFill>
            <a:miter lim="800000"/>
            <a:headEnd/>
            <a:tailEnd/>
          </a:ln>
        </p:spPr>
        <p:txBody>
          <a:bodyPr wrap="none" anchor="ctr"/>
          <a:lstStyle/>
          <a:p>
            <a:endParaRPr lang="en-US"/>
          </a:p>
        </p:txBody>
      </p:sp>
      <p:sp>
        <p:nvSpPr>
          <p:cNvPr id="24580" name="Oval 4"/>
          <p:cNvSpPr>
            <a:spLocks noChangeArrowheads="1"/>
          </p:cNvSpPr>
          <p:nvPr/>
        </p:nvSpPr>
        <p:spPr bwMode="auto">
          <a:xfrm>
            <a:off x="762000" y="1828800"/>
            <a:ext cx="228600" cy="228600"/>
          </a:xfrm>
          <a:prstGeom prst="ellipse">
            <a:avLst/>
          </a:prstGeom>
          <a:solidFill>
            <a:srgbClr val="FFFFFF"/>
          </a:solidFill>
          <a:ln w="9360">
            <a:solidFill>
              <a:srgbClr val="336699"/>
            </a:solidFill>
            <a:miter lim="800000"/>
            <a:headEnd/>
            <a:tailEnd/>
          </a:ln>
        </p:spPr>
        <p:txBody>
          <a:bodyPr wrap="none" anchor="ctr"/>
          <a:lstStyle/>
          <a:p>
            <a:endParaRPr lang="en-US"/>
          </a:p>
        </p:txBody>
      </p:sp>
      <p:sp>
        <p:nvSpPr>
          <p:cNvPr id="24581" name="Oval 5"/>
          <p:cNvSpPr>
            <a:spLocks noChangeArrowheads="1"/>
          </p:cNvSpPr>
          <p:nvPr/>
        </p:nvSpPr>
        <p:spPr bwMode="auto">
          <a:xfrm>
            <a:off x="8458200" y="5867400"/>
            <a:ext cx="304800" cy="228600"/>
          </a:xfrm>
          <a:prstGeom prst="ellipse">
            <a:avLst/>
          </a:prstGeom>
          <a:solidFill>
            <a:srgbClr val="FFFFFF"/>
          </a:solidFill>
          <a:ln w="9360">
            <a:solidFill>
              <a:srgbClr val="336699"/>
            </a:solidFill>
            <a:miter lim="800000"/>
            <a:headEnd/>
            <a:tailEnd/>
          </a:ln>
        </p:spPr>
        <p:txBody>
          <a:bodyPr wrap="none" anchor="ctr"/>
          <a:lstStyle/>
          <a:p>
            <a:endParaRPr lang="en-US"/>
          </a:p>
        </p:txBody>
      </p:sp>
      <p:sp>
        <p:nvSpPr>
          <p:cNvPr id="24582" name="Oval 6"/>
          <p:cNvSpPr>
            <a:spLocks noChangeArrowheads="1"/>
          </p:cNvSpPr>
          <p:nvPr/>
        </p:nvSpPr>
        <p:spPr bwMode="auto">
          <a:xfrm>
            <a:off x="685800" y="5867400"/>
            <a:ext cx="304800" cy="228600"/>
          </a:xfrm>
          <a:prstGeom prst="ellipse">
            <a:avLst/>
          </a:prstGeom>
          <a:solidFill>
            <a:srgbClr val="FFFFFF"/>
          </a:solidFill>
          <a:ln w="9360">
            <a:solidFill>
              <a:srgbClr val="336699"/>
            </a:solidFill>
            <a:miter lim="800000"/>
            <a:headEnd/>
            <a:tailEnd/>
          </a:ln>
        </p:spPr>
        <p:txBody>
          <a:bodyPr wrap="none" anchor="ctr"/>
          <a:lstStyle/>
          <a:p>
            <a:endParaRPr lang="en-US"/>
          </a:p>
        </p:txBody>
      </p:sp>
      <p:sp>
        <p:nvSpPr>
          <p:cNvPr id="24583" name="Rectangle 7"/>
          <p:cNvSpPr>
            <a:spLocks noChangeArrowheads="1"/>
          </p:cNvSpPr>
          <p:nvPr/>
        </p:nvSpPr>
        <p:spPr bwMode="auto">
          <a:xfrm>
            <a:off x="5105400" y="4191000"/>
            <a:ext cx="3429000" cy="1524000"/>
          </a:xfrm>
          <a:prstGeom prst="rect">
            <a:avLst/>
          </a:prstGeom>
          <a:solidFill>
            <a:srgbClr val="FFFFFF"/>
          </a:solidFill>
          <a:ln w="28440">
            <a:solidFill>
              <a:srgbClr val="336699"/>
            </a:solidFill>
            <a:miter lim="800000"/>
            <a:headEnd/>
            <a:tailEnd/>
          </a:ln>
        </p:spPr>
        <p:txBody>
          <a:bodyPr wrap="none" anchor="ctr"/>
          <a:lstStyle/>
          <a:p>
            <a:endParaRPr lang="en-US"/>
          </a:p>
        </p:txBody>
      </p:sp>
      <p:sp>
        <p:nvSpPr>
          <p:cNvPr id="24584" name="Rectangle 8"/>
          <p:cNvSpPr>
            <a:spLocks noChangeArrowheads="1"/>
          </p:cNvSpPr>
          <p:nvPr/>
        </p:nvSpPr>
        <p:spPr bwMode="auto">
          <a:xfrm>
            <a:off x="1524000" y="4191000"/>
            <a:ext cx="3276600" cy="1524000"/>
          </a:xfrm>
          <a:prstGeom prst="rect">
            <a:avLst/>
          </a:prstGeom>
          <a:solidFill>
            <a:srgbClr val="FFFFFF"/>
          </a:solidFill>
          <a:ln w="28440">
            <a:solidFill>
              <a:srgbClr val="336699"/>
            </a:solidFill>
            <a:miter lim="800000"/>
            <a:headEnd/>
            <a:tailEnd/>
          </a:ln>
        </p:spPr>
        <p:txBody>
          <a:bodyPr wrap="none" anchor="ctr"/>
          <a:lstStyle/>
          <a:p>
            <a:endParaRPr lang="en-US"/>
          </a:p>
        </p:txBody>
      </p:sp>
      <p:sp>
        <p:nvSpPr>
          <p:cNvPr id="24585" name="Rectangle 9"/>
          <p:cNvSpPr>
            <a:spLocks noChangeArrowheads="1"/>
          </p:cNvSpPr>
          <p:nvPr/>
        </p:nvSpPr>
        <p:spPr bwMode="auto">
          <a:xfrm>
            <a:off x="5105400" y="2209800"/>
            <a:ext cx="3429000" cy="1828800"/>
          </a:xfrm>
          <a:prstGeom prst="rect">
            <a:avLst/>
          </a:prstGeom>
          <a:solidFill>
            <a:srgbClr val="FFFFFF"/>
          </a:solidFill>
          <a:ln w="28440">
            <a:solidFill>
              <a:srgbClr val="336699"/>
            </a:solidFill>
            <a:miter lim="800000"/>
            <a:headEnd/>
            <a:tailEnd/>
          </a:ln>
        </p:spPr>
        <p:txBody>
          <a:bodyPr wrap="none" anchor="ctr"/>
          <a:lstStyle/>
          <a:p>
            <a:endParaRPr lang="en-US"/>
          </a:p>
        </p:txBody>
      </p:sp>
      <p:sp>
        <p:nvSpPr>
          <p:cNvPr id="24586" name="Rectangle 10"/>
          <p:cNvSpPr>
            <a:spLocks noChangeArrowheads="1"/>
          </p:cNvSpPr>
          <p:nvPr/>
        </p:nvSpPr>
        <p:spPr bwMode="auto">
          <a:xfrm>
            <a:off x="1524000" y="2209800"/>
            <a:ext cx="3352800" cy="1828800"/>
          </a:xfrm>
          <a:prstGeom prst="rect">
            <a:avLst/>
          </a:prstGeom>
          <a:solidFill>
            <a:srgbClr val="FFFFFF"/>
          </a:solidFill>
          <a:ln w="28440">
            <a:solidFill>
              <a:srgbClr val="336699"/>
            </a:solidFill>
            <a:miter lim="800000"/>
            <a:headEnd/>
            <a:tailEnd/>
          </a:ln>
        </p:spPr>
        <p:txBody>
          <a:bodyPr wrap="none" anchor="ctr"/>
          <a:lstStyle/>
          <a:p>
            <a:endParaRPr lang="en-US"/>
          </a:p>
        </p:txBody>
      </p:sp>
      <p:sp>
        <p:nvSpPr>
          <p:cNvPr id="24587" name="Rectangle 11"/>
          <p:cNvSpPr>
            <a:spLocks noGrp="1" noChangeArrowheads="1"/>
          </p:cNvSpPr>
          <p:nvPr>
            <p:ph type="title"/>
          </p:nvPr>
        </p:nvSpPr>
        <p:spPr>
          <a:xfrm>
            <a:off x="0" y="-76200"/>
            <a:ext cx="9144000" cy="1068388"/>
          </a:xfrm>
        </p:spPr>
        <p:txBody>
          <a:bodyPr lIns="92160" tIns="46080" rIns="92160" bIns="46080">
            <a:spAutoFit/>
          </a:bodyPr>
          <a:lstStyle/>
          <a:p>
            <a:pPr defTabSz="457200" eaLnBrk="1" hangingPunct="1">
              <a:buClr>
                <a:srgbClr val="3333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smtClean="0">
                <a:solidFill>
                  <a:srgbClr val="333300"/>
                </a:solidFill>
              </a:rPr>
              <a:t>MODELS OF LEADERSHIP-</a:t>
            </a:r>
            <a:br>
              <a:rPr lang="en-GB" sz="3200" b="1" smtClean="0">
                <a:solidFill>
                  <a:srgbClr val="333300"/>
                </a:solidFill>
              </a:rPr>
            </a:br>
            <a:r>
              <a:rPr lang="en-GB" sz="3200" b="1" smtClean="0">
                <a:solidFill>
                  <a:srgbClr val="333300"/>
                </a:solidFill>
              </a:rPr>
              <a:t>CHANGE - CHARISMA TO BUSINESS</a:t>
            </a:r>
          </a:p>
        </p:txBody>
      </p:sp>
      <p:sp>
        <p:nvSpPr>
          <p:cNvPr id="24588" name="Text Box 12"/>
          <p:cNvSpPr txBox="1">
            <a:spLocks noChangeArrowheads="1"/>
          </p:cNvSpPr>
          <p:nvPr/>
        </p:nvSpPr>
        <p:spPr bwMode="auto">
          <a:xfrm>
            <a:off x="0" y="990600"/>
            <a:ext cx="8915400" cy="6311900"/>
          </a:xfrm>
          <a:prstGeom prst="rect">
            <a:avLst/>
          </a:prstGeom>
          <a:noFill/>
          <a:ln w="9525">
            <a:noFill/>
            <a:round/>
            <a:headEnd/>
            <a:tailEnd/>
          </a:ln>
        </p:spPr>
        <p:txBody>
          <a:bodyPr lIns="90000" tIns="46800" rIns="90000" bIns="46800">
            <a:spAutoFit/>
          </a:bodyPr>
          <a:lstStyle/>
          <a:p>
            <a:pPr defTabSz="457200" eaLnBrk="0" hangingPunct="0">
              <a:buClr>
                <a:srgbClr val="33669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solidFill>
                  <a:srgbClr val="336699"/>
                </a:solidFill>
                <a:cs typeface="Arial" charset="0"/>
              </a:rPr>
              <a:t>   </a:t>
            </a:r>
            <a:r>
              <a:rPr lang="en-GB" sz="2400" b="1">
                <a:solidFill>
                  <a:srgbClr val="336699"/>
                </a:solidFill>
                <a:cs typeface="Arial" charset="0"/>
              </a:rPr>
              <a:t>LEADERS – FORMAL Vs MORAL AUTHORITY MATRIX</a:t>
            </a:r>
            <a:r>
              <a:rPr lang="en-GB" sz="2400">
                <a:solidFill>
                  <a:srgbClr val="336699"/>
                </a:solidFill>
                <a:cs typeface="Arial" charset="0"/>
              </a:rPr>
              <a:t>        </a:t>
            </a:r>
          </a:p>
          <a:p>
            <a:pPr defTabSz="457200" eaLnBrk="0" hangingPunct="0">
              <a:buClr>
                <a:srgbClr val="33669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400">
              <a:solidFill>
                <a:srgbClr val="336699"/>
              </a:solidFill>
              <a:cs typeface="Arial" charset="0"/>
            </a:endParaRPr>
          </a:p>
          <a:p>
            <a:pPr defTabSz="457200" eaLnBrk="0" hangingPunct="0">
              <a:buClr>
                <a:srgbClr val="33669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solidFill>
                  <a:srgbClr val="336699"/>
                </a:solidFill>
                <a:cs typeface="Arial" charset="0"/>
              </a:rPr>
              <a:t>High +</a:t>
            </a:r>
          </a:p>
          <a:p>
            <a:pPr defTabSz="457200" eaLnBrk="0" hangingPunct="0">
              <a:buClr>
                <a:srgbClr val="33669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400">
              <a:solidFill>
                <a:srgbClr val="336699"/>
              </a:solidFill>
              <a:cs typeface="Arial" charset="0"/>
            </a:endParaRPr>
          </a:p>
          <a:p>
            <a:pPr defTabSz="457200" eaLnBrk="0" hangingPunct="0">
              <a:buClr>
                <a:srgbClr val="33669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400">
              <a:solidFill>
                <a:srgbClr val="336699"/>
              </a:solidFill>
              <a:cs typeface="Arial" charset="0"/>
            </a:endParaRPr>
          </a:p>
          <a:p>
            <a:pPr defTabSz="457200" eaLnBrk="0" hangingPunct="0">
              <a:buClr>
                <a:srgbClr val="33669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solidFill>
                  <a:srgbClr val="336699"/>
                </a:solidFill>
                <a:cs typeface="Arial" charset="0"/>
              </a:rPr>
              <a:t>                     +      </a:t>
            </a:r>
            <a:r>
              <a:rPr lang="en-GB" sz="2400" b="1">
                <a:solidFill>
                  <a:srgbClr val="336699"/>
                </a:solidFill>
                <a:cs typeface="Arial" charset="0"/>
              </a:rPr>
              <a:t>Hitler</a:t>
            </a:r>
            <a:r>
              <a:rPr lang="en-GB" sz="2400">
                <a:solidFill>
                  <a:srgbClr val="336699"/>
                </a:solidFill>
                <a:cs typeface="Arial" charset="0"/>
              </a:rPr>
              <a:t>                          + </a:t>
            </a:r>
            <a:r>
              <a:rPr lang="en-GB" sz="2400" b="1">
                <a:solidFill>
                  <a:srgbClr val="336699"/>
                </a:solidFill>
                <a:cs typeface="Arial" charset="0"/>
              </a:rPr>
              <a:t>George</a:t>
            </a:r>
          </a:p>
          <a:p>
            <a:pPr defTabSz="457200" eaLnBrk="0" hangingPunct="0">
              <a:buClr>
                <a:srgbClr val="33669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solidFill>
                  <a:srgbClr val="336699"/>
                </a:solidFill>
                <a:cs typeface="Arial" charset="0"/>
              </a:rPr>
              <a:t>                                                                    </a:t>
            </a:r>
            <a:r>
              <a:rPr lang="en-GB" sz="2400" b="1">
                <a:solidFill>
                  <a:srgbClr val="336699"/>
                </a:solidFill>
                <a:cs typeface="Arial" charset="0"/>
              </a:rPr>
              <a:t>Washington</a:t>
            </a:r>
          </a:p>
          <a:p>
            <a:pPr defTabSz="457200" eaLnBrk="0" hangingPunct="0">
              <a:buClr>
                <a:srgbClr val="33669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a:solidFill>
                  <a:srgbClr val="336699"/>
                </a:solidFill>
                <a:cs typeface="Arial" charset="0"/>
              </a:rPr>
              <a:t>                                                                 + Man Mohan</a:t>
            </a:r>
          </a:p>
          <a:p>
            <a:pPr defTabSz="457200" eaLnBrk="0" hangingPunct="0">
              <a:buClr>
                <a:srgbClr val="33669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400">
              <a:solidFill>
                <a:srgbClr val="336699"/>
              </a:solidFill>
              <a:cs typeface="Arial" charset="0"/>
            </a:endParaRPr>
          </a:p>
          <a:p>
            <a:pPr defTabSz="457200" eaLnBrk="0" hangingPunct="0">
              <a:buClr>
                <a:srgbClr val="33669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400">
              <a:solidFill>
                <a:srgbClr val="336699"/>
              </a:solidFill>
              <a:cs typeface="Arial" charset="0"/>
            </a:endParaRPr>
          </a:p>
          <a:p>
            <a:pPr defTabSz="457200" eaLnBrk="0" hangingPunct="0">
              <a:buClr>
                <a:srgbClr val="33669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solidFill>
                  <a:srgbClr val="336699"/>
                </a:solidFill>
                <a:cs typeface="Arial" charset="0"/>
              </a:rPr>
              <a:t>                      -     </a:t>
            </a:r>
            <a:r>
              <a:rPr lang="en-GB" sz="2400" b="1">
                <a:solidFill>
                  <a:srgbClr val="336699"/>
                </a:solidFill>
                <a:cs typeface="Arial" charset="0"/>
              </a:rPr>
              <a:t>Many</a:t>
            </a:r>
            <a:r>
              <a:rPr lang="en-GB" sz="2400">
                <a:solidFill>
                  <a:srgbClr val="336699"/>
                </a:solidFill>
                <a:cs typeface="Arial" charset="0"/>
              </a:rPr>
              <a:t>			-  </a:t>
            </a:r>
            <a:r>
              <a:rPr lang="en-GB" sz="2400" b="1">
                <a:solidFill>
                  <a:srgbClr val="336699"/>
                </a:solidFill>
                <a:cs typeface="Arial" charset="0"/>
              </a:rPr>
              <a:t>Mahatma</a:t>
            </a:r>
            <a:r>
              <a:rPr lang="en-GB" sz="2400">
                <a:solidFill>
                  <a:srgbClr val="336699"/>
                </a:solidFill>
                <a:cs typeface="Arial" charset="0"/>
              </a:rPr>
              <a:t> </a:t>
            </a:r>
            <a:r>
              <a:rPr lang="en-GB" sz="2400" b="1">
                <a:solidFill>
                  <a:srgbClr val="336699"/>
                </a:solidFill>
                <a:cs typeface="Arial" charset="0"/>
              </a:rPr>
              <a:t>Gandhi</a:t>
            </a:r>
          </a:p>
          <a:p>
            <a:pPr defTabSz="457200" eaLnBrk="0" hangingPunct="0">
              <a:buClr>
                <a:srgbClr val="33669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solidFill>
                  <a:srgbClr val="336699"/>
                </a:solidFill>
                <a:cs typeface="Arial" charset="0"/>
              </a:rPr>
              <a:t>		-     </a:t>
            </a:r>
            <a:r>
              <a:rPr lang="en-GB" sz="2400" b="1">
                <a:solidFill>
                  <a:srgbClr val="336699"/>
                </a:solidFill>
                <a:cs typeface="Arial" charset="0"/>
              </a:rPr>
              <a:t>Celebrities</a:t>
            </a:r>
            <a:r>
              <a:rPr lang="en-GB" sz="2400">
                <a:solidFill>
                  <a:srgbClr val="336699"/>
                </a:solidFill>
                <a:cs typeface="Arial" charset="0"/>
              </a:rPr>
              <a:t>		</a:t>
            </a:r>
          </a:p>
          <a:p>
            <a:pPr defTabSz="457200" eaLnBrk="0" hangingPunct="0">
              <a:buClr>
                <a:srgbClr val="33669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400">
              <a:solidFill>
                <a:srgbClr val="336699"/>
              </a:solidFill>
              <a:cs typeface="Arial" charset="0"/>
            </a:endParaRPr>
          </a:p>
          <a:p>
            <a:pPr defTabSz="457200" eaLnBrk="0" hangingPunct="0">
              <a:buClr>
                <a:srgbClr val="33669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solidFill>
                  <a:srgbClr val="336699"/>
                </a:solidFill>
                <a:cs typeface="Arial" charset="0"/>
              </a:rPr>
              <a:t>Low  -                       CHOICE (Moral Authority)                 High +</a:t>
            </a:r>
          </a:p>
          <a:p>
            <a:pPr defTabSz="457200" eaLnBrk="0" hangingPunct="0">
              <a:buClr>
                <a:srgbClr val="33669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400">
              <a:solidFill>
                <a:srgbClr val="336699"/>
              </a:solidFill>
              <a:cs typeface="Arial" charset="0"/>
            </a:endParaRPr>
          </a:p>
          <a:p>
            <a:pPr defTabSz="457200" eaLnBrk="0" hangingPunct="0">
              <a:buClr>
                <a:srgbClr val="33669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solidFill>
                  <a:srgbClr val="336699"/>
                </a:solidFill>
                <a:cs typeface="Arial" charset="0"/>
              </a:rPr>
              <a:t>( Stephen Covey )</a:t>
            </a:r>
          </a:p>
          <a:p>
            <a:pPr defTabSz="457200" eaLnBrk="0" hangingPunct="0">
              <a:buClr>
                <a:srgbClr val="33669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solidFill>
                  <a:srgbClr val="336699"/>
                </a:solidFill>
                <a:cs typeface="Arial" charset="0"/>
              </a:rPr>
              <a:t>                    </a:t>
            </a:r>
          </a:p>
        </p:txBody>
      </p:sp>
      <p:sp>
        <p:nvSpPr>
          <p:cNvPr id="24589" name="Text Box 13"/>
          <p:cNvSpPr txBox="1">
            <a:spLocks noChangeArrowheads="1"/>
          </p:cNvSpPr>
          <p:nvPr/>
        </p:nvSpPr>
        <p:spPr bwMode="auto">
          <a:xfrm>
            <a:off x="685800" y="2743200"/>
            <a:ext cx="184150" cy="366713"/>
          </a:xfrm>
          <a:prstGeom prst="rect">
            <a:avLst/>
          </a:prstGeom>
          <a:noFill/>
          <a:ln w="9525">
            <a:noFill/>
            <a:round/>
            <a:headEnd/>
            <a:tailEnd/>
          </a:ln>
        </p:spPr>
        <p:txBody>
          <a:bodyPr wrap="none" anchor="ctr"/>
          <a:lstStyle/>
          <a:p>
            <a:endParaRPr lang="en-US"/>
          </a:p>
        </p:txBody>
      </p:sp>
      <p:sp>
        <p:nvSpPr>
          <p:cNvPr id="24590" name="Text Box 14"/>
          <p:cNvSpPr txBox="1">
            <a:spLocks noChangeArrowheads="1"/>
          </p:cNvSpPr>
          <p:nvPr/>
        </p:nvSpPr>
        <p:spPr bwMode="auto">
          <a:xfrm>
            <a:off x="228600" y="2743200"/>
            <a:ext cx="1295400" cy="2036763"/>
          </a:xfrm>
          <a:prstGeom prst="rect">
            <a:avLst/>
          </a:prstGeom>
          <a:noFill/>
          <a:ln w="9525">
            <a:noFill/>
            <a:round/>
            <a:headEnd/>
            <a:tailEnd/>
          </a:ln>
        </p:spPr>
        <p:txBody>
          <a:bodyPr lIns="90000" tIns="46800" rIns="90000" bIns="46800">
            <a:spAutoFit/>
          </a:bodyPr>
          <a:lstStyle/>
          <a:p>
            <a:pPr defTabSz="457200" eaLnBrk="0" hangingPunct="0">
              <a:spcBef>
                <a:spcPts val="1125"/>
              </a:spcBef>
              <a:buClr>
                <a:srgbClr val="33669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solidFill>
                <a:srgbClr val="336699"/>
              </a:solidFill>
              <a:cs typeface="Arial" charset="0"/>
            </a:endParaRPr>
          </a:p>
          <a:p>
            <a:pPr defTabSz="457200" eaLnBrk="0" hangingPunct="0">
              <a:spcBef>
                <a:spcPts val="1125"/>
              </a:spcBef>
              <a:buClr>
                <a:srgbClr val="33669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solidFill>
                <a:srgbClr val="336699"/>
              </a:solidFill>
              <a:cs typeface="Arial" charset="0"/>
            </a:endParaRPr>
          </a:p>
          <a:p>
            <a:pPr defTabSz="457200" eaLnBrk="0" hangingPunct="0">
              <a:spcBef>
                <a:spcPts val="1125"/>
              </a:spcBef>
              <a:buClr>
                <a:srgbClr val="33669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336699"/>
                </a:solidFill>
                <a:cs typeface="Arial" charset="0"/>
              </a:rPr>
              <a:t>Position </a:t>
            </a:r>
          </a:p>
          <a:p>
            <a:pPr defTabSz="457200" eaLnBrk="0" hangingPunct="0">
              <a:spcBef>
                <a:spcPts val="1125"/>
              </a:spcBef>
              <a:buClr>
                <a:srgbClr val="33669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336699"/>
                </a:solidFill>
                <a:cs typeface="Arial" charset="0"/>
              </a:rPr>
              <a:t>(Formal </a:t>
            </a:r>
          </a:p>
          <a:p>
            <a:pPr defTabSz="457200" eaLnBrk="0" hangingPunct="0">
              <a:spcBef>
                <a:spcPts val="1125"/>
              </a:spcBef>
              <a:buClr>
                <a:srgbClr val="33669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336699"/>
                </a:solidFill>
                <a:cs typeface="Arial" charset="0"/>
              </a:rPr>
              <a:t>Authority)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1295400"/>
            <a:ext cx="8915400" cy="5334000"/>
          </a:xfrm>
          <a:prstGeom prst="rect">
            <a:avLst/>
          </a:prstGeom>
          <a:solidFill>
            <a:srgbClr val="FFFFFF"/>
          </a:solidFill>
          <a:ln w="38160">
            <a:solidFill>
              <a:srgbClr val="336699"/>
            </a:solidFill>
            <a:miter lim="800000"/>
            <a:headEnd/>
            <a:tailEnd/>
          </a:ln>
        </p:spPr>
        <p:txBody>
          <a:bodyPr wrap="none" anchor="ctr"/>
          <a:lstStyle/>
          <a:p>
            <a:endParaRPr lang="en-US"/>
          </a:p>
        </p:txBody>
      </p:sp>
      <p:sp>
        <p:nvSpPr>
          <p:cNvPr id="25603" name="Rectangle 3"/>
          <p:cNvSpPr>
            <a:spLocks noGrp="1" noChangeArrowheads="1"/>
          </p:cNvSpPr>
          <p:nvPr>
            <p:ph type="title"/>
          </p:nvPr>
        </p:nvSpPr>
        <p:spPr>
          <a:xfrm>
            <a:off x="457200" y="0"/>
            <a:ext cx="8229600" cy="1068388"/>
          </a:xfrm>
        </p:spPr>
        <p:txBody>
          <a:bodyPr lIns="92160" tIns="46080" rIns="92160" bIns="46080">
            <a:spAutoFit/>
          </a:bodyPr>
          <a:lstStyle/>
          <a:p>
            <a:pPr defTabSz="457200" eaLnBrk="1" hangingPunct="1">
              <a:buClr>
                <a:srgbClr val="3333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smtClean="0">
                <a:solidFill>
                  <a:srgbClr val="333300"/>
                </a:solidFill>
              </a:rPr>
              <a:t>MODELS OF LEADERSHIP</a:t>
            </a:r>
            <a:br>
              <a:rPr lang="en-GB" sz="3200" b="1" smtClean="0">
                <a:solidFill>
                  <a:srgbClr val="333300"/>
                </a:solidFill>
              </a:rPr>
            </a:br>
            <a:r>
              <a:rPr lang="en-GB" sz="3200" b="1" smtClean="0">
                <a:solidFill>
                  <a:srgbClr val="333300"/>
                </a:solidFill>
              </a:rPr>
              <a:t>(NATIONAL &amp; CORPORATE)</a:t>
            </a:r>
          </a:p>
        </p:txBody>
      </p:sp>
      <p:sp>
        <p:nvSpPr>
          <p:cNvPr id="25604" name="Rectangle 4"/>
          <p:cNvSpPr>
            <a:spLocks noGrp="1" noChangeArrowheads="1"/>
          </p:cNvSpPr>
          <p:nvPr>
            <p:ph type="body" idx="1"/>
          </p:nvPr>
        </p:nvSpPr>
        <p:spPr>
          <a:xfrm>
            <a:off x="152400" y="1447800"/>
            <a:ext cx="8991600" cy="5181600"/>
          </a:xfrm>
        </p:spPr>
        <p:txBody>
          <a:bodyPr lIns="92160" tIns="46080" rIns="92160" bIns="46080">
            <a:spAutoFit/>
          </a:bodyPr>
          <a:lstStyle/>
          <a:p>
            <a:pPr marL="341313" indent="-341313" defTabSz="457200"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smtClean="0"/>
              <a:t>‘</a:t>
            </a:r>
            <a:r>
              <a:rPr lang="en-GB" sz="2800" b="1" smtClean="0"/>
              <a:t>Man Mohan – Murthy</a:t>
            </a:r>
            <a:r>
              <a:rPr lang="en-GB" sz="2800" smtClean="0"/>
              <a:t>’    Vs     ‘</a:t>
            </a:r>
            <a:r>
              <a:rPr lang="en-GB" sz="2800" b="1" smtClean="0"/>
              <a:t>Bush – Blair</a:t>
            </a:r>
            <a:r>
              <a:rPr lang="en-GB" sz="2800" smtClean="0"/>
              <a:t>’</a:t>
            </a:r>
          </a:p>
          <a:p>
            <a:pPr marL="341313" indent="-341313" defTabSz="457200"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smtClean="0"/>
          </a:p>
          <a:p>
            <a:pPr marL="341313" indent="-341313" defTabSz="457200"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smtClean="0"/>
              <a:t>Gentle,Firm,Relentless            Bluff, Boldness,</a:t>
            </a:r>
          </a:p>
          <a:p>
            <a:pPr marL="341313" indent="-341313" defTabSz="457200"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smtClean="0"/>
              <a:t>Humble,Ethical,                        Brashness,</a:t>
            </a:r>
          </a:p>
          <a:p>
            <a:pPr marL="341313" indent="-341313" defTabSz="457200"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smtClean="0"/>
              <a:t>Moral authority,Discipline         Vendetta, Arrogance,</a:t>
            </a:r>
          </a:p>
          <a:p>
            <a:pPr marL="341313" indent="-341313" defTabSz="457200"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smtClean="0"/>
              <a:t>Progressive,Professional         Insensitivity, </a:t>
            </a:r>
          </a:p>
          <a:p>
            <a:pPr marL="341313" indent="-341313" defTabSz="457200"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smtClean="0"/>
              <a:t>Sensitive, Principled                Resourcefulness                                      					  Courage,Maneavouring</a:t>
            </a:r>
          </a:p>
          <a:p>
            <a:pPr marL="341313" indent="-341313" defTabSz="457200"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smtClean="0"/>
              <a:t>                                                 </a:t>
            </a:r>
          </a:p>
        </p:txBody>
      </p:sp>
      <p:sp>
        <p:nvSpPr>
          <p:cNvPr id="25605" name="Line 5"/>
          <p:cNvSpPr>
            <a:spLocks noChangeShapeType="1"/>
          </p:cNvSpPr>
          <p:nvPr/>
        </p:nvSpPr>
        <p:spPr bwMode="auto">
          <a:xfrm>
            <a:off x="0" y="2209800"/>
            <a:ext cx="8915400" cy="1588"/>
          </a:xfrm>
          <a:prstGeom prst="line">
            <a:avLst/>
          </a:prstGeom>
          <a:noFill/>
          <a:ln w="28440">
            <a:solidFill>
              <a:srgbClr val="336699"/>
            </a:solidFill>
            <a:miter lim="800000"/>
            <a:headEnd/>
            <a:tailEnd/>
          </a:ln>
        </p:spPr>
        <p:txBody>
          <a:bodyPr/>
          <a:lstStyle/>
          <a:p>
            <a:endParaRPr lang="en-US"/>
          </a:p>
        </p:txBody>
      </p:sp>
      <p:sp>
        <p:nvSpPr>
          <p:cNvPr id="25606" name="Line 6"/>
          <p:cNvSpPr>
            <a:spLocks noChangeShapeType="1"/>
          </p:cNvSpPr>
          <p:nvPr/>
        </p:nvSpPr>
        <p:spPr bwMode="auto">
          <a:xfrm>
            <a:off x="4495800" y="2209800"/>
            <a:ext cx="1588" cy="4419600"/>
          </a:xfrm>
          <a:prstGeom prst="line">
            <a:avLst/>
          </a:prstGeom>
          <a:noFill/>
          <a:ln w="28440">
            <a:solidFill>
              <a:srgbClr val="336699"/>
            </a:solidFill>
            <a:miter lim="800000"/>
            <a:headEnd/>
            <a:tailEnd/>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411162"/>
          </a:xfrm>
        </p:spPr>
        <p:txBody>
          <a:bodyPr/>
          <a:lstStyle/>
          <a:p>
            <a:pPr algn="l" eaLnBrk="1" hangingPunct="1"/>
            <a:r>
              <a:rPr lang="en-US" sz="4000" b="1" smtClean="0"/>
              <a:t>POA</a:t>
            </a:r>
            <a:r>
              <a:rPr lang="en-US" sz="4000" smtClean="0"/>
              <a:t> </a:t>
            </a:r>
          </a:p>
        </p:txBody>
      </p:sp>
      <p:sp>
        <p:nvSpPr>
          <p:cNvPr id="26627" name="Rectangle 3"/>
          <p:cNvSpPr>
            <a:spLocks noGrp="1" noChangeArrowheads="1"/>
          </p:cNvSpPr>
          <p:nvPr>
            <p:ph type="body" idx="1"/>
          </p:nvPr>
        </p:nvSpPr>
        <p:spPr>
          <a:xfrm>
            <a:off x="228600" y="685800"/>
            <a:ext cx="8305800" cy="6172200"/>
          </a:xfrm>
        </p:spPr>
        <p:txBody>
          <a:bodyPr/>
          <a:lstStyle/>
          <a:p>
            <a:pPr eaLnBrk="1" hangingPunct="1">
              <a:lnSpc>
                <a:spcPct val="90000"/>
              </a:lnSpc>
            </a:pPr>
            <a:r>
              <a:rPr lang="en-US" sz="2400" smtClean="0"/>
              <a:t>Popular concept of viewing leaders as coaches. </a:t>
            </a:r>
          </a:p>
          <a:p>
            <a:pPr eaLnBrk="1" hangingPunct="1">
              <a:lnSpc>
                <a:spcPct val="90000"/>
              </a:lnSpc>
            </a:pPr>
            <a:r>
              <a:rPr lang="en-US" sz="2400" smtClean="0"/>
              <a:t>Visit </a:t>
            </a:r>
            <a:r>
              <a:rPr lang="en-US" sz="2400" smtClean="0">
                <a:hlinkClick r:id="rId2"/>
              </a:rPr>
              <a:t>http://www.coachu.com-</a:t>
            </a:r>
            <a:r>
              <a:rPr lang="en-US" sz="2400" smtClean="0"/>
              <a:t> an organization specializes in training coaches as managers.</a:t>
            </a:r>
          </a:p>
          <a:p>
            <a:pPr eaLnBrk="1" hangingPunct="1">
              <a:lnSpc>
                <a:spcPct val="90000"/>
              </a:lnSpc>
            </a:pPr>
            <a:r>
              <a:rPr lang="en-US" sz="2400" smtClean="0"/>
              <a:t>Look at international coaching federation </a:t>
            </a:r>
            <a:r>
              <a:rPr lang="en-US" sz="2400" smtClean="0">
                <a:hlinkClick r:id="rId3"/>
              </a:rPr>
              <a:t>http://www.coachfederation.com</a:t>
            </a:r>
            <a:r>
              <a:rPr lang="en-US" sz="2400" smtClean="0"/>
              <a:t> find out the answers</a:t>
            </a:r>
          </a:p>
          <a:p>
            <a:pPr eaLnBrk="1" hangingPunct="1">
              <a:lnSpc>
                <a:spcPct val="90000"/>
              </a:lnSpc>
            </a:pPr>
            <a:r>
              <a:rPr lang="en-US" sz="2400" smtClean="0"/>
              <a:t>Would you like to be led by a coach as these organizations define. What would be the advantages and disadvantages of viewing leaders this way ?</a:t>
            </a:r>
          </a:p>
          <a:p>
            <a:pPr eaLnBrk="1" hangingPunct="1">
              <a:lnSpc>
                <a:spcPct val="90000"/>
              </a:lnSpc>
            </a:pPr>
            <a:r>
              <a:rPr lang="en-US" sz="2400" smtClean="0"/>
              <a:t>Based on your own leadership style, would you make a good coach ? Why or why not ?</a:t>
            </a:r>
          </a:p>
          <a:p>
            <a:pPr eaLnBrk="1" hangingPunct="1">
              <a:lnSpc>
                <a:spcPct val="90000"/>
              </a:lnSpc>
            </a:pPr>
            <a:r>
              <a:rPr lang="en-US" sz="2400" smtClean="0"/>
              <a:t>Discuss a situation in which a coaching approach to leadership is particularly effective. What would be a situation where a coaching  approach would seem to be ineffective ?</a:t>
            </a:r>
          </a:p>
          <a:p>
            <a:pPr eaLnBrk="1" hangingPunct="1">
              <a:lnSpc>
                <a:spcPct val="90000"/>
              </a:lnSpc>
              <a:buFontTx/>
              <a:buNone/>
            </a:pPr>
            <a:endParaRPr lang="en-US" sz="2400" smtClean="0"/>
          </a:p>
          <a:p>
            <a:pPr eaLnBrk="1" hangingPunct="1">
              <a:lnSpc>
                <a:spcPct val="90000"/>
              </a:lnSpc>
              <a:buFontTx/>
              <a:buNone/>
            </a:pPr>
            <a:r>
              <a:rPr lang="en-US" sz="2400" b="1" smtClean="0"/>
              <a:t>Small - Case Study </a:t>
            </a:r>
          </a:p>
          <a:p>
            <a:pPr eaLnBrk="1" hangingPunct="1">
              <a:lnSpc>
                <a:spcPct val="90000"/>
              </a:lnSpc>
              <a:buFontTx/>
              <a:buNone/>
            </a:pPr>
            <a:endParaRPr lang="en-US" sz="2400" b="1"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Cognitive Resource Theory</a:t>
            </a:r>
          </a:p>
        </p:txBody>
      </p:sp>
      <p:sp>
        <p:nvSpPr>
          <p:cNvPr id="13315" name="Text Box 3"/>
          <p:cNvSpPr txBox="1">
            <a:spLocks noChangeArrowheads="1"/>
          </p:cNvSpPr>
          <p:nvPr/>
        </p:nvSpPr>
        <p:spPr bwMode="blackWhite">
          <a:xfrm>
            <a:off x="0" y="3810000"/>
            <a:ext cx="9144000" cy="2667000"/>
          </a:xfrm>
          <a:prstGeom prst="rect">
            <a:avLst/>
          </a:prstGeom>
          <a:solidFill>
            <a:srgbClr val="CCFFFF"/>
          </a:solidFill>
          <a:ln w="12700">
            <a:solidFill>
              <a:schemeClr val="tx1"/>
            </a:solidFill>
            <a:miter lim="800000"/>
            <a:headEnd/>
            <a:tailEnd/>
          </a:ln>
          <a:effectLst>
            <a:outerShdw dist="135003" dir="2471156" algn="ctr" rotWithShape="0">
              <a:srgbClr val="DDDDDD"/>
            </a:outerShdw>
          </a:effectLst>
        </p:spPr>
        <p:txBody>
          <a:bodyPr lIns="182880" rIns="182880" anchor="ctr"/>
          <a:lstStyle/>
          <a:p>
            <a:pPr marL="222250" indent="-222250">
              <a:lnSpc>
                <a:spcPct val="110000"/>
              </a:lnSpc>
              <a:spcBef>
                <a:spcPct val="50000"/>
              </a:spcBef>
              <a:defRPr/>
            </a:pPr>
            <a:r>
              <a:rPr lang="en-US" sz="2400" b="1"/>
              <a:t>Research</a:t>
            </a:r>
            <a:r>
              <a:rPr lang="en-US" sz="2400" b="1">
                <a:solidFill>
                  <a:srgbClr val="FFFFCC"/>
                </a:solidFill>
              </a:rPr>
              <a:t> </a:t>
            </a:r>
            <a:r>
              <a:rPr lang="en-US" sz="2400" b="1"/>
              <a:t>Support</a:t>
            </a:r>
            <a:r>
              <a:rPr lang="en-US" sz="2000" b="1"/>
              <a:t>:</a:t>
            </a:r>
          </a:p>
          <a:p>
            <a:pPr marL="222250" indent="-222250">
              <a:lnSpc>
                <a:spcPct val="110000"/>
              </a:lnSpc>
              <a:spcBef>
                <a:spcPct val="50000"/>
              </a:spcBef>
              <a:buFontTx/>
              <a:buChar char="•"/>
              <a:defRPr/>
            </a:pPr>
            <a:r>
              <a:rPr lang="en-US" sz="2000" b="1"/>
              <a:t>Less intelligent individuals perform better in leadership roles under high stress than do more intelligent individuals.</a:t>
            </a:r>
          </a:p>
          <a:p>
            <a:pPr marL="222250" indent="-222250">
              <a:lnSpc>
                <a:spcPct val="110000"/>
              </a:lnSpc>
              <a:spcBef>
                <a:spcPct val="50000"/>
              </a:spcBef>
              <a:buFontTx/>
              <a:buChar char="•"/>
              <a:defRPr/>
            </a:pPr>
            <a:r>
              <a:rPr lang="en-US" sz="2000" b="1"/>
              <a:t>Less experienced people perform better in leadership roles under low stress than do more experienced people.</a:t>
            </a:r>
          </a:p>
        </p:txBody>
      </p:sp>
      <p:sp>
        <p:nvSpPr>
          <p:cNvPr id="27652" name="Text Box 4"/>
          <p:cNvSpPr txBox="1">
            <a:spLocks noChangeArrowheads="1"/>
          </p:cNvSpPr>
          <p:nvPr/>
        </p:nvSpPr>
        <p:spPr bwMode="auto">
          <a:xfrm>
            <a:off x="0" y="1295400"/>
            <a:ext cx="9144000" cy="2100263"/>
          </a:xfrm>
          <a:prstGeom prst="rect">
            <a:avLst/>
          </a:prstGeom>
          <a:noFill/>
          <a:ln w="9525">
            <a:noFill/>
            <a:miter lim="800000"/>
            <a:headEnd/>
            <a:tailEnd/>
          </a:ln>
        </p:spPr>
        <p:txBody>
          <a:bodyPr>
            <a:spAutoFit/>
          </a:bodyPr>
          <a:lstStyle/>
          <a:p>
            <a:pPr>
              <a:spcBef>
                <a:spcPct val="50000"/>
              </a:spcBef>
            </a:pPr>
            <a:r>
              <a:rPr lang="en-US" sz="2400" b="1"/>
              <a:t>Cognitive Resource Theory- reconceptualized by Fiedler  Joe Garcia </a:t>
            </a:r>
          </a:p>
          <a:p>
            <a:pPr>
              <a:spcBef>
                <a:spcPct val="50000"/>
              </a:spcBef>
            </a:pPr>
            <a:r>
              <a:rPr lang="en-US" sz="2400">
                <a:latin typeface="Tahoma" pitchFamily="34" charset="0"/>
              </a:rPr>
              <a:t>A theory of leadership that states that </a:t>
            </a:r>
            <a:r>
              <a:rPr lang="en-US" sz="2400" b="1">
                <a:latin typeface="Tahoma" pitchFamily="34" charset="0"/>
              </a:rPr>
              <a:t>stress</a:t>
            </a:r>
            <a:r>
              <a:rPr lang="en-US" sz="2400">
                <a:latin typeface="Tahoma" pitchFamily="34" charset="0"/>
              </a:rPr>
              <a:t> can unfavorably affect a situation and that </a:t>
            </a:r>
            <a:r>
              <a:rPr lang="en-US" sz="2400" b="1">
                <a:latin typeface="Tahoma" pitchFamily="34" charset="0"/>
              </a:rPr>
              <a:t>intelligence and experience</a:t>
            </a:r>
            <a:r>
              <a:rPr lang="en-US" sz="2400">
                <a:latin typeface="Tahoma" pitchFamily="34" charset="0"/>
              </a:rPr>
              <a:t> can lessen the influence of stress on the leader.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box(in)">
                                      <p:cBhvr>
                                        <p:cTn id="7" dur="500"/>
                                        <p:tgtEl>
                                          <p:spTgt spid="13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381000"/>
            <a:ext cx="7772400" cy="990600"/>
          </a:xfrm>
        </p:spPr>
        <p:txBody>
          <a:bodyPr/>
          <a:lstStyle/>
          <a:p>
            <a:pPr eaLnBrk="1" hangingPunct="1"/>
            <a:r>
              <a:rPr lang="en-US" sz="3600" smtClean="0"/>
              <a:t>Hersey and Blanchard’s Situational Leadership Theory</a:t>
            </a:r>
          </a:p>
        </p:txBody>
      </p:sp>
      <p:sp>
        <p:nvSpPr>
          <p:cNvPr id="28675" name="Text Box 3"/>
          <p:cNvSpPr txBox="1">
            <a:spLocks noChangeArrowheads="1"/>
          </p:cNvSpPr>
          <p:nvPr/>
        </p:nvSpPr>
        <p:spPr bwMode="auto">
          <a:xfrm>
            <a:off x="0" y="1633538"/>
            <a:ext cx="9144000" cy="1004887"/>
          </a:xfrm>
          <a:prstGeom prst="rect">
            <a:avLst/>
          </a:prstGeom>
          <a:noFill/>
          <a:ln w="9525">
            <a:noFill/>
            <a:miter lim="800000"/>
            <a:headEnd/>
            <a:tailEnd/>
          </a:ln>
        </p:spPr>
        <p:txBody>
          <a:bodyPr>
            <a:spAutoFit/>
          </a:bodyPr>
          <a:lstStyle/>
          <a:p>
            <a:pPr>
              <a:spcBef>
                <a:spcPct val="50000"/>
              </a:spcBef>
            </a:pPr>
            <a:r>
              <a:rPr lang="en-US" sz="2400" b="1"/>
              <a:t>Situational Leadership Theory (SLT)</a:t>
            </a:r>
          </a:p>
          <a:p>
            <a:pPr>
              <a:spcBef>
                <a:spcPct val="50000"/>
              </a:spcBef>
            </a:pPr>
            <a:r>
              <a:rPr lang="en-US" sz="2400">
                <a:latin typeface="Tahoma" pitchFamily="34" charset="0"/>
              </a:rPr>
              <a:t>A contingency theory that focuses on </a:t>
            </a:r>
            <a:r>
              <a:rPr lang="en-US" sz="2400" b="1">
                <a:latin typeface="Tahoma" pitchFamily="34" charset="0"/>
              </a:rPr>
              <a:t>followers’ readiness</a:t>
            </a:r>
            <a:r>
              <a:rPr lang="en-US" sz="2400">
                <a:latin typeface="Tahoma" pitchFamily="34" charset="0"/>
              </a:rPr>
              <a:t>.</a:t>
            </a:r>
          </a:p>
        </p:txBody>
      </p:sp>
      <p:sp>
        <p:nvSpPr>
          <p:cNvPr id="28676" name="AutoShape 4"/>
          <p:cNvSpPr>
            <a:spLocks noChangeArrowheads="1"/>
          </p:cNvSpPr>
          <p:nvPr/>
        </p:nvSpPr>
        <p:spPr bwMode="blackWhite">
          <a:xfrm>
            <a:off x="1066800" y="4191000"/>
            <a:ext cx="7467600" cy="1981200"/>
          </a:xfrm>
          <a:prstGeom prst="rtTriangle">
            <a:avLst/>
          </a:prstGeom>
          <a:solidFill>
            <a:srgbClr val="006699"/>
          </a:solidFill>
          <a:ln w="9525">
            <a:solidFill>
              <a:schemeClr val="tx1"/>
            </a:solidFill>
            <a:miter lim="800000"/>
            <a:headEnd/>
            <a:tailEnd/>
          </a:ln>
        </p:spPr>
        <p:txBody>
          <a:bodyPr wrap="none" anchor="ctr"/>
          <a:lstStyle/>
          <a:p>
            <a:endParaRPr lang="en-US"/>
          </a:p>
        </p:txBody>
      </p:sp>
      <p:sp>
        <p:nvSpPr>
          <p:cNvPr id="14341" name="Text Box 5"/>
          <p:cNvSpPr txBox="1">
            <a:spLocks noChangeArrowheads="1"/>
          </p:cNvSpPr>
          <p:nvPr/>
        </p:nvSpPr>
        <p:spPr bwMode="blackWhite">
          <a:xfrm>
            <a:off x="1219200" y="5105400"/>
            <a:ext cx="3581400" cy="641350"/>
          </a:xfrm>
          <a:prstGeom prst="rect">
            <a:avLst/>
          </a:prstGeom>
          <a:noFill/>
          <a:ln w="9525">
            <a:noFill/>
            <a:miter lim="800000"/>
            <a:headEnd/>
            <a:tailEnd/>
          </a:ln>
          <a:effectLst>
            <a:outerShdw dist="35921" dir="2700000" algn="ctr" rotWithShape="0">
              <a:schemeClr val="tx2"/>
            </a:outerShdw>
          </a:effectLst>
        </p:spPr>
        <p:txBody>
          <a:bodyPr>
            <a:spAutoFit/>
          </a:bodyPr>
          <a:lstStyle/>
          <a:p>
            <a:pPr>
              <a:spcBef>
                <a:spcPct val="50000"/>
              </a:spcBef>
              <a:defRPr/>
            </a:pPr>
            <a:r>
              <a:rPr lang="en-US" b="1">
                <a:solidFill>
                  <a:schemeClr val="bg1"/>
                </a:solidFill>
              </a:rPr>
              <a:t>Leader: decreasing need </a:t>
            </a:r>
            <a:br>
              <a:rPr lang="en-US" b="1">
                <a:solidFill>
                  <a:schemeClr val="bg1"/>
                </a:solidFill>
              </a:rPr>
            </a:br>
            <a:r>
              <a:rPr lang="en-US" b="1">
                <a:solidFill>
                  <a:schemeClr val="bg1"/>
                </a:solidFill>
              </a:rPr>
              <a:t>for support and supervision</a:t>
            </a:r>
          </a:p>
        </p:txBody>
      </p:sp>
      <p:sp>
        <p:nvSpPr>
          <p:cNvPr id="28678" name="AutoShape 6"/>
          <p:cNvSpPr>
            <a:spLocks noChangeArrowheads="1"/>
          </p:cNvSpPr>
          <p:nvPr/>
        </p:nvSpPr>
        <p:spPr bwMode="blackWhite">
          <a:xfrm flipH="1" flipV="1">
            <a:off x="990600" y="4191000"/>
            <a:ext cx="7467600" cy="1981200"/>
          </a:xfrm>
          <a:prstGeom prst="rtTriangle">
            <a:avLst/>
          </a:prstGeom>
          <a:solidFill>
            <a:srgbClr val="009900"/>
          </a:solidFill>
          <a:ln w="9525">
            <a:solidFill>
              <a:schemeClr val="tx1"/>
            </a:solidFill>
            <a:miter lim="800000"/>
            <a:headEnd/>
            <a:tailEnd/>
          </a:ln>
        </p:spPr>
        <p:txBody>
          <a:bodyPr wrap="none" anchor="ctr"/>
          <a:lstStyle/>
          <a:p>
            <a:endParaRPr lang="en-US"/>
          </a:p>
        </p:txBody>
      </p:sp>
      <p:sp>
        <p:nvSpPr>
          <p:cNvPr id="14343" name="Text Box 7"/>
          <p:cNvSpPr txBox="1">
            <a:spLocks noChangeArrowheads="1"/>
          </p:cNvSpPr>
          <p:nvPr/>
        </p:nvSpPr>
        <p:spPr bwMode="blackWhite">
          <a:xfrm rot="-21600000">
            <a:off x="5029200" y="4495800"/>
            <a:ext cx="2971800" cy="701675"/>
          </a:xfrm>
          <a:prstGeom prst="rect">
            <a:avLst/>
          </a:prstGeom>
          <a:noFill/>
          <a:ln w="9525">
            <a:noFill/>
            <a:miter lim="800000"/>
            <a:headEnd/>
            <a:tailEnd/>
          </a:ln>
          <a:effectLst>
            <a:outerShdw dist="35921" dir="2700000" algn="ctr" rotWithShape="0">
              <a:schemeClr val="tx2"/>
            </a:outerShdw>
          </a:effectLst>
        </p:spPr>
        <p:txBody>
          <a:bodyPr>
            <a:spAutoFit/>
          </a:bodyPr>
          <a:lstStyle/>
          <a:p>
            <a:pPr algn="r">
              <a:spcBef>
                <a:spcPct val="50000"/>
              </a:spcBef>
              <a:defRPr/>
            </a:pPr>
            <a:r>
              <a:rPr lang="en-US" sz="2000" b="1">
                <a:solidFill>
                  <a:schemeClr val="bg1"/>
                </a:solidFill>
              </a:rPr>
              <a:t>Follower readiness: </a:t>
            </a:r>
            <a:br>
              <a:rPr lang="en-US" sz="2000" b="1">
                <a:solidFill>
                  <a:schemeClr val="bg1"/>
                </a:solidFill>
              </a:rPr>
            </a:br>
            <a:r>
              <a:rPr lang="en-US" sz="2000" b="1">
                <a:solidFill>
                  <a:schemeClr val="bg1"/>
                </a:solidFill>
              </a:rPr>
              <a:t>ability and willingness</a:t>
            </a:r>
          </a:p>
        </p:txBody>
      </p:sp>
      <p:sp>
        <p:nvSpPr>
          <p:cNvPr id="14344" name="Text Box 8"/>
          <p:cNvSpPr txBox="1">
            <a:spLocks noChangeArrowheads="1"/>
          </p:cNvSpPr>
          <p:nvPr/>
        </p:nvSpPr>
        <p:spPr bwMode="auto">
          <a:xfrm>
            <a:off x="1066800" y="3581400"/>
            <a:ext cx="1447800" cy="517525"/>
          </a:xfrm>
          <a:prstGeom prst="rect">
            <a:avLst/>
          </a:prstGeom>
          <a:noFill/>
          <a:ln w="9525">
            <a:noFill/>
            <a:miter lim="800000"/>
            <a:headEnd/>
            <a:tailEnd/>
          </a:ln>
          <a:effectLst/>
        </p:spPr>
        <p:txBody>
          <a:bodyPr>
            <a:spAutoFit/>
          </a:bodyPr>
          <a:lstStyle/>
          <a:p>
            <a:pPr algn="ctr">
              <a:spcBef>
                <a:spcPct val="50000"/>
              </a:spcBef>
              <a:defRPr/>
            </a:pPr>
            <a:r>
              <a:rPr lang="en-US" sz="1400" b="1">
                <a:solidFill>
                  <a:srgbClr val="008000"/>
                </a:solidFill>
                <a:effectLst>
                  <a:outerShdw blurRad="38100" dist="38100" dir="2700000" algn="tl">
                    <a:srgbClr val="C0C0C0"/>
                  </a:outerShdw>
                </a:effectLst>
              </a:rPr>
              <a:t>Unable and</a:t>
            </a:r>
            <a:br>
              <a:rPr lang="en-US" sz="1400" b="1">
                <a:solidFill>
                  <a:srgbClr val="008000"/>
                </a:solidFill>
                <a:effectLst>
                  <a:outerShdw blurRad="38100" dist="38100" dir="2700000" algn="tl">
                    <a:srgbClr val="C0C0C0"/>
                  </a:outerShdw>
                </a:effectLst>
              </a:rPr>
            </a:br>
            <a:r>
              <a:rPr lang="en-US" sz="1400" b="1">
                <a:solidFill>
                  <a:srgbClr val="008000"/>
                </a:solidFill>
                <a:effectLst>
                  <a:outerShdw blurRad="38100" dist="38100" dir="2700000" algn="tl">
                    <a:srgbClr val="C0C0C0"/>
                  </a:outerShdw>
                </a:effectLst>
              </a:rPr>
              <a:t>Unwilling</a:t>
            </a:r>
          </a:p>
        </p:txBody>
      </p:sp>
      <p:sp>
        <p:nvSpPr>
          <p:cNvPr id="14345" name="Text Box 9"/>
          <p:cNvSpPr txBox="1">
            <a:spLocks noChangeArrowheads="1"/>
          </p:cNvSpPr>
          <p:nvPr/>
        </p:nvSpPr>
        <p:spPr bwMode="auto">
          <a:xfrm>
            <a:off x="3048000" y="3581400"/>
            <a:ext cx="1524000" cy="517525"/>
          </a:xfrm>
          <a:prstGeom prst="rect">
            <a:avLst/>
          </a:prstGeom>
          <a:noFill/>
          <a:ln w="9525">
            <a:noFill/>
            <a:miter lim="800000"/>
            <a:headEnd/>
            <a:tailEnd/>
          </a:ln>
          <a:effectLst/>
        </p:spPr>
        <p:txBody>
          <a:bodyPr>
            <a:spAutoFit/>
          </a:bodyPr>
          <a:lstStyle/>
          <a:p>
            <a:pPr algn="ctr">
              <a:spcBef>
                <a:spcPct val="50000"/>
              </a:spcBef>
              <a:defRPr/>
            </a:pPr>
            <a:r>
              <a:rPr lang="en-US" sz="1400" b="1">
                <a:solidFill>
                  <a:srgbClr val="008000"/>
                </a:solidFill>
                <a:effectLst>
                  <a:outerShdw blurRad="38100" dist="38100" dir="2700000" algn="tl">
                    <a:srgbClr val="C0C0C0"/>
                  </a:outerShdw>
                </a:effectLst>
              </a:rPr>
              <a:t>Unable but</a:t>
            </a:r>
            <a:br>
              <a:rPr lang="en-US" sz="1400" b="1">
                <a:solidFill>
                  <a:srgbClr val="008000"/>
                </a:solidFill>
                <a:effectLst>
                  <a:outerShdw blurRad="38100" dist="38100" dir="2700000" algn="tl">
                    <a:srgbClr val="C0C0C0"/>
                  </a:outerShdw>
                </a:effectLst>
              </a:rPr>
            </a:br>
            <a:r>
              <a:rPr lang="en-US" sz="1400" b="1">
                <a:solidFill>
                  <a:srgbClr val="008000"/>
                </a:solidFill>
                <a:effectLst>
                  <a:outerShdw blurRad="38100" dist="38100" dir="2700000" algn="tl">
                    <a:srgbClr val="C0C0C0"/>
                  </a:outerShdw>
                </a:effectLst>
              </a:rPr>
              <a:t>Willing</a:t>
            </a:r>
          </a:p>
        </p:txBody>
      </p:sp>
      <p:sp>
        <p:nvSpPr>
          <p:cNvPr id="14346" name="Text Box 10"/>
          <p:cNvSpPr txBox="1">
            <a:spLocks noChangeArrowheads="1"/>
          </p:cNvSpPr>
          <p:nvPr/>
        </p:nvSpPr>
        <p:spPr bwMode="auto">
          <a:xfrm>
            <a:off x="6858000" y="3581400"/>
            <a:ext cx="1143000" cy="517525"/>
          </a:xfrm>
          <a:prstGeom prst="rect">
            <a:avLst/>
          </a:prstGeom>
          <a:noFill/>
          <a:ln w="9525">
            <a:noFill/>
            <a:miter lim="800000"/>
            <a:headEnd/>
            <a:tailEnd/>
          </a:ln>
          <a:effectLst/>
        </p:spPr>
        <p:txBody>
          <a:bodyPr>
            <a:spAutoFit/>
          </a:bodyPr>
          <a:lstStyle/>
          <a:p>
            <a:pPr algn="ctr">
              <a:spcBef>
                <a:spcPct val="50000"/>
              </a:spcBef>
              <a:defRPr/>
            </a:pPr>
            <a:r>
              <a:rPr lang="en-US" sz="1400" b="1">
                <a:solidFill>
                  <a:srgbClr val="008000"/>
                </a:solidFill>
                <a:effectLst>
                  <a:outerShdw blurRad="38100" dist="38100" dir="2700000" algn="tl">
                    <a:srgbClr val="C0C0C0"/>
                  </a:outerShdw>
                </a:effectLst>
              </a:rPr>
              <a:t>Able and</a:t>
            </a:r>
            <a:br>
              <a:rPr lang="en-US" sz="1400" b="1">
                <a:solidFill>
                  <a:srgbClr val="008000"/>
                </a:solidFill>
                <a:effectLst>
                  <a:outerShdw blurRad="38100" dist="38100" dir="2700000" algn="tl">
                    <a:srgbClr val="C0C0C0"/>
                  </a:outerShdw>
                </a:effectLst>
              </a:rPr>
            </a:br>
            <a:r>
              <a:rPr lang="en-US" sz="1400" b="1">
                <a:solidFill>
                  <a:srgbClr val="008000"/>
                </a:solidFill>
                <a:effectLst>
                  <a:outerShdw blurRad="38100" dist="38100" dir="2700000" algn="tl">
                    <a:srgbClr val="C0C0C0"/>
                  </a:outerShdw>
                </a:effectLst>
              </a:rPr>
              <a:t>Willing</a:t>
            </a:r>
          </a:p>
        </p:txBody>
      </p:sp>
      <p:sp>
        <p:nvSpPr>
          <p:cNvPr id="14347" name="Text Box 11"/>
          <p:cNvSpPr txBox="1">
            <a:spLocks noChangeArrowheads="1"/>
          </p:cNvSpPr>
          <p:nvPr/>
        </p:nvSpPr>
        <p:spPr bwMode="auto">
          <a:xfrm>
            <a:off x="914400" y="6248400"/>
            <a:ext cx="1447800" cy="304800"/>
          </a:xfrm>
          <a:prstGeom prst="rect">
            <a:avLst/>
          </a:prstGeom>
          <a:noFill/>
          <a:ln w="9525">
            <a:noFill/>
            <a:miter lim="800000"/>
            <a:headEnd/>
            <a:tailEnd/>
          </a:ln>
          <a:effectLst/>
        </p:spPr>
        <p:txBody>
          <a:bodyPr>
            <a:spAutoFit/>
          </a:bodyPr>
          <a:lstStyle/>
          <a:p>
            <a:pPr algn="ctr">
              <a:spcBef>
                <a:spcPct val="50000"/>
              </a:spcBef>
              <a:defRPr/>
            </a:pPr>
            <a:r>
              <a:rPr lang="en-US" sz="1400" b="1">
                <a:solidFill>
                  <a:srgbClr val="006699"/>
                </a:solidFill>
                <a:effectLst>
                  <a:outerShdw blurRad="38100" dist="38100" dir="2700000" algn="tl">
                    <a:srgbClr val="C0C0C0"/>
                  </a:outerShdw>
                </a:effectLst>
              </a:rPr>
              <a:t>Directive</a:t>
            </a:r>
          </a:p>
        </p:txBody>
      </p:sp>
      <p:sp>
        <p:nvSpPr>
          <p:cNvPr id="14348" name="Text Box 12"/>
          <p:cNvSpPr txBox="1">
            <a:spLocks noChangeArrowheads="1"/>
          </p:cNvSpPr>
          <p:nvPr/>
        </p:nvSpPr>
        <p:spPr bwMode="auto">
          <a:xfrm>
            <a:off x="2438400" y="6340475"/>
            <a:ext cx="2743200" cy="517525"/>
          </a:xfrm>
          <a:prstGeom prst="rect">
            <a:avLst/>
          </a:prstGeom>
          <a:noFill/>
          <a:ln w="9525">
            <a:noFill/>
            <a:miter lim="800000"/>
            <a:headEnd/>
            <a:tailEnd/>
          </a:ln>
          <a:effectLst/>
        </p:spPr>
        <p:txBody>
          <a:bodyPr>
            <a:spAutoFit/>
          </a:bodyPr>
          <a:lstStyle/>
          <a:p>
            <a:pPr algn="ctr">
              <a:spcBef>
                <a:spcPct val="50000"/>
              </a:spcBef>
              <a:defRPr/>
            </a:pPr>
            <a:r>
              <a:rPr lang="en-US" sz="1400" b="1">
                <a:solidFill>
                  <a:srgbClr val="006699"/>
                </a:solidFill>
                <a:effectLst>
                  <a:outerShdw blurRad="38100" dist="38100" dir="2700000" algn="tl">
                    <a:srgbClr val="C0C0C0"/>
                  </a:outerShdw>
                </a:effectLst>
              </a:rPr>
              <a:t>High Task and Relationship Orientations</a:t>
            </a:r>
          </a:p>
        </p:txBody>
      </p:sp>
      <p:sp>
        <p:nvSpPr>
          <p:cNvPr id="14349" name="Text Box 13"/>
          <p:cNvSpPr txBox="1">
            <a:spLocks noChangeArrowheads="1"/>
          </p:cNvSpPr>
          <p:nvPr/>
        </p:nvSpPr>
        <p:spPr bwMode="auto">
          <a:xfrm>
            <a:off x="5181600" y="6340475"/>
            <a:ext cx="1600200" cy="517525"/>
          </a:xfrm>
          <a:prstGeom prst="rect">
            <a:avLst/>
          </a:prstGeom>
          <a:noFill/>
          <a:ln w="9525">
            <a:noFill/>
            <a:miter lim="800000"/>
            <a:headEnd/>
            <a:tailEnd/>
          </a:ln>
          <a:effectLst/>
        </p:spPr>
        <p:txBody>
          <a:bodyPr>
            <a:spAutoFit/>
          </a:bodyPr>
          <a:lstStyle/>
          <a:p>
            <a:pPr algn="ctr">
              <a:spcBef>
                <a:spcPct val="50000"/>
              </a:spcBef>
              <a:defRPr/>
            </a:pPr>
            <a:r>
              <a:rPr lang="en-US" sz="1400" b="1">
                <a:solidFill>
                  <a:srgbClr val="006699"/>
                </a:solidFill>
                <a:effectLst>
                  <a:outerShdw blurRad="38100" dist="38100" dir="2700000" algn="tl">
                    <a:srgbClr val="C0C0C0"/>
                  </a:outerShdw>
                </a:effectLst>
              </a:rPr>
              <a:t>Supportive Participative </a:t>
            </a:r>
          </a:p>
        </p:txBody>
      </p:sp>
      <p:sp>
        <p:nvSpPr>
          <p:cNvPr id="14350" name="Text Box 14"/>
          <p:cNvSpPr txBox="1">
            <a:spLocks noChangeArrowheads="1"/>
          </p:cNvSpPr>
          <p:nvPr/>
        </p:nvSpPr>
        <p:spPr bwMode="auto">
          <a:xfrm>
            <a:off x="5181600" y="3505200"/>
            <a:ext cx="1143000" cy="517525"/>
          </a:xfrm>
          <a:prstGeom prst="rect">
            <a:avLst/>
          </a:prstGeom>
          <a:noFill/>
          <a:ln w="9525">
            <a:noFill/>
            <a:miter lim="800000"/>
            <a:headEnd/>
            <a:tailEnd/>
          </a:ln>
          <a:effectLst/>
        </p:spPr>
        <p:txBody>
          <a:bodyPr>
            <a:spAutoFit/>
          </a:bodyPr>
          <a:lstStyle/>
          <a:p>
            <a:pPr algn="ctr">
              <a:spcBef>
                <a:spcPct val="50000"/>
              </a:spcBef>
              <a:defRPr/>
            </a:pPr>
            <a:r>
              <a:rPr lang="en-US" sz="1400" b="1">
                <a:solidFill>
                  <a:srgbClr val="008000"/>
                </a:solidFill>
                <a:effectLst>
                  <a:outerShdw blurRad="38100" dist="38100" dir="2700000" algn="tl">
                    <a:srgbClr val="C0C0C0"/>
                  </a:outerShdw>
                </a:effectLst>
              </a:rPr>
              <a:t>Able and</a:t>
            </a:r>
            <a:br>
              <a:rPr lang="en-US" sz="1400" b="1">
                <a:solidFill>
                  <a:srgbClr val="008000"/>
                </a:solidFill>
                <a:effectLst>
                  <a:outerShdw blurRad="38100" dist="38100" dir="2700000" algn="tl">
                    <a:srgbClr val="C0C0C0"/>
                  </a:outerShdw>
                </a:effectLst>
              </a:rPr>
            </a:br>
            <a:r>
              <a:rPr lang="en-US" sz="1400" b="1">
                <a:solidFill>
                  <a:srgbClr val="008000"/>
                </a:solidFill>
                <a:effectLst>
                  <a:outerShdw blurRad="38100" dist="38100" dir="2700000" algn="tl">
                    <a:srgbClr val="C0C0C0"/>
                  </a:outerShdw>
                </a:effectLst>
              </a:rPr>
              <a:t>Unwilling</a:t>
            </a:r>
          </a:p>
        </p:txBody>
      </p:sp>
      <p:sp>
        <p:nvSpPr>
          <p:cNvPr id="14351" name="Text Box 15"/>
          <p:cNvSpPr txBox="1">
            <a:spLocks noChangeArrowheads="1"/>
          </p:cNvSpPr>
          <p:nvPr/>
        </p:nvSpPr>
        <p:spPr bwMode="auto">
          <a:xfrm>
            <a:off x="6934200" y="6553200"/>
            <a:ext cx="1600200" cy="304800"/>
          </a:xfrm>
          <a:prstGeom prst="rect">
            <a:avLst/>
          </a:prstGeom>
          <a:noFill/>
          <a:ln w="9525">
            <a:noFill/>
            <a:miter lim="800000"/>
            <a:headEnd/>
            <a:tailEnd/>
          </a:ln>
          <a:effectLst/>
        </p:spPr>
        <p:txBody>
          <a:bodyPr>
            <a:spAutoFit/>
          </a:bodyPr>
          <a:lstStyle/>
          <a:p>
            <a:pPr algn="ctr">
              <a:spcBef>
                <a:spcPct val="50000"/>
              </a:spcBef>
              <a:defRPr/>
            </a:pPr>
            <a:r>
              <a:rPr lang="en-US" sz="1400" b="1">
                <a:solidFill>
                  <a:srgbClr val="006699"/>
                </a:solidFill>
                <a:effectLst>
                  <a:outerShdw blurRad="38100" dist="38100" dir="2700000" algn="tl">
                    <a:srgbClr val="C0C0C0"/>
                  </a:outerShdw>
                </a:effectLst>
              </a:rPr>
              <a:t>Monitoring</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381000"/>
            <a:ext cx="9144000" cy="685800"/>
          </a:xfrm>
        </p:spPr>
        <p:txBody>
          <a:bodyPr/>
          <a:lstStyle/>
          <a:p>
            <a:pPr eaLnBrk="1" hangingPunct="1"/>
            <a:r>
              <a:rPr lang="en-US" sz="3200" smtClean="0"/>
              <a:t>Leadership Styles and Follower Readiness</a:t>
            </a:r>
            <a:br>
              <a:rPr lang="en-US" sz="3200" smtClean="0"/>
            </a:br>
            <a:r>
              <a:rPr lang="en-US" sz="3200" smtClean="0"/>
              <a:t>(Hersey and Blanchard)</a:t>
            </a:r>
            <a:r>
              <a:rPr lang="en-US" smtClean="0"/>
              <a:t> </a:t>
            </a:r>
          </a:p>
        </p:txBody>
      </p:sp>
      <p:sp>
        <p:nvSpPr>
          <p:cNvPr id="29699" name="Rectangle 3"/>
          <p:cNvSpPr>
            <a:spLocks noChangeArrowheads="1"/>
          </p:cNvSpPr>
          <p:nvPr/>
        </p:nvSpPr>
        <p:spPr bwMode="auto">
          <a:xfrm>
            <a:off x="2971800" y="2209800"/>
            <a:ext cx="3733800" cy="3352800"/>
          </a:xfrm>
          <a:prstGeom prst="rect">
            <a:avLst/>
          </a:prstGeom>
          <a:solidFill>
            <a:schemeClr val="bg1"/>
          </a:solidFill>
          <a:ln w="28575">
            <a:solidFill>
              <a:schemeClr val="tx1"/>
            </a:solidFill>
            <a:miter lim="800000"/>
            <a:headEnd/>
            <a:tailEnd/>
          </a:ln>
        </p:spPr>
        <p:txBody>
          <a:bodyPr wrap="none" anchor="ctr"/>
          <a:lstStyle/>
          <a:p>
            <a:endParaRPr lang="en-US"/>
          </a:p>
        </p:txBody>
      </p:sp>
      <p:sp>
        <p:nvSpPr>
          <p:cNvPr id="29700" name="Line 4"/>
          <p:cNvSpPr>
            <a:spLocks noChangeShapeType="1"/>
          </p:cNvSpPr>
          <p:nvPr/>
        </p:nvSpPr>
        <p:spPr bwMode="auto">
          <a:xfrm>
            <a:off x="2971800" y="3886200"/>
            <a:ext cx="3733800" cy="0"/>
          </a:xfrm>
          <a:prstGeom prst="line">
            <a:avLst/>
          </a:prstGeom>
          <a:noFill/>
          <a:ln w="28575">
            <a:solidFill>
              <a:schemeClr val="tx1"/>
            </a:solidFill>
            <a:round/>
            <a:headEnd/>
            <a:tailEnd/>
          </a:ln>
        </p:spPr>
        <p:txBody>
          <a:bodyPr/>
          <a:lstStyle/>
          <a:p>
            <a:endParaRPr lang="en-US"/>
          </a:p>
        </p:txBody>
      </p:sp>
      <p:sp>
        <p:nvSpPr>
          <p:cNvPr id="29701" name="Line 5"/>
          <p:cNvSpPr>
            <a:spLocks noChangeShapeType="1"/>
          </p:cNvSpPr>
          <p:nvPr/>
        </p:nvSpPr>
        <p:spPr bwMode="auto">
          <a:xfrm>
            <a:off x="4800600" y="2209800"/>
            <a:ext cx="0" cy="3352800"/>
          </a:xfrm>
          <a:prstGeom prst="line">
            <a:avLst/>
          </a:prstGeom>
          <a:noFill/>
          <a:ln w="28575">
            <a:solidFill>
              <a:schemeClr val="tx1"/>
            </a:solidFill>
            <a:round/>
            <a:headEnd/>
            <a:tailEnd/>
          </a:ln>
        </p:spPr>
        <p:txBody>
          <a:bodyPr/>
          <a:lstStyle/>
          <a:p>
            <a:endParaRPr lang="en-US"/>
          </a:p>
        </p:txBody>
      </p:sp>
      <p:sp>
        <p:nvSpPr>
          <p:cNvPr id="29702" name="Text Box 6"/>
          <p:cNvSpPr txBox="1">
            <a:spLocks noChangeArrowheads="1"/>
          </p:cNvSpPr>
          <p:nvPr/>
        </p:nvSpPr>
        <p:spPr bwMode="auto">
          <a:xfrm>
            <a:off x="5029200" y="5638800"/>
            <a:ext cx="1676400" cy="366713"/>
          </a:xfrm>
          <a:prstGeom prst="rect">
            <a:avLst/>
          </a:prstGeom>
          <a:noFill/>
          <a:ln w="9525">
            <a:noFill/>
            <a:miter lim="800000"/>
            <a:headEnd/>
            <a:tailEnd/>
          </a:ln>
        </p:spPr>
        <p:txBody>
          <a:bodyPr>
            <a:spAutoFit/>
          </a:bodyPr>
          <a:lstStyle/>
          <a:p>
            <a:pPr algn="ctr">
              <a:spcBef>
                <a:spcPct val="50000"/>
              </a:spcBef>
            </a:pPr>
            <a:r>
              <a:rPr lang="en-US" b="1">
                <a:solidFill>
                  <a:srgbClr val="A50021"/>
                </a:solidFill>
              </a:rPr>
              <a:t>Willing</a:t>
            </a:r>
          </a:p>
        </p:txBody>
      </p:sp>
      <p:sp>
        <p:nvSpPr>
          <p:cNvPr id="29703" name="Text Box 7"/>
          <p:cNvSpPr txBox="1">
            <a:spLocks noChangeArrowheads="1"/>
          </p:cNvSpPr>
          <p:nvPr/>
        </p:nvSpPr>
        <p:spPr bwMode="auto">
          <a:xfrm>
            <a:off x="3124200" y="5791200"/>
            <a:ext cx="1676400" cy="366713"/>
          </a:xfrm>
          <a:prstGeom prst="rect">
            <a:avLst/>
          </a:prstGeom>
          <a:noFill/>
          <a:ln w="9525">
            <a:noFill/>
            <a:miter lim="800000"/>
            <a:headEnd/>
            <a:tailEnd/>
          </a:ln>
        </p:spPr>
        <p:txBody>
          <a:bodyPr>
            <a:spAutoFit/>
          </a:bodyPr>
          <a:lstStyle/>
          <a:p>
            <a:pPr algn="ctr">
              <a:spcBef>
                <a:spcPct val="50000"/>
              </a:spcBef>
            </a:pPr>
            <a:r>
              <a:rPr lang="en-US" b="1">
                <a:solidFill>
                  <a:srgbClr val="A50021"/>
                </a:solidFill>
              </a:rPr>
              <a:t>Unwilling</a:t>
            </a:r>
          </a:p>
        </p:txBody>
      </p:sp>
      <p:sp>
        <p:nvSpPr>
          <p:cNvPr id="29704" name="Text Box 8"/>
          <p:cNvSpPr txBox="1">
            <a:spLocks noChangeArrowheads="1"/>
          </p:cNvSpPr>
          <p:nvPr/>
        </p:nvSpPr>
        <p:spPr bwMode="auto">
          <a:xfrm>
            <a:off x="1905000" y="2819400"/>
            <a:ext cx="990600" cy="366713"/>
          </a:xfrm>
          <a:prstGeom prst="rect">
            <a:avLst/>
          </a:prstGeom>
          <a:noFill/>
          <a:ln w="9525">
            <a:noFill/>
            <a:miter lim="800000"/>
            <a:headEnd/>
            <a:tailEnd/>
          </a:ln>
        </p:spPr>
        <p:txBody>
          <a:bodyPr>
            <a:spAutoFit/>
          </a:bodyPr>
          <a:lstStyle/>
          <a:p>
            <a:pPr algn="ctr">
              <a:spcBef>
                <a:spcPct val="50000"/>
              </a:spcBef>
            </a:pPr>
            <a:r>
              <a:rPr lang="en-US" b="1">
                <a:solidFill>
                  <a:srgbClr val="A50021"/>
                </a:solidFill>
              </a:rPr>
              <a:t>Able</a:t>
            </a:r>
          </a:p>
        </p:txBody>
      </p:sp>
      <p:sp>
        <p:nvSpPr>
          <p:cNvPr id="29705" name="Text Box 9"/>
          <p:cNvSpPr txBox="1">
            <a:spLocks noChangeArrowheads="1"/>
          </p:cNvSpPr>
          <p:nvPr/>
        </p:nvSpPr>
        <p:spPr bwMode="auto">
          <a:xfrm>
            <a:off x="1905000" y="4495800"/>
            <a:ext cx="990600" cy="366713"/>
          </a:xfrm>
          <a:prstGeom prst="rect">
            <a:avLst/>
          </a:prstGeom>
          <a:noFill/>
          <a:ln w="9525">
            <a:noFill/>
            <a:miter lim="800000"/>
            <a:headEnd/>
            <a:tailEnd/>
          </a:ln>
        </p:spPr>
        <p:txBody>
          <a:bodyPr>
            <a:spAutoFit/>
          </a:bodyPr>
          <a:lstStyle/>
          <a:p>
            <a:pPr algn="ctr">
              <a:spcBef>
                <a:spcPct val="50000"/>
              </a:spcBef>
            </a:pPr>
            <a:r>
              <a:rPr lang="en-US" b="1">
                <a:solidFill>
                  <a:srgbClr val="A50021"/>
                </a:solidFill>
              </a:rPr>
              <a:t>Unable</a:t>
            </a:r>
          </a:p>
        </p:txBody>
      </p:sp>
      <p:sp>
        <p:nvSpPr>
          <p:cNvPr id="15370" name="Text Box 10"/>
          <p:cNvSpPr txBox="1">
            <a:spLocks noChangeArrowheads="1"/>
          </p:cNvSpPr>
          <p:nvPr/>
        </p:nvSpPr>
        <p:spPr bwMode="auto">
          <a:xfrm>
            <a:off x="3124200" y="4495800"/>
            <a:ext cx="1447800" cy="336550"/>
          </a:xfrm>
          <a:prstGeom prst="rect">
            <a:avLst/>
          </a:prstGeom>
          <a:noFill/>
          <a:ln w="9525">
            <a:noFill/>
            <a:miter lim="800000"/>
            <a:headEnd/>
            <a:tailEnd/>
          </a:ln>
          <a:effectLst/>
        </p:spPr>
        <p:txBody>
          <a:bodyPr>
            <a:spAutoFit/>
          </a:bodyPr>
          <a:lstStyle/>
          <a:p>
            <a:pPr algn="ctr">
              <a:spcBef>
                <a:spcPct val="50000"/>
              </a:spcBef>
              <a:defRPr/>
            </a:pPr>
            <a:r>
              <a:rPr lang="en-US" sz="1600" b="1">
                <a:solidFill>
                  <a:srgbClr val="006699"/>
                </a:solidFill>
                <a:effectLst>
                  <a:outerShdw blurRad="38100" dist="38100" dir="2700000" algn="tl">
                    <a:srgbClr val="C0C0C0"/>
                  </a:outerShdw>
                </a:effectLst>
              </a:rPr>
              <a:t>Directive</a:t>
            </a:r>
          </a:p>
        </p:txBody>
      </p:sp>
      <p:sp>
        <p:nvSpPr>
          <p:cNvPr id="15371" name="Text Box 11"/>
          <p:cNvSpPr txBox="1">
            <a:spLocks noChangeArrowheads="1"/>
          </p:cNvSpPr>
          <p:nvPr/>
        </p:nvSpPr>
        <p:spPr bwMode="auto">
          <a:xfrm>
            <a:off x="4919663" y="4187825"/>
            <a:ext cx="1676400" cy="1069975"/>
          </a:xfrm>
          <a:prstGeom prst="rect">
            <a:avLst/>
          </a:prstGeom>
          <a:noFill/>
          <a:ln w="9525">
            <a:noFill/>
            <a:miter lim="800000"/>
            <a:headEnd/>
            <a:tailEnd/>
          </a:ln>
          <a:effectLst/>
        </p:spPr>
        <p:txBody>
          <a:bodyPr>
            <a:spAutoFit/>
          </a:bodyPr>
          <a:lstStyle/>
          <a:p>
            <a:pPr algn="ctr">
              <a:spcBef>
                <a:spcPct val="50000"/>
              </a:spcBef>
              <a:defRPr/>
            </a:pPr>
            <a:r>
              <a:rPr lang="en-US" sz="1600" b="1">
                <a:solidFill>
                  <a:srgbClr val="006699"/>
                </a:solidFill>
                <a:effectLst>
                  <a:outerShdw blurRad="38100" dist="38100" dir="2700000" algn="tl">
                    <a:srgbClr val="C0C0C0"/>
                  </a:outerShdw>
                </a:effectLst>
              </a:rPr>
              <a:t>High Task</a:t>
            </a:r>
            <a:br>
              <a:rPr lang="en-US" sz="1600" b="1">
                <a:solidFill>
                  <a:srgbClr val="006699"/>
                </a:solidFill>
                <a:effectLst>
                  <a:outerShdw blurRad="38100" dist="38100" dir="2700000" algn="tl">
                    <a:srgbClr val="C0C0C0"/>
                  </a:outerShdw>
                </a:effectLst>
              </a:rPr>
            </a:br>
            <a:r>
              <a:rPr lang="en-US" sz="1600" b="1">
                <a:solidFill>
                  <a:srgbClr val="006699"/>
                </a:solidFill>
                <a:effectLst>
                  <a:outerShdw blurRad="38100" dist="38100" dir="2700000" algn="tl">
                    <a:srgbClr val="C0C0C0"/>
                  </a:outerShdw>
                </a:effectLst>
              </a:rPr>
              <a:t>and </a:t>
            </a:r>
            <a:br>
              <a:rPr lang="en-US" sz="1600" b="1">
                <a:solidFill>
                  <a:srgbClr val="006699"/>
                </a:solidFill>
                <a:effectLst>
                  <a:outerShdw blurRad="38100" dist="38100" dir="2700000" algn="tl">
                    <a:srgbClr val="C0C0C0"/>
                  </a:outerShdw>
                </a:effectLst>
              </a:rPr>
            </a:br>
            <a:r>
              <a:rPr lang="en-US" sz="1600" b="1">
                <a:solidFill>
                  <a:srgbClr val="006699"/>
                </a:solidFill>
                <a:effectLst>
                  <a:outerShdw blurRad="38100" dist="38100" dir="2700000" algn="tl">
                    <a:srgbClr val="C0C0C0"/>
                  </a:outerShdw>
                </a:effectLst>
              </a:rPr>
              <a:t>Relationship </a:t>
            </a:r>
            <a:br>
              <a:rPr lang="en-US" sz="1600" b="1">
                <a:solidFill>
                  <a:srgbClr val="006699"/>
                </a:solidFill>
                <a:effectLst>
                  <a:outerShdw blurRad="38100" dist="38100" dir="2700000" algn="tl">
                    <a:srgbClr val="C0C0C0"/>
                  </a:outerShdw>
                </a:effectLst>
              </a:rPr>
            </a:br>
            <a:r>
              <a:rPr lang="en-US" sz="1600" b="1">
                <a:solidFill>
                  <a:srgbClr val="006699"/>
                </a:solidFill>
                <a:effectLst>
                  <a:outerShdw blurRad="38100" dist="38100" dir="2700000" algn="tl">
                    <a:srgbClr val="C0C0C0"/>
                  </a:outerShdw>
                </a:effectLst>
              </a:rPr>
              <a:t>Orientations</a:t>
            </a:r>
          </a:p>
        </p:txBody>
      </p:sp>
      <p:sp>
        <p:nvSpPr>
          <p:cNvPr id="15372" name="Text Box 12"/>
          <p:cNvSpPr txBox="1">
            <a:spLocks noChangeArrowheads="1"/>
          </p:cNvSpPr>
          <p:nvPr/>
        </p:nvSpPr>
        <p:spPr bwMode="auto">
          <a:xfrm>
            <a:off x="3124200" y="2759075"/>
            <a:ext cx="1447800" cy="581025"/>
          </a:xfrm>
          <a:prstGeom prst="rect">
            <a:avLst/>
          </a:prstGeom>
          <a:noFill/>
          <a:ln w="9525">
            <a:noFill/>
            <a:miter lim="800000"/>
            <a:headEnd/>
            <a:tailEnd/>
          </a:ln>
          <a:effectLst/>
        </p:spPr>
        <p:txBody>
          <a:bodyPr>
            <a:spAutoFit/>
          </a:bodyPr>
          <a:lstStyle/>
          <a:p>
            <a:pPr algn="ctr">
              <a:spcBef>
                <a:spcPct val="50000"/>
              </a:spcBef>
              <a:defRPr/>
            </a:pPr>
            <a:r>
              <a:rPr lang="en-US" sz="1600" b="1">
                <a:solidFill>
                  <a:srgbClr val="006699"/>
                </a:solidFill>
                <a:effectLst>
                  <a:outerShdw blurRad="38100" dist="38100" dir="2700000" algn="tl">
                    <a:srgbClr val="C0C0C0"/>
                  </a:outerShdw>
                </a:effectLst>
              </a:rPr>
              <a:t>Supportive Participative </a:t>
            </a:r>
          </a:p>
        </p:txBody>
      </p:sp>
      <p:sp>
        <p:nvSpPr>
          <p:cNvPr id="15373" name="Text Box 13"/>
          <p:cNvSpPr txBox="1">
            <a:spLocks noChangeArrowheads="1"/>
          </p:cNvSpPr>
          <p:nvPr/>
        </p:nvSpPr>
        <p:spPr bwMode="auto">
          <a:xfrm>
            <a:off x="5105400" y="2895600"/>
            <a:ext cx="1371600" cy="336550"/>
          </a:xfrm>
          <a:prstGeom prst="rect">
            <a:avLst/>
          </a:prstGeom>
          <a:noFill/>
          <a:ln w="9525">
            <a:noFill/>
            <a:miter lim="800000"/>
            <a:headEnd/>
            <a:tailEnd/>
          </a:ln>
          <a:effectLst/>
        </p:spPr>
        <p:txBody>
          <a:bodyPr>
            <a:spAutoFit/>
          </a:bodyPr>
          <a:lstStyle/>
          <a:p>
            <a:pPr algn="ctr">
              <a:spcBef>
                <a:spcPct val="50000"/>
              </a:spcBef>
              <a:defRPr/>
            </a:pPr>
            <a:r>
              <a:rPr lang="en-US" sz="1600" b="1">
                <a:solidFill>
                  <a:srgbClr val="006699"/>
                </a:solidFill>
                <a:effectLst>
                  <a:outerShdw blurRad="38100" dist="38100" dir="2700000" algn="tl">
                    <a:srgbClr val="C0C0C0"/>
                  </a:outerShdw>
                </a:effectLst>
              </a:rPr>
              <a:t>Monitoring</a:t>
            </a:r>
          </a:p>
        </p:txBody>
      </p:sp>
      <p:sp>
        <p:nvSpPr>
          <p:cNvPr id="29710" name="Text Box 14"/>
          <p:cNvSpPr txBox="1">
            <a:spLocks noChangeArrowheads="1"/>
          </p:cNvSpPr>
          <p:nvPr/>
        </p:nvSpPr>
        <p:spPr bwMode="auto">
          <a:xfrm>
            <a:off x="2895600" y="1600200"/>
            <a:ext cx="2667000" cy="396875"/>
          </a:xfrm>
          <a:prstGeom prst="rect">
            <a:avLst/>
          </a:prstGeom>
          <a:noFill/>
          <a:ln w="9525">
            <a:noFill/>
            <a:miter lim="800000"/>
            <a:headEnd/>
            <a:tailEnd/>
          </a:ln>
        </p:spPr>
        <p:txBody>
          <a:bodyPr>
            <a:spAutoFit/>
          </a:bodyPr>
          <a:lstStyle/>
          <a:p>
            <a:pPr>
              <a:spcBef>
                <a:spcPct val="50000"/>
              </a:spcBef>
            </a:pPr>
            <a:r>
              <a:rPr lang="en-US" sz="2000" b="1">
                <a:solidFill>
                  <a:srgbClr val="A50021"/>
                </a:solidFill>
              </a:rPr>
              <a:t>Follower Readiness</a:t>
            </a:r>
          </a:p>
        </p:txBody>
      </p:sp>
      <p:sp>
        <p:nvSpPr>
          <p:cNvPr id="15375" name="Text Box 15"/>
          <p:cNvSpPr txBox="1">
            <a:spLocks noChangeArrowheads="1"/>
          </p:cNvSpPr>
          <p:nvPr/>
        </p:nvSpPr>
        <p:spPr bwMode="auto">
          <a:xfrm>
            <a:off x="4114800" y="3581400"/>
            <a:ext cx="1371600" cy="600075"/>
          </a:xfrm>
          <a:prstGeom prst="rect">
            <a:avLst/>
          </a:prstGeom>
          <a:solidFill>
            <a:schemeClr val="bg1"/>
          </a:solidFill>
          <a:ln w="19050">
            <a:solidFill>
              <a:schemeClr val="tx1"/>
            </a:solidFill>
            <a:miter lim="800000"/>
            <a:headEnd/>
            <a:tailEnd/>
          </a:ln>
          <a:effectLst/>
        </p:spPr>
        <p:txBody>
          <a:bodyPr>
            <a:spAutoFit/>
          </a:bodyPr>
          <a:lstStyle/>
          <a:p>
            <a:pPr algn="ctr">
              <a:spcBef>
                <a:spcPct val="50000"/>
              </a:spcBef>
              <a:defRPr/>
            </a:pPr>
            <a:r>
              <a:rPr lang="en-US" sz="1600" b="1">
                <a:effectLst>
                  <a:outerShdw blurRad="38100" dist="38100" dir="2700000" algn="tl">
                    <a:srgbClr val="C0C0C0"/>
                  </a:outerShdw>
                </a:effectLst>
              </a:rPr>
              <a:t>Leadership</a:t>
            </a:r>
            <a:br>
              <a:rPr lang="en-US" sz="1600" b="1">
                <a:effectLst>
                  <a:outerShdw blurRad="38100" dist="38100" dir="2700000" algn="tl">
                    <a:srgbClr val="C0C0C0"/>
                  </a:outerShdw>
                </a:effectLst>
              </a:rPr>
            </a:br>
            <a:r>
              <a:rPr lang="en-US" sz="1600" b="1">
                <a:effectLst>
                  <a:outerShdw blurRad="38100" dist="38100" dir="2700000" algn="tl">
                    <a:srgbClr val="C0C0C0"/>
                  </a:outerShdw>
                </a:effectLst>
              </a:rPr>
              <a:t>Styles</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Leader</a:t>
            </a:r>
            <a:r>
              <a:rPr lang="en-US" smtClean="0">
                <a:cs typeface="Arial" charset="0"/>
              </a:rPr>
              <a:t>–Member Exchange Theory</a:t>
            </a:r>
            <a:endParaRPr lang="en-US" smtClean="0"/>
          </a:p>
        </p:txBody>
      </p:sp>
      <p:pic>
        <p:nvPicPr>
          <p:cNvPr id="30723" name="Picture 3" descr="j0259891"/>
          <p:cNvPicPr>
            <a:picLocks noChangeAspect="1" noChangeArrowheads="1"/>
          </p:cNvPicPr>
          <p:nvPr/>
        </p:nvPicPr>
        <p:blipFill>
          <a:blip r:embed="rId2"/>
          <a:srcRect/>
          <a:stretch>
            <a:fillRect/>
          </a:stretch>
        </p:blipFill>
        <p:spPr bwMode="auto">
          <a:xfrm>
            <a:off x="4191000" y="3989388"/>
            <a:ext cx="4953000" cy="2868612"/>
          </a:xfrm>
          <a:prstGeom prst="rect">
            <a:avLst/>
          </a:prstGeom>
          <a:noFill/>
          <a:ln w="9525">
            <a:noFill/>
            <a:miter lim="800000"/>
            <a:headEnd/>
            <a:tailEnd/>
          </a:ln>
        </p:spPr>
      </p:pic>
      <p:sp>
        <p:nvSpPr>
          <p:cNvPr id="30724" name="Text Box 4"/>
          <p:cNvSpPr txBox="1">
            <a:spLocks noChangeArrowheads="1"/>
          </p:cNvSpPr>
          <p:nvPr/>
        </p:nvSpPr>
        <p:spPr bwMode="auto">
          <a:xfrm>
            <a:off x="0" y="1676400"/>
            <a:ext cx="9220200" cy="1735138"/>
          </a:xfrm>
          <a:prstGeom prst="rect">
            <a:avLst/>
          </a:prstGeom>
          <a:noFill/>
          <a:ln w="9525">
            <a:noFill/>
            <a:miter lim="800000"/>
            <a:headEnd/>
            <a:tailEnd/>
          </a:ln>
        </p:spPr>
        <p:txBody>
          <a:bodyPr>
            <a:spAutoFit/>
          </a:bodyPr>
          <a:lstStyle/>
          <a:p>
            <a:pPr>
              <a:spcBef>
                <a:spcPct val="50000"/>
              </a:spcBef>
            </a:pPr>
            <a:r>
              <a:rPr lang="en-US" sz="2400" b="1"/>
              <a:t>Leader-Member Exchange (LMX) Theory</a:t>
            </a:r>
          </a:p>
          <a:p>
            <a:pPr>
              <a:spcBef>
                <a:spcPct val="50000"/>
              </a:spcBef>
            </a:pPr>
            <a:r>
              <a:rPr lang="en-US" sz="2400">
                <a:latin typeface="Tahoma" pitchFamily="34" charset="0"/>
              </a:rPr>
              <a:t>Leaders create</a:t>
            </a:r>
            <a:r>
              <a:rPr lang="en-US" sz="2400" b="1" i="1">
                <a:latin typeface="Tahoma" pitchFamily="34" charset="0"/>
              </a:rPr>
              <a:t> in-groups</a:t>
            </a:r>
            <a:r>
              <a:rPr lang="en-US" sz="2400">
                <a:latin typeface="Tahoma" pitchFamily="34" charset="0"/>
              </a:rPr>
              <a:t> and out-groups, and subordinates with in-group status will have </a:t>
            </a:r>
            <a:r>
              <a:rPr lang="en-US" sz="2400" b="1">
                <a:latin typeface="Tahoma" pitchFamily="34" charset="0"/>
              </a:rPr>
              <a:t>higher performance ratings</a:t>
            </a:r>
            <a:r>
              <a:rPr lang="en-US" sz="2400">
                <a:latin typeface="Tahoma" pitchFamily="34" charset="0"/>
              </a:rPr>
              <a:t>, </a:t>
            </a:r>
            <a:r>
              <a:rPr lang="en-US" sz="2400" b="1">
                <a:latin typeface="Tahoma" pitchFamily="34" charset="0"/>
              </a:rPr>
              <a:t>less turnover, and greater job satisfaction.</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sz="3600" smtClean="0"/>
              <a:t>Leader-Member Exchange Theory</a:t>
            </a:r>
          </a:p>
        </p:txBody>
      </p:sp>
      <p:graphicFrame>
        <p:nvGraphicFramePr>
          <p:cNvPr id="3074" name="Object 4"/>
          <p:cNvGraphicFramePr>
            <a:graphicFrameLocks noChangeAspect="1"/>
          </p:cNvGraphicFramePr>
          <p:nvPr/>
        </p:nvGraphicFramePr>
        <p:xfrm>
          <a:off x="0" y="1219200"/>
          <a:ext cx="9144000" cy="5638800"/>
        </p:xfrm>
        <a:graphic>
          <a:graphicData uri="http://schemas.openxmlformats.org/presentationml/2006/ole">
            <p:oleObj spid="_x0000_s3074" name="Photo Editor Photo" r:id="rId3" imgW="8295238" imgH="3104762" progId="">
              <p:embed/>
            </p:oleObj>
          </a:graphicData>
        </a:graphic>
      </p:graphicFrame>
    </p:spTree>
  </p:cSld>
  <p:clrMapOvr>
    <a:masterClrMapping/>
  </p:clrMapOvr>
  <p:transition>
    <p:cut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Path-Goal Theory</a:t>
            </a:r>
          </a:p>
        </p:txBody>
      </p:sp>
      <p:pic>
        <p:nvPicPr>
          <p:cNvPr id="31747" name="Picture 3" descr="bd19652_"/>
          <p:cNvPicPr>
            <a:picLocks noChangeAspect="1" noChangeArrowheads="1"/>
          </p:cNvPicPr>
          <p:nvPr/>
        </p:nvPicPr>
        <p:blipFill>
          <a:blip r:embed="rId2"/>
          <a:srcRect/>
          <a:stretch>
            <a:fillRect/>
          </a:stretch>
        </p:blipFill>
        <p:spPr bwMode="auto">
          <a:xfrm>
            <a:off x="6172200" y="3944938"/>
            <a:ext cx="2971800" cy="2913062"/>
          </a:xfrm>
          <a:prstGeom prst="rect">
            <a:avLst/>
          </a:prstGeom>
          <a:noFill/>
          <a:ln w="9525">
            <a:noFill/>
            <a:miter lim="800000"/>
            <a:headEnd/>
            <a:tailEnd/>
          </a:ln>
        </p:spPr>
      </p:pic>
      <p:sp>
        <p:nvSpPr>
          <p:cNvPr id="31748" name="Text Box 4"/>
          <p:cNvSpPr txBox="1">
            <a:spLocks noChangeArrowheads="1"/>
          </p:cNvSpPr>
          <p:nvPr/>
        </p:nvSpPr>
        <p:spPr bwMode="auto">
          <a:xfrm>
            <a:off x="0" y="1344613"/>
            <a:ext cx="9144000" cy="2100262"/>
          </a:xfrm>
          <a:prstGeom prst="rect">
            <a:avLst/>
          </a:prstGeom>
          <a:noFill/>
          <a:ln w="9525">
            <a:noFill/>
            <a:miter lim="800000"/>
            <a:headEnd/>
            <a:tailEnd/>
          </a:ln>
        </p:spPr>
        <p:txBody>
          <a:bodyPr>
            <a:spAutoFit/>
          </a:bodyPr>
          <a:lstStyle/>
          <a:p>
            <a:pPr>
              <a:spcBef>
                <a:spcPct val="50000"/>
              </a:spcBef>
            </a:pPr>
            <a:r>
              <a:rPr lang="en-US" sz="2400" b="1"/>
              <a:t>Path-Goal Theory</a:t>
            </a:r>
          </a:p>
          <a:p>
            <a:pPr>
              <a:spcBef>
                <a:spcPct val="50000"/>
              </a:spcBef>
            </a:pPr>
            <a:r>
              <a:rPr lang="en-US" sz="2400">
                <a:latin typeface="Tahoma" pitchFamily="34" charset="0"/>
              </a:rPr>
              <a:t>The theory that it is the leader’s job to assist followers in attaining their goals and to provide them the necessary direction and/or support to ensure that their goals are compatible with the overall objectives of the group or organization.</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What Is Leadership?</a:t>
            </a:r>
          </a:p>
        </p:txBody>
      </p:sp>
      <p:sp>
        <p:nvSpPr>
          <p:cNvPr id="8195" name="Text Box 5"/>
          <p:cNvSpPr txBox="1">
            <a:spLocks noChangeArrowheads="1"/>
          </p:cNvSpPr>
          <p:nvPr/>
        </p:nvSpPr>
        <p:spPr bwMode="auto">
          <a:xfrm>
            <a:off x="304800" y="1371600"/>
            <a:ext cx="3657600" cy="1735138"/>
          </a:xfrm>
          <a:prstGeom prst="rect">
            <a:avLst/>
          </a:prstGeom>
          <a:noFill/>
          <a:ln w="9525">
            <a:noFill/>
            <a:miter lim="800000"/>
            <a:headEnd/>
            <a:tailEnd/>
          </a:ln>
        </p:spPr>
        <p:txBody>
          <a:bodyPr>
            <a:spAutoFit/>
          </a:bodyPr>
          <a:lstStyle/>
          <a:p>
            <a:pPr>
              <a:spcBef>
                <a:spcPct val="50000"/>
              </a:spcBef>
            </a:pPr>
            <a:r>
              <a:rPr lang="en-US" sz="2400" b="1"/>
              <a:t>Leadership</a:t>
            </a:r>
          </a:p>
          <a:p>
            <a:pPr>
              <a:spcBef>
                <a:spcPct val="50000"/>
              </a:spcBef>
            </a:pPr>
            <a:r>
              <a:rPr lang="en-US" sz="2400">
                <a:latin typeface="Tahoma" pitchFamily="34" charset="0"/>
              </a:rPr>
              <a:t>The ability to influence a group toward the achievement of goals.</a:t>
            </a:r>
          </a:p>
        </p:txBody>
      </p:sp>
      <p:sp>
        <p:nvSpPr>
          <p:cNvPr id="8196" name="Text Box 6"/>
          <p:cNvSpPr txBox="1">
            <a:spLocks noChangeArrowheads="1"/>
          </p:cNvSpPr>
          <p:nvPr/>
        </p:nvSpPr>
        <p:spPr bwMode="auto">
          <a:xfrm>
            <a:off x="4800600" y="2819400"/>
            <a:ext cx="3810000" cy="2100263"/>
          </a:xfrm>
          <a:prstGeom prst="rect">
            <a:avLst/>
          </a:prstGeom>
          <a:noFill/>
          <a:ln w="9525">
            <a:noFill/>
            <a:miter lim="800000"/>
            <a:headEnd/>
            <a:tailEnd/>
          </a:ln>
        </p:spPr>
        <p:txBody>
          <a:bodyPr>
            <a:spAutoFit/>
          </a:bodyPr>
          <a:lstStyle/>
          <a:p>
            <a:pPr>
              <a:spcBef>
                <a:spcPct val="50000"/>
              </a:spcBef>
            </a:pPr>
            <a:r>
              <a:rPr lang="en-US" sz="2400" b="1"/>
              <a:t>Management</a:t>
            </a:r>
          </a:p>
          <a:p>
            <a:pPr>
              <a:spcBef>
                <a:spcPct val="50000"/>
              </a:spcBef>
            </a:pPr>
            <a:r>
              <a:rPr lang="en-US" sz="2400">
                <a:latin typeface="Tahoma" pitchFamily="34" charset="0"/>
              </a:rPr>
              <a:t>Use of authority inherent in designated formal rank to obtain compliance from organizational members.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smtClean="0"/>
              <a:t>The Path-Goal Theory</a:t>
            </a:r>
          </a:p>
        </p:txBody>
      </p:sp>
      <p:sp>
        <p:nvSpPr>
          <p:cNvPr id="19459" name="Text Box 3" descr="BKGD02"/>
          <p:cNvSpPr txBox="1">
            <a:spLocks noChangeArrowheads="1"/>
          </p:cNvSpPr>
          <p:nvPr/>
        </p:nvSpPr>
        <p:spPr bwMode="blackWhite">
          <a:xfrm>
            <a:off x="7162800" y="6096000"/>
            <a:ext cx="1447800" cy="247650"/>
          </a:xfrm>
          <a:prstGeom prst="rect">
            <a:avLst/>
          </a:prstGeom>
          <a:blipFill dpi="0" rotWithShape="1">
            <a:blip r:embed="rId3"/>
            <a:srcRect/>
            <a:stretch>
              <a:fillRect/>
            </a:stretch>
          </a:blipFill>
          <a:ln w="3175" algn="ctr">
            <a:solidFill>
              <a:schemeClr val="tx1"/>
            </a:solidFill>
            <a:miter lim="800000"/>
            <a:headEnd/>
            <a:tailEnd/>
          </a:ln>
          <a:effectLst>
            <a:outerShdw dist="107763" dir="2700000" algn="ctr" rotWithShape="0">
              <a:srgbClr val="B2B2B2">
                <a:alpha val="50000"/>
              </a:srgbClr>
            </a:outerShdw>
          </a:effectLst>
        </p:spPr>
        <p:txBody>
          <a:bodyPr anchor="ctr" anchorCtr="1">
            <a:spAutoFit/>
          </a:bodyPr>
          <a:lstStyle/>
          <a:p>
            <a:pPr algn="ctr">
              <a:spcBef>
                <a:spcPct val="50000"/>
              </a:spcBef>
              <a:defRPr/>
            </a:pPr>
            <a:r>
              <a:rPr lang="en-US" sz="1000" b="1">
                <a:solidFill>
                  <a:schemeClr val="bg1"/>
                </a:solidFill>
              </a:rPr>
              <a:t>E X H I B I T 11</a:t>
            </a:r>
            <a:r>
              <a:rPr lang="en-US" sz="1000" b="1">
                <a:solidFill>
                  <a:schemeClr val="bg1"/>
                </a:solidFill>
                <a:cs typeface="Arial" charset="0"/>
              </a:rPr>
              <a:t>–4</a:t>
            </a:r>
            <a:endParaRPr lang="en-US" sz="1000" b="1">
              <a:solidFill>
                <a:schemeClr val="bg1"/>
              </a:solidFill>
            </a:endParaRPr>
          </a:p>
        </p:txBody>
      </p:sp>
      <p:graphicFrame>
        <p:nvGraphicFramePr>
          <p:cNvPr id="4098" name="Object 4"/>
          <p:cNvGraphicFramePr>
            <a:graphicFrameLocks noChangeAspect="1"/>
          </p:cNvGraphicFramePr>
          <p:nvPr/>
        </p:nvGraphicFramePr>
        <p:xfrm>
          <a:off x="0" y="1444625"/>
          <a:ext cx="8736013" cy="5413375"/>
        </p:xfrm>
        <a:graphic>
          <a:graphicData uri="http://schemas.openxmlformats.org/presentationml/2006/ole">
            <p:oleObj spid="_x0000_s4098" name="Photo Editor Photo" r:id="rId4" imgW="8326012" imgH="4200000" progId="">
              <p:embed/>
            </p:oleObj>
          </a:graphicData>
        </a:graphic>
      </p:graphicFrame>
    </p:spTree>
  </p:cSld>
  <p:clrMapOvr>
    <a:masterClrMapping/>
  </p:clrMapOvr>
  <p:transition>
    <p:cut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Leader-Participation Model</a:t>
            </a:r>
          </a:p>
        </p:txBody>
      </p:sp>
      <p:pic>
        <p:nvPicPr>
          <p:cNvPr id="32771" name="Picture 3" descr="j0159074"/>
          <p:cNvPicPr>
            <a:picLocks noChangeAspect="1" noChangeArrowheads="1"/>
          </p:cNvPicPr>
          <p:nvPr/>
        </p:nvPicPr>
        <p:blipFill>
          <a:blip r:embed="rId2"/>
          <a:srcRect/>
          <a:stretch>
            <a:fillRect/>
          </a:stretch>
        </p:blipFill>
        <p:spPr bwMode="auto">
          <a:xfrm>
            <a:off x="6553200" y="4575175"/>
            <a:ext cx="2590800" cy="2282825"/>
          </a:xfrm>
          <a:prstGeom prst="rect">
            <a:avLst/>
          </a:prstGeom>
          <a:noFill/>
          <a:ln w="9525">
            <a:noFill/>
            <a:miter lim="800000"/>
            <a:headEnd/>
            <a:tailEnd/>
          </a:ln>
        </p:spPr>
      </p:pic>
      <p:sp>
        <p:nvSpPr>
          <p:cNvPr id="32772" name="Text Box 4"/>
          <p:cNvSpPr txBox="1">
            <a:spLocks noChangeArrowheads="1"/>
          </p:cNvSpPr>
          <p:nvPr/>
        </p:nvSpPr>
        <p:spPr bwMode="auto">
          <a:xfrm>
            <a:off x="0" y="1312863"/>
            <a:ext cx="9144000" cy="4291012"/>
          </a:xfrm>
          <a:prstGeom prst="rect">
            <a:avLst/>
          </a:prstGeom>
          <a:noFill/>
          <a:ln w="9525">
            <a:noFill/>
            <a:miter lim="800000"/>
            <a:headEnd/>
            <a:tailEnd/>
          </a:ln>
        </p:spPr>
        <p:txBody>
          <a:bodyPr>
            <a:spAutoFit/>
          </a:bodyPr>
          <a:lstStyle/>
          <a:p>
            <a:pPr>
              <a:spcBef>
                <a:spcPct val="50000"/>
              </a:spcBef>
            </a:pPr>
            <a:r>
              <a:rPr lang="en-US" sz="2400" b="1"/>
              <a:t>Leader-Participation Model (Vroom and Yetton)</a:t>
            </a:r>
          </a:p>
          <a:p>
            <a:pPr>
              <a:spcBef>
                <a:spcPct val="50000"/>
              </a:spcBef>
            </a:pPr>
            <a:r>
              <a:rPr lang="en-US" sz="2400">
                <a:latin typeface="Tahoma" pitchFamily="34" charset="0"/>
              </a:rPr>
              <a:t>A leadership theory that provides a set of rules to determine the form and amount of participative decision making in different situations.</a:t>
            </a:r>
          </a:p>
          <a:p>
            <a:pPr>
              <a:spcBef>
                <a:spcPct val="50000"/>
              </a:spcBef>
            </a:pPr>
            <a:r>
              <a:rPr lang="en-US" sz="2400">
                <a:latin typeface="Tahoma" pitchFamily="34" charset="0"/>
              </a:rPr>
              <a:t>It was a decision tree having 7 contingency variables with 5 leadership styles.</a:t>
            </a:r>
          </a:p>
          <a:p>
            <a:pPr>
              <a:spcBef>
                <a:spcPct val="50000"/>
              </a:spcBef>
            </a:pPr>
            <a:r>
              <a:rPr lang="en-US" sz="2400">
                <a:latin typeface="Tahoma" pitchFamily="34" charset="0"/>
              </a:rPr>
              <a:t>The leadership model is now revised to 11 contingency variables.</a:t>
            </a:r>
          </a:p>
          <a:p>
            <a:pPr>
              <a:spcBef>
                <a:spcPct val="50000"/>
              </a:spcBef>
            </a:pPr>
            <a:r>
              <a:rPr lang="en-US" sz="2400">
                <a:latin typeface="Tahoma" pitchFamily="34" charset="0"/>
              </a:rPr>
              <a:t>The </a:t>
            </a:r>
            <a:r>
              <a:rPr lang="en-US" sz="2400" b="1">
                <a:latin typeface="Tahoma" pitchFamily="34" charset="0"/>
              </a:rPr>
              <a:t>model however, fails to have stress,</a:t>
            </a:r>
          </a:p>
          <a:p>
            <a:pPr>
              <a:spcBef>
                <a:spcPct val="50000"/>
              </a:spcBef>
            </a:pPr>
            <a:r>
              <a:rPr lang="en-US" sz="2400" b="1">
                <a:latin typeface="Tahoma" pitchFamily="34" charset="0"/>
              </a:rPr>
              <a:t>Intelligence and experience in this.</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228600"/>
            <a:ext cx="9144000" cy="533400"/>
          </a:xfrm>
        </p:spPr>
        <p:txBody>
          <a:bodyPr/>
          <a:lstStyle/>
          <a:p>
            <a:pPr algn="l" eaLnBrk="1" hangingPunct="1"/>
            <a:r>
              <a:rPr lang="en-US" sz="2400" b="1" smtClean="0"/>
              <a:t>Contingency Variables in the Revised Leader-Participation Model</a:t>
            </a:r>
          </a:p>
        </p:txBody>
      </p:sp>
      <p:sp>
        <p:nvSpPr>
          <p:cNvPr id="33795" name="Rectangle 4"/>
          <p:cNvSpPr>
            <a:spLocks noChangeArrowheads="1"/>
          </p:cNvSpPr>
          <p:nvPr/>
        </p:nvSpPr>
        <p:spPr bwMode="auto">
          <a:xfrm>
            <a:off x="457200" y="914400"/>
            <a:ext cx="8686800" cy="5937250"/>
          </a:xfrm>
          <a:prstGeom prst="rect">
            <a:avLst/>
          </a:prstGeom>
          <a:noFill/>
          <a:ln w="9525">
            <a:noFill/>
            <a:miter lim="800000"/>
            <a:headEnd/>
            <a:tailEnd/>
          </a:ln>
        </p:spPr>
        <p:txBody>
          <a:bodyPr>
            <a:spAutoFit/>
          </a:bodyPr>
          <a:lstStyle/>
          <a:p>
            <a:pPr marL="457200" indent="-457200">
              <a:spcBef>
                <a:spcPct val="20000"/>
              </a:spcBef>
              <a:buFontTx/>
              <a:buAutoNum type="arabicPeriod"/>
              <a:tabLst>
                <a:tab pos="0" algn="dec"/>
              </a:tabLst>
            </a:pPr>
            <a:r>
              <a:rPr lang="en-US" sz="2000"/>
              <a:t>Importance of the decision</a:t>
            </a:r>
          </a:p>
          <a:p>
            <a:pPr marL="457200" indent="-457200">
              <a:spcBef>
                <a:spcPct val="20000"/>
              </a:spcBef>
              <a:buFontTx/>
              <a:buAutoNum type="arabicPeriod"/>
              <a:tabLst>
                <a:tab pos="0" algn="dec"/>
              </a:tabLst>
            </a:pPr>
            <a:r>
              <a:rPr lang="en-US" sz="2000"/>
              <a:t>Importance of obtaining follower commitment to the decision</a:t>
            </a:r>
          </a:p>
          <a:p>
            <a:pPr marL="457200" indent="-457200">
              <a:spcBef>
                <a:spcPct val="20000"/>
              </a:spcBef>
              <a:buFontTx/>
              <a:buAutoNum type="arabicPeriod"/>
              <a:tabLst>
                <a:tab pos="0" algn="dec"/>
              </a:tabLst>
            </a:pPr>
            <a:r>
              <a:rPr lang="en-US" sz="2000"/>
              <a:t>Whether the leader has sufficient information to make a good decision</a:t>
            </a:r>
          </a:p>
          <a:p>
            <a:pPr marL="457200" indent="-457200">
              <a:spcBef>
                <a:spcPct val="20000"/>
              </a:spcBef>
              <a:buFontTx/>
              <a:buAutoNum type="arabicPeriod"/>
              <a:tabLst>
                <a:tab pos="0" algn="dec"/>
              </a:tabLst>
            </a:pPr>
            <a:r>
              <a:rPr lang="en-US" sz="2000"/>
              <a:t>How well structured the problem is</a:t>
            </a:r>
          </a:p>
          <a:p>
            <a:pPr marL="457200" indent="-457200">
              <a:spcBef>
                <a:spcPct val="20000"/>
              </a:spcBef>
              <a:buFontTx/>
              <a:buAutoNum type="arabicPeriod"/>
              <a:tabLst>
                <a:tab pos="0" algn="dec"/>
              </a:tabLst>
            </a:pPr>
            <a:r>
              <a:rPr lang="en-US" sz="2000"/>
              <a:t>Whether an autocratic decision would receive follower commitment</a:t>
            </a:r>
          </a:p>
          <a:p>
            <a:pPr marL="457200" indent="-457200">
              <a:spcBef>
                <a:spcPct val="20000"/>
              </a:spcBef>
              <a:buFontTx/>
              <a:buAutoNum type="arabicPeriod"/>
              <a:tabLst>
                <a:tab pos="0" algn="dec"/>
              </a:tabLst>
            </a:pPr>
            <a:r>
              <a:rPr lang="en-US" sz="2000"/>
              <a:t>Whether followers “buy into” the organization’s goals</a:t>
            </a:r>
          </a:p>
          <a:p>
            <a:pPr marL="457200" indent="-457200">
              <a:spcBef>
                <a:spcPct val="20000"/>
              </a:spcBef>
              <a:buFontTx/>
              <a:buAutoNum type="arabicPeriod"/>
              <a:tabLst>
                <a:tab pos="0" algn="dec"/>
              </a:tabLst>
            </a:pPr>
            <a:r>
              <a:rPr lang="en-US" sz="2000"/>
              <a:t>Whether there is likely to be conflict among followers over solution alternatives</a:t>
            </a:r>
          </a:p>
          <a:p>
            <a:pPr marL="457200" indent="-457200">
              <a:spcBef>
                <a:spcPct val="20000"/>
              </a:spcBef>
              <a:buFontTx/>
              <a:buAutoNum type="arabicPeriod"/>
              <a:tabLst>
                <a:tab pos="0" algn="dec"/>
              </a:tabLst>
            </a:pPr>
            <a:r>
              <a:rPr lang="en-US" sz="2000"/>
              <a:t>Whether followers have the necessary information to make a good decision</a:t>
            </a:r>
          </a:p>
          <a:p>
            <a:pPr marL="457200" indent="-457200">
              <a:spcBef>
                <a:spcPct val="20000"/>
              </a:spcBef>
              <a:buFontTx/>
              <a:buAutoNum type="arabicPeriod"/>
              <a:tabLst>
                <a:tab pos="0" algn="dec"/>
              </a:tabLst>
            </a:pPr>
            <a:r>
              <a:rPr lang="en-US" sz="2000"/>
              <a:t>Time constraints on the leader that may limit follower involvement</a:t>
            </a:r>
          </a:p>
          <a:p>
            <a:pPr marL="457200" indent="-457200">
              <a:spcBef>
                <a:spcPct val="20000"/>
              </a:spcBef>
              <a:buFontTx/>
              <a:buAutoNum type="arabicPeriod"/>
              <a:tabLst>
                <a:tab pos="0" algn="dec"/>
              </a:tabLst>
            </a:pPr>
            <a:r>
              <a:rPr lang="en-US" sz="2000"/>
              <a:t>Whether costs to bring geographically dispersed members together is justified</a:t>
            </a:r>
          </a:p>
          <a:p>
            <a:pPr marL="457200" indent="-457200">
              <a:spcBef>
                <a:spcPct val="20000"/>
              </a:spcBef>
              <a:buFontTx/>
              <a:buAutoNum type="arabicPeriod"/>
              <a:tabLst>
                <a:tab pos="0" algn="dec"/>
              </a:tabLst>
            </a:pPr>
            <a:r>
              <a:rPr lang="en-US" sz="2000"/>
              <a:t>Importance to the leader of minimizing the time it takes to make the decision</a:t>
            </a:r>
          </a:p>
          <a:p>
            <a:pPr marL="457200" indent="-457200">
              <a:spcBef>
                <a:spcPct val="20000"/>
              </a:spcBef>
              <a:buFontTx/>
              <a:buAutoNum type="arabicPeriod"/>
              <a:tabLst>
                <a:tab pos="0" algn="dec"/>
              </a:tabLst>
            </a:pPr>
            <a:r>
              <a:rPr lang="en-US" sz="2000"/>
              <a:t>Importance of using participation as a tool for developing follower decision skills</a:t>
            </a:r>
          </a:p>
        </p:txBody>
      </p:sp>
    </p:spTree>
  </p:cSld>
  <p:clrMapOvr>
    <a:masterClrMapping/>
  </p:clrMapOvr>
  <p:transition>
    <p:cut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0"/>
            <a:ext cx="4495800" cy="1143000"/>
          </a:xfrm>
        </p:spPr>
        <p:txBody>
          <a:bodyPr/>
          <a:lstStyle/>
          <a:p>
            <a:pPr eaLnBrk="1" hangingPunct="1"/>
            <a:r>
              <a:rPr lang="en-US" sz="4000" b="1" smtClean="0"/>
              <a:t>Deeds for leaders</a:t>
            </a:r>
            <a:r>
              <a:rPr lang="en-US" sz="4000" smtClean="0"/>
              <a:t> </a:t>
            </a:r>
          </a:p>
        </p:txBody>
      </p:sp>
      <p:sp>
        <p:nvSpPr>
          <p:cNvPr id="34819" name="Rectangle 3"/>
          <p:cNvSpPr>
            <a:spLocks noGrp="1" noChangeArrowheads="1"/>
          </p:cNvSpPr>
          <p:nvPr>
            <p:ph type="body" idx="1"/>
          </p:nvPr>
        </p:nvSpPr>
        <p:spPr>
          <a:xfrm>
            <a:off x="0" y="914400"/>
            <a:ext cx="9144000" cy="5638800"/>
          </a:xfrm>
        </p:spPr>
        <p:txBody>
          <a:bodyPr/>
          <a:lstStyle/>
          <a:p>
            <a:pPr eaLnBrk="1" hangingPunct="1"/>
            <a:r>
              <a:rPr lang="en-US" sz="2800" b="1" smtClean="0"/>
              <a:t>Vivah or marriage</a:t>
            </a:r>
            <a:r>
              <a:rPr lang="en-US" sz="2800" smtClean="0"/>
              <a:t> – between the king  &amp; kingdom (leader and organization ).In the absence of this a man is not a leader just an employee  doing a job that gives him salary and status. Don’t expect him to be proactive ,creative or enthusiastic </a:t>
            </a:r>
          </a:p>
          <a:p>
            <a:pPr eaLnBrk="1" hangingPunct="1"/>
            <a:r>
              <a:rPr lang="en-US" sz="2800" b="1" smtClean="0"/>
              <a:t>Rajsuya – </a:t>
            </a:r>
            <a:r>
              <a:rPr lang="en-US" sz="2800" smtClean="0"/>
              <a:t>One has to prove tangible achievement and has to be accepted by peer group.</a:t>
            </a:r>
          </a:p>
          <a:p>
            <a:pPr eaLnBrk="1" hangingPunct="1"/>
            <a:r>
              <a:rPr lang="en-US" sz="2800" b="1" smtClean="0"/>
              <a:t>Abhishek – </a:t>
            </a:r>
            <a:r>
              <a:rPr lang="en-US" sz="2800" smtClean="0"/>
              <a:t>public bathing was transformational ritual Eg-  a field sales manager sent to his headquarters without any attempt by the management to ceremonially crown him king in front of those he is supposed to manage </a:t>
            </a:r>
          </a:p>
          <a:p>
            <a:pPr eaLnBrk="1" hangingPunct="1"/>
            <a:endParaRPr lang="en-US" sz="2800" smtClean="0"/>
          </a:p>
        </p:txBody>
      </p:sp>
      <p:sp>
        <p:nvSpPr>
          <p:cNvPr id="34820" name="Rectangle 4"/>
          <p:cNvSpPr>
            <a:spLocks noChangeArrowheads="1"/>
          </p:cNvSpPr>
          <p:nvPr/>
        </p:nvSpPr>
        <p:spPr bwMode="auto">
          <a:xfrm>
            <a:off x="2152650" y="6491288"/>
            <a:ext cx="5124450" cy="366712"/>
          </a:xfrm>
          <a:prstGeom prst="rect">
            <a:avLst/>
          </a:prstGeom>
          <a:noFill/>
          <a:ln w="9525">
            <a:noFill/>
            <a:miter lim="800000"/>
            <a:headEnd/>
            <a:tailEnd/>
          </a:ln>
        </p:spPr>
        <p:txBody>
          <a:bodyPr wrap="none">
            <a:spAutoFit/>
          </a:bodyPr>
          <a:lstStyle/>
          <a:p>
            <a:pPr lvl="4">
              <a:spcBef>
                <a:spcPct val="20000"/>
              </a:spcBef>
              <a:buFontTx/>
              <a:buChar char="»"/>
            </a:pPr>
            <a:r>
              <a:rPr lang="en-US"/>
              <a:t>Article from corporate doisser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b="1" smtClean="0"/>
              <a:t>Deeds for leaders</a:t>
            </a:r>
          </a:p>
        </p:txBody>
      </p:sp>
      <p:sp>
        <p:nvSpPr>
          <p:cNvPr id="35843" name="Rectangle 3"/>
          <p:cNvSpPr>
            <a:spLocks noGrp="1" noChangeArrowheads="1"/>
          </p:cNvSpPr>
          <p:nvPr>
            <p:ph type="body" idx="1"/>
          </p:nvPr>
        </p:nvSpPr>
        <p:spPr/>
        <p:txBody>
          <a:bodyPr/>
          <a:lstStyle/>
          <a:p>
            <a:pPr eaLnBrk="1" hangingPunct="1">
              <a:lnSpc>
                <a:spcPct val="80000"/>
              </a:lnSpc>
            </a:pPr>
            <a:endParaRPr lang="en-US" sz="2800" b="1" smtClean="0"/>
          </a:p>
          <a:p>
            <a:pPr eaLnBrk="1" hangingPunct="1">
              <a:lnSpc>
                <a:spcPct val="80000"/>
              </a:lnSpc>
            </a:pPr>
            <a:r>
              <a:rPr lang="en-US" sz="2800" b="1" smtClean="0"/>
              <a:t>Dharma – </a:t>
            </a:r>
            <a:r>
              <a:rPr lang="en-US" sz="2800" smtClean="0"/>
              <a:t>his vision and how he expects to achieve or realise this vision.</a:t>
            </a:r>
          </a:p>
          <a:p>
            <a:pPr eaLnBrk="1" hangingPunct="1">
              <a:lnSpc>
                <a:spcPct val="80000"/>
              </a:lnSpc>
            </a:pPr>
            <a:r>
              <a:rPr lang="en-US" sz="2800" b="1" smtClean="0"/>
              <a:t>Varna – </a:t>
            </a:r>
            <a:r>
              <a:rPr lang="en-US" sz="2800" smtClean="0"/>
              <a:t>station in the organization and ashrama or stage in the employee </a:t>
            </a:r>
          </a:p>
          <a:p>
            <a:pPr eaLnBrk="1" hangingPunct="1">
              <a:lnSpc>
                <a:spcPct val="80000"/>
              </a:lnSpc>
            </a:pPr>
            <a:r>
              <a:rPr lang="en-US" sz="2800" b="1" smtClean="0"/>
              <a:t>Varana –dharma – </a:t>
            </a:r>
            <a:r>
              <a:rPr lang="en-US" sz="2800" smtClean="0"/>
              <a:t>means defining the roles and rights and the responsibilities  of every employee</a:t>
            </a:r>
          </a:p>
          <a:p>
            <a:pPr eaLnBrk="1" hangingPunct="1">
              <a:lnSpc>
                <a:spcPct val="80000"/>
              </a:lnSpc>
            </a:pPr>
            <a:r>
              <a:rPr lang="en-US" sz="2800" b="1" smtClean="0"/>
              <a:t>Ashrama –dharma – </a:t>
            </a:r>
            <a:r>
              <a:rPr lang="en-US" sz="2800" smtClean="0"/>
              <a:t>knowing which member of the organization is in which stage of his job or his career – learning stage or retiring stage</a:t>
            </a:r>
          </a:p>
          <a:p>
            <a:pPr eaLnBrk="1" hangingPunct="1">
              <a:lnSpc>
                <a:spcPct val="80000"/>
              </a:lnSpc>
            </a:pPr>
            <a:endParaRPr lang="en-US" sz="2800" b="1" smtClean="0"/>
          </a:p>
          <a:p>
            <a:pPr eaLnBrk="1" hangingPunct="1">
              <a:lnSpc>
                <a:spcPct val="80000"/>
              </a:lnSpc>
            </a:pPr>
            <a:endParaRPr lang="en-US" sz="28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b="1" smtClean="0"/>
              <a:t>Deeds for Leaders</a:t>
            </a:r>
          </a:p>
        </p:txBody>
      </p:sp>
      <p:sp>
        <p:nvSpPr>
          <p:cNvPr id="36867" name="Rectangle 3"/>
          <p:cNvSpPr>
            <a:spLocks noGrp="1" noChangeArrowheads="1"/>
          </p:cNvSpPr>
          <p:nvPr>
            <p:ph type="body" idx="1"/>
          </p:nvPr>
        </p:nvSpPr>
        <p:spPr>
          <a:xfrm>
            <a:off x="0" y="1600200"/>
            <a:ext cx="8839200" cy="4525963"/>
          </a:xfrm>
        </p:spPr>
        <p:txBody>
          <a:bodyPr/>
          <a:lstStyle/>
          <a:p>
            <a:pPr eaLnBrk="1" hangingPunct="1">
              <a:lnSpc>
                <a:spcPct val="80000"/>
              </a:lnSpc>
            </a:pPr>
            <a:r>
              <a:rPr lang="en-US" sz="2800" b="1" smtClean="0"/>
              <a:t>Ashwamedh yagna – </a:t>
            </a:r>
            <a:r>
              <a:rPr lang="en-US" sz="2800" smtClean="0"/>
              <a:t>this helped the kind identify who submitted themselves to him and who challenged </a:t>
            </a:r>
          </a:p>
          <a:p>
            <a:pPr eaLnBrk="1" hangingPunct="1">
              <a:lnSpc>
                <a:spcPct val="80000"/>
              </a:lnSpc>
            </a:pPr>
            <a:r>
              <a:rPr lang="en-US" sz="2800" b="1" smtClean="0"/>
              <a:t>Eg- PPT- </a:t>
            </a:r>
            <a:r>
              <a:rPr lang="en-US" sz="2800" smtClean="0"/>
              <a:t>horse</a:t>
            </a:r>
            <a:r>
              <a:rPr lang="en-US" sz="2800" b="1" smtClean="0"/>
              <a:t>, excel sheet with all the search data justifying the nos –</a:t>
            </a:r>
            <a:r>
              <a:rPr lang="en-US" sz="2800" smtClean="0"/>
              <a:t>army,</a:t>
            </a:r>
          </a:p>
          <a:p>
            <a:pPr eaLnBrk="1" hangingPunct="1">
              <a:lnSpc>
                <a:spcPct val="80000"/>
              </a:lnSpc>
            </a:pPr>
            <a:r>
              <a:rPr lang="en-US" sz="2800" b="1" smtClean="0"/>
              <a:t>Digvijay  </a:t>
            </a:r>
            <a:r>
              <a:rPr lang="en-US" sz="2800" smtClean="0"/>
              <a:t>means conquest of the sky or the directions. In corporate world the king must travel through different departments and ensure he is seen and heard and to assert his authority and to tell where he plans to go from here.</a:t>
            </a:r>
          </a:p>
          <a:p>
            <a:pPr eaLnBrk="1" hangingPunct="1">
              <a:lnSpc>
                <a:spcPct val="80000"/>
              </a:lnSpc>
            </a:pPr>
            <a:r>
              <a:rPr lang="en-US" sz="2800" b="1" smtClean="0"/>
              <a:t>Vajpeya -  </a:t>
            </a:r>
            <a:r>
              <a:rPr lang="en-US" sz="2800" smtClean="0"/>
              <a:t>a yagna of regeneration. To make the head roll to tell the world  who is the boss</a:t>
            </a:r>
          </a:p>
          <a:p>
            <a:pPr eaLnBrk="1" hangingPunct="1">
              <a:lnSpc>
                <a:spcPct val="80000"/>
              </a:lnSpc>
            </a:pPr>
            <a:endParaRPr lang="en-US" sz="2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Trait Theories</a:t>
            </a:r>
          </a:p>
        </p:txBody>
      </p:sp>
      <p:sp>
        <p:nvSpPr>
          <p:cNvPr id="4099" name="Text Box 3"/>
          <p:cNvSpPr txBox="1">
            <a:spLocks noChangeArrowheads="1"/>
          </p:cNvSpPr>
          <p:nvPr/>
        </p:nvSpPr>
        <p:spPr bwMode="blackWhite">
          <a:xfrm>
            <a:off x="4572000" y="1600200"/>
            <a:ext cx="3810000" cy="4648200"/>
          </a:xfrm>
          <a:prstGeom prst="rect">
            <a:avLst/>
          </a:prstGeom>
          <a:solidFill>
            <a:srgbClr val="996600"/>
          </a:solidFill>
          <a:ln w="12700">
            <a:solidFill>
              <a:schemeClr val="tx1"/>
            </a:solidFill>
            <a:miter lim="800000"/>
            <a:headEnd/>
            <a:tailEnd/>
          </a:ln>
          <a:effectLst>
            <a:outerShdw dist="135003" dir="2471156" algn="ctr" rotWithShape="0">
              <a:srgbClr val="DDDDDD"/>
            </a:outerShdw>
          </a:effectLst>
        </p:spPr>
        <p:txBody>
          <a:bodyPr lIns="274320" rIns="182880" anchor="ctr"/>
          <a:lstStyle/>
          <a:p>
            <a:pPr marL="222250" indent="-222250">
              <a:lnSpc>
                <a:spcPct val="90000"/>
              </a:lnSpc>
              <a:spcBef>
                <a:spcPct val="50000"/>
              </a:spcBef>
              <a:defRPr/>
            </a:pPr>
            <a:r>
              <a:rPr lang="en-US" sz="2400" b="1">
                <a:solidFill>
                  <a:srgbClr val="FFFFCC"/>
                </a:solidFill>
                <a:effectLst>
                  <a:outerShdw blurRad="38100" dist="38100" dir="2700000" algn="tl">
                    <a:srgbClr val="000000"/>
                  </a:outerShdw>
                </a:effectLst>
              </a:rPr>
              <a:t>Leadership Traits</a:t>
            </a:r>
            <a:r>
              <a:rPr lang="en-US" sz="2400" b="1">
                <a:solidFill>
                  <a:schemeClr val="bg1"/>
                </a:solidFill>
                <a:effectLst>
                  <a:outerShdw blurRad="38100" dist="38100" dir="2700000" algn="tl">
                    <a:srgbClr val="000000"/>
                  </a:outerShdw>
                </a:effectLst>
              </a:rPr>
              <a:t>:</a:t>
            </a:r>
          </a:p>
          <a:p>
            <a:pPr marL="222250" indent="-222250">
              <a:lnSpc>
                <a:spcPct val="90000"/>
              </a:lnSpc>
              <a:spcBef>
                <a:spcPct val="50000"/>
              </a:spcBef>
              <a:buFontTx/>
              <a:buChar char="•"/>
              <a:defRPr/>
            </a:pPr>
            <a:r>
              <a:rPr lang="en-US" sz="2400" b="1">
                <a:solidFill>
                  <a:schemeClr val="bg1"/>
                </a:solidFill>
                <a:effectLst>
                  <a:outerShdw blurRad="38100" dist="38100" dir="2700000" algn="tl">
                    <a:srgbClr val="000000"/>
                  </a:outerShdw>
                </a:effectLst>
              </a:rPr>
              <a:t>Ambition and energy</a:t>
            </a:r>
          </a:p>
          <a:p>
            <a:pPr marL="222250" indent="-222250">
              <a:lnSpc>
                <a:spcPct val="90000"/>
              </a:lnSpc>
              <a:spcBef>
                <a:spcPct val="50000"/>
              </a:spcBef>
              <a:buFontTx/>
              <a:buChar char="•"/>
              <a:defRPr/>
            </a:pPr>
            <a:r>
              <a:rPr lang="en-US" sz="2400" b="1">
                <a:solidFill>
                  <a:schemeClr val="bg1"/>
                </a:solidFill>
                <a:effectLst>
                  <a:outerShdw blurRad="38100" dist="38100" dir="2700000" algn="tl">
                    <a:srgbClr val="000000"/>
                  </a:outerShdw>
                </a:effectLst>
              </a:rPr>
              <a:t>The desire to lead</a:t>
            </a:r>
          </a:p>
          <a:p>
            <a:pPr marL="222250" indent="-222250">
              <a:lnSpc>
                <a:spcPct val="90000"/>
              </a:lnSpc>
              <a:spcBef>
                <a:spcPct val="50000"/>
              </a:spcBef>
              <a:buFontTx/>
              <a:buChar char="•"/>
              <a:defRPr/>
            </a:pPr>
            <a:r>
              <a:rPr lang="en-US" sz="2400" b="1">
                <a:solidFill>
                  <a:schemeClr val="bg1"/>
                </a:solidFill>
                <a:effectLst>
                  <a:outerShdw blurRad="38100" dist="38100" dir="2700000" algn="tl">
                    <a:srgbClr val="000000"/>
                  </a:outerShdw>
                </a:effectLst>
              </a:rPr>
              <a:t>Honest and integrity</a:t>
            </a:r>
          </a:p>
          <a:p>
            <a:pPr marL="222250" indent="-222250">
              <a:lnSpc>
                <a:spcPct val="90000"/>
              </a:lnSpc>
              <a:spcBef>
                <a:spcPct val="50000"/>
              </a:spcBef>
              <a:buFontTx/>
              <a:buChar char="•"/>
              <a:defRPr/>
            </a:pPr>
            <a:r>
              <a:rPr lang="en-US" sz="2400" b="1">
                <a:solidFill>
                  <a:schemeClr val="bg1"/>
                </a:solidFill>
                <a:effectLst>
                  <a:outerShdw blurRad="38100" dist="38100" dir="2700000" algn="tl">
                    <a:srgbClr val="000000"/>
                  </a:outerShdw>
                </a:effectLst>
              </a:rPr>
              <a:t>Self-confidence</a:t>
            </a:r>
          </a:p>
          <a:p>
            <a:pPr marL="222250" indent="-222250">
              <a:lnSpc>
                <a:spcPct val="90000"/>
              </a:lnSpc>
              <a:spcBef>
                <a:spcPct val="50000"/>
              </a:spcBef>
              <a:buFontTx/>
              <a:buChar char="•"/>
              <a:defRPr/>
            </a:pPr>
            <a:r>
              <a:rPr lang="en-US" sz="2400" b="1">
                <a:solidFill>
                  <a:schemeClr val="bg1"/>
                </a:solidFill>
                <a:effectLst>
                  <a:outerShdw blurRad="38100" dist="38100" dir="2700000" algn="tl">
                    <a:srgbClr val="000000"/>
                  </a:outerShdw>
                </a:effectLst>
              </a:rPr>
              <a:t>Intelligence</a:t>
            </a:r>
          </a:p>
          <a:p>
            <a:pPr marL="222250" indent="-222250">
              <a:lnSpc>
                <a:spcPct val="90000"/>
              </a:lnSpc>
              <a:spcBef>
                <a:spcPct val="50000"/>
              </a:spcBef>
              <a:buFontTx/>
              <a:buChar char="•"/>
              <a:defRPr/>
            </a:pPr>
            <a:r>
              <a:rPr lang="en-US" sz="2400" b="1">
                <a:solidFill>
                  <a:schemeClr val="bg1"/>
                </a:solidFill>
                <a:effectLst>
                  <a:outerShdw blurRad="38100" dist="38100" dir="2700000" algn="tl">
                    <a:srgbClr val="000000"/>
                  </a:outerShdw>
                </a:effectLst>
              </a:rPr>
              <a:t>High self-monitoring</a:t>
            </a:r>
          </a:p>
          <a:p>
            <a:pPr marL="222250" indent="-222250">
              <a:lnSpc>
                <a:spcPct val="90000"/>
              </a:lnSpc>
              <a:spcBef>
                <a:spcPct val="50000"/>
              </a:spcBef>
              <a:buFontTx/>
              <a:buChar char="•"/>
              <a:defRPr/>
            </a:pPr>
            <a:r>
              <a:rPr lang="en-US" sz="2400" b="1">
                <a:solidFill>
                  <a:schemeClr val="bg1"/>
                </a:solidFill>
                <a:effectLst>
                  <a:outerShdw blurRad="38100" dist="38100" dir="2700000" algn="tl">
                    <a:srgbClr val="000000"/>
                  </a:outerShdw>
                </a:effectLst>
              </a:rPr>
              <a:t>Job-relevant knowledge</a:t>
            </a:r>
          </a:p>
        </p:txBody>
      </p:sp>
      <p:sp>
        <p:nvSpPr>
          <p:cNvPr id="9220" name="Text Box 4"/>
          <p:cNvSpPr txBox="1">
            <a:spLocks noChangeArrowheads="1"/>
          </p:cNvSpPr>
          <p:nvPr/>
        </p:nvSpPr>
        <p:spPr bwMode="auto">
          <a:xfrm>
            <a:off x="0" y="1600200"/>
            <a:ext cx="4572000" cy="4108450"/>
          </a:xfrm>
          <a:prstGeom prst="rect">
            <a:avLst/>
          </a:prstGeom>
          <a:noFill/>
          <a:ln w="9525">
            <a:noFill/>
            <a:miter lim="800000"/>
            <a:headEnd/>
            <a:tailEnd/>
          </a:ln>
        </p:spPr>
        <p:txBody>
          <a:bodyPr>
            <a:spAutoFit/>
          </a:bodyPr>
          <a:lstStyle/>
          <a:p>
            <a:pPr>
              <a:spcBef>
                <a:spcPct val="50000"/>
              </a:spcBef>
            </a:pPr>
            <a:r>
              <a:rPr lang="en-US" sz="2400" b="1"/>
              <a:t>Traits Theories of Leadership</a:t>
            </a:r>
          </a:p>
          <a:p>
            <a:pPr>
              <a:spcBef>
                <a:spcPct val="50000"/>
              </a:spcBef>
            </a:pPr>
            <a:r>
              <a:rPr lang="en-US" sz="2400">
                <a:latin typeface="Tahoma" pitchFamily="34" charset="0"/>
              </a:rPr>
              <a:t>Theories that consider </a:t>
            </a:r>
            <a:r>
              <a:rPr lang="en-US" sz="2400" b="1">
                <a:latin typeface="Tahoma" pitchFamily="34" charset="0"/>
              </a:rPr>
              <a:t>personal qualities &amp; characteristics</a:t>
            </a:r>
            <a:r>
              <a:rPr lang="en-US" sz="2400">
                <a:latin typeface="Tahoma" pitchFamily="34" charset="0"/>
              </a:rPr>
              <a:t> that ,  differentiate leaders from nonleaders.</a:t>
            </a:r>
          </a:p>
          <a:p>
            <a:pPr>
              <a:spcBef>
                <a:spcPct val="50000"/>
              </a:spcBef>
            </a:pPr>
            <a:r>
              <a:rPr lang="en-US" sz="2400">
                <a:latin typeface="Tahoma" pitchFamily="34" charset="0"/>
              </a:rPr>
              <a:t>The search for personality, social, physical or intellectual attributes that describe leaders from non leaders.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box(in)">
                                      <p:cBhvr>
                                        <p:cTn id="7"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487362"/>
          </a:xfrm>
        </p:spPr>
        <p:txBody>
          <a:bodyPr/>
          <a:lstStyle/>
          <a:p>
            <a:pPr algn="l" eaLnBrk="1" hangingPunct="1"/>
            <a:r>
              <a:rPr lang="en-US" sz="3200" smtClean="0"/>
              <a:t>Trait Theories</a:t>
            </a:r>
          </a:p>
        </p:txBody>
      </p:sp>
      <p:sp>
        <p:nvSpPr>
          <p:cNvPr id="37891" name="Text Box 3"/>
          <p:cNvSpPr txBox="1">
            <a:spLocks noChangeArrowheads="1"/>
          </p:cNvSpPr>
          <p:nvPr/>
        </p:nvSpPr>
        <p:spPr bwMode="blackWhite">
          <a:xfrm>
            <a:off x="0" y="3124200"/>
            <a:ext cx="8763000" cy="1981200"/>
          </a:xfrm>
          <a:prstGeom prst="rect">
            <a:avLst/>
          </a:prstGeom>
          <a:solidFill>
            <a:schemeClr val="bg1"/>
          </a:solidFill>
          <a:ln w="12700">
            <a:solidFill>
              <a:srgbClr val="FFFFFF"/>
            </a:solidFill>
            <a:miter lim="800000"/>
            <a:headEnd/>
            <a:tailEnd/>
          </a:ln>
          <a:effectLst>
            <a:outerShdw dist="135003" dir="2471156" algn="ctr" rotWithShape="0">
              <a:srgbClr val="DDDDDD"/>
            </a:outerShdw>
          </a:effectLst>
        </p:spPr>
        <p:txBody>
          <a:bodyPr lIns="274320" rIns="182880" anchor="ctr"/>
          <a:lstStyle/>
          <a:p>
            <a:pPr marL="222250" indent="-222250">
              <a:spcBef>
                <a:spcPct val="50000"/>
              </a:spcBef>
              <a:defRPr/>
            </a:pPr>
            <a:r>
              <a:rPr lang="en-US" b="1" dirty="0">
                <a:effectLst>
                  <a:outerShdw blurRad="38100" dist="38100" dir="2700000" algn="tl">
                    <a:srgbClr val="C0C0C0"/>
                  </a:outerShdw>
                </a:effectLst>
              </a:rPr>
              <a:t>Limitations:</a:t>
            </a:r>
          </a:p>
          <a:p>
            <a:pPr marL="222250" indent="-222250">
              <a:spcBef>
                <a:spcPct val="50000"/>
              </a:spcBef>
              <a:buFontTx/>
              <a:buChar char="•"/>
              <a:defRPr/>
            </a:pPr>
            <a:r>
              <a:rPr lang="en-US" sz="2000" dirty="0">
                <a:effectLst>
                  <a:outerShdw blurRad="38100" dist="38100" dir="2700000" algn="tl">
                    <a:srgbClr val="C0C0C0"/>
                  </a:outerShdw>
                </a:effectLst>
              </a:rPr>
              <a:t>No universal traits found that predict leadership in all situations.</a:t>
            </a:r>
          </a:p>
          <a:p>
            <a:pPr marL="222250" indent="-222250">
              <a:spcBef>
                <a:spcPct val="50000"/>
              </a:spcBef>
              <a:buFontTx/>
              <a:buChar char="•"/>
              <a:defRPr/>
            </a:pPr>
            <a:r>
              <a:rPr lang="en-US" sz="2000" dirty="0" smtClean="0">
                <a:effectLst>
                  <a:outerShdw blurRad="38100" dist="38100" dir="2700000" algn="tl">
                    <a:srgbClr val="C0C0C0"/>
                  </a:outerShdw>
                </a:effectLst>
              </a:rPr>
              <a:t>Better </a:t>
            </a:r>
            <a:r>
              <a:rPr lang="en-US" sz="2000" dirty="0">
                <a:effectLst>
                  <a:outerShdw blurRad="38100" dist="38100" dir="2700000" algn="tl">
                    <a:srgbClr val="C0C0C0"/>
                  </a:outerShdw>
                </a:effectLst>
              </a:rPr>
              <a:t>predictor of the appearance of leadership than distinguishing effective and ineffective leaders.</a:t>
            </a:r>
          </a:p>
        </p:txBody>
      </p:sp>
      <p:sp>
        <p:nvSpPr>
          <p:cNvPr id="10244" name="Text Box 4"/>
          <p:cNvSpPr txBox="1">
            <a:spLocks noChangeArrowheads="1"/>
          </p:cNvSpPr>
          <p:nvPr/>
        </p:nvSpPr>
        <p:spPr bwMode="auto">
          <a:xfrm>
            <a:off x="0" y="990600"/>
            <a:ext cx="8229600" cy="2014538"/>
          </a:xfrm>
          <a:prstGeom prst="rect">
            <a:avLst/>
          </a:prstGeom>
          <a:noFill/>
          <a:ln w="9525">
            <a:noFill/>
            <a:miter lim="800000"/>
            <a:headEnd/>
            <a:tailEnd/>
          </a:ln>
        </p:spPr>
        <p:txBody>
          <a:bodyPr>
            <a:spAutoFit/>
          </a:bodyPr>
          <a:lstStyle/>
          <a:p>
            <a:r>
              <a:rPr lang="en-US" b="1"/>
              <a:t>Assumptions</a:t>
            </a:r>
          </a:p>
          <a:p>
            <a:r>
              <a:rPr lang="en-US"/>
              <a:t>People are born with inherited traits.</a:t>
            </a:r>
          </a:p>
          <a:p>
            <a:endParaRPr lang="en-US"/>
          </a:p>
          <a:p>
            <a:r>
              <a:rPr lang="en-US"/>
              <a:t>Some traits are particularly suited to leadership.</a:t>
            </a:r>
          </a:p>
          <a:p>
            <a:endParaRPr lang="en-US"/>
          </a:p>
          <a:p>
            <a:r>
              <a:rPr lang="en-US"/>
              <a:t>People who make good leaders have the right (or sufficient) combination of traits.</a:t>
            </a:r>
          </a:p>
        </p:txBody>
      </p:sp>
      <p:sp>
        <p:nvSpPr>
          <p:cNvPr id="10245" name="Rectangle 5"/>
          <p:cNvSpPr>
            <a:spLocks noChangeArrowheads="1"/>
          </p:cNvSpPr>
          <p:nvPr/>
        </p:nvSpPr>
        <p:spPr bwMode="auto">
          <a:xfrm>
            <a:off x="0" y="5578475"/>
            <a:ext cx="9090025" cy="915988"/>
          </a:xfrm>
          <a:prstGeom prst="rect">
            <a:avLst/>
          </a:prstGeom>
          <a:noFill/>
          <a:ln w="9525">
            <a:noFill/>
            <a:miter lim="800000"/>
            <a:headEnd/>
            <a:tailEnd/>
          </a:ln>
        </p:spPr>
        <p:txBody>
          <a:bodyPr anchor="ctr">
            <a:spAutoFit/>
          </a:bodyPr>
          <a:lstStyle/>
          <a:p>
            <a:r>
              <a:rPr lang="en-US"/>
              <a:t>For a long period, </a:t>
            </a:r>
            <a:r>
              <a:rPr lang="en-US" b="1"/>
              <a:t>inherited traits were sidelined</a:t>
            </a:r>
            <a:r>
              <a:rPr lang="en-US"/>
              <a:t> as </a:t>
            </a:r>
            <a:r>
              <a:rPr lang="en-US" b="1"/>
              <a:t>learned and situational factors</a:t>
            </a:r>
            <a:r>
              <a:rPr lang="en-US"/>
              <a:t> were considered to be </a:t>
            </a:r>
            <a:r>
              <a:rPr lang="en-US" b="1"/>
              <a:t>far more realistic as reasons</a:t>
            </a:r>
            <a:r>
              <a:rPr lang="en-US"/>
              <a:t> for people acquiring leadership positions.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7891"/>
                                        </p:tgtEl>
                                        <p:attrNameLst>
                                          <p:attrName>style.visibility</p:attrName>
                                        </p:attrNameLst>
                                      </p:cBhvr>
                                      <p:to>
                                        <p:strVal val="visible"/>
                                      </p:to>
                                    </p:set>
                                    <p:animEffect transition="in" filter="box(in)">
                                      <p:cBhvr>
                                        <p:cTn id="7" dur="500"/>
                                        <p:tgtEl>
                                          <p:spTgt spid="37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Behavioral Theories</a:t>
            </a:r>
          </a:p>
        </p:txBody>
      </p:sp>
      <p:sp>
        <p:nvSpPr>
          <p:cNvPr id="6147" name="Text Box 3"/>
          <p:cNvSpPr txBox="1">
            <a:spLocks noChangeArrowheads="1"/>
          </p:cNvSpPr>
          <p:nvPr/>
        </p:nvSpPr>
        <p:spPr bwMode="blackWhite">
          <a:xfrm>
            <a:off x="1905000" y="3429000"/>
            <a:ext cx="5334000" cy="2073275"/>
          </a:xfrm>
          <a:prstGeom prst="rect">
            <a:avLst/>
          </a:prstGeom>
          <a:solidFill>
            <a:srgbClr val="996600"/>
          </a:solidFill>
          <a:ln w="12700">
            <a:solidFill>
              <a:schemeClr val="tx1"/>
            </a:solidFill>
            <a:miter lim="800000"/>
            <a:headEnd/>
            <a:tailEnd/>
          </a:ln>
          <a:effectLst>
            <a:outerShdw dist="135003" dir="2471156" algn="ctr" rotWithShape="0">
              <a:srgbClr val="DDDDDD"/>
            </a:outerShdw>
          </a:effectLst>
        </p:spPr>
        <p:txBody>
          <a:bodyPr lIns="274320" rIns="182880" anchor="ctr"/>
          <a:lstStyle/>
          <a:p>
            <a:pPr marL="222250" indent="-222250">
              <a:lnSpc>
                <a:spcPct val="110000"/>
              </a:lnSpc>
              <a:spcBef>
                <a:spcPct val="50000"/>
              </a:spcBef>
              <a:buFontTx/>
              <a:buChar char="•"/>
              <a:defRPr/>
            </a:pPr>
            <a:r>
              <a:rPr lang="en-US" sz="2400" b="1">
                <a:solidFill>
                  <a:srgbClr val="FFFFCC"/>
                </a:solidFill>
                <a:effectLst>
                  <a:outerShdw blurRad="38100" dist="38100" dir="2700000" algn="tl">
                    <a:srgbClr val="000000"/>
                  </a:outerShdw>
                </a:effectLst>
              </a:rPr>
              <a:t>Trait theory:</a:t>
            </a:r>
            <a:r>
              <a:rPr lang="en-US" sz="2400" b="1">
                <a:solidFill>
                  <a:schemeClr val="bg1"/>
                </a:solidFill>
                <a:effectLst>
                  <a:outerShdw blurRad="38100" dist="38100" dir="2700000" algn="tl">
                    <a:srgbClr val="000000"/>
                  </a:outerShdw>
                </a:effectLst>
              </a:rPr>
              <a:t/>
            </a:r>
            <a:br>
              <a:rPr lang="en-US" sz="2400" b="1">
                <a:solidFill>
                  <a:schemeClr val="bg1"/>
                </a:solidFill>
                <a:effectLst>
                  <a:outerShdw blurRad="38100" dist="38100" dir="2700000" algn="tl">
                    <a:srgbClr val="000000"/>
                  </a:outerShdw>
                </a:effectLst>
              </a:rPr>
            </a:br>
            <a:r>
              <a:rPr lang="en-US" sz="2400" b="1" i="1">
                <a:solidFill>
                  <a:schemeClr val="bg1"/>
                </a:solidFill>
                <a:effectLst>
                  <a:outerShdw blurRad="38100" dist="38100" dir="2700000" algn="tl">
                    <a:srgbClr val="000000"/>
                  </a:outerShdw>
                </a:effectLst>
              </a:rPr>
              <a:t>Leaders are born, not made.</a:t>
            </a:r>
          </a:p>
          <a:p>
            <a:pPr marL="222250" indent="-222250">
              <a:lnSpc>
                <a:spcPct val="110000"/>
              </a:lnSpc>
              <a:spcBef>
                <a:spcPct val="50000"/>
              </a:spcBef>
              <a:buFontTx/>
              <a:buChar char="•"/>
              <a:defRPr/>
            </a:pPr>
            <a:r>
              <a:rPr lang="en-US" sz="2400" b="1">
                <a:solidFill>
                  <a:srgbClr val="FFFFCC"/>
                </a:solidFill>
                <a:effectLst>
                  <a:outerShdw blurRad="38100" dist="38100" dir="2700000" algn="tl">
                    <a:srgbClr val="000000"/>
                  </a:outerShdw>
                </a:effectLst>
              </a:rPr>
              <a:t>Behavioral theory:</a:t>
            </a:r>
            <a:r>
              <a:rPr lang="en-US" sz="2400" b="1">
                <a:solidFill>
                  <a:schemeClr val="bg1"/>
                </a:solidFill>
                <a:effectLst>
                  <a:outerShdw blurRad="38100" dist="38100" dir="2700000" algn="tl">
                    <a:srgbClr val="000000"/>
                  </a:outerShdw>
                </a:effectLst>
              </a:rPr>
              <a:t/>
            </a:r>
            <a:br>
              <a:rPr lang="en-US" sz="2400" b="1">
                <a:solidFill>
                  <a:schemeClr val="bg1"/>
                </a:solidFill>
                <a:effectLst>
                  <a:outerShdw blurRad="38100" dist="38100" dir="2700000" algn="tl">
                    <a:srgbClr val="000000"/>
                  </a:outerShdw>
                </a:effectLst>
              </a:rPr>
            </a:br>
            <a:r>
              <a:rPr lang="en-US" sz="2400" b="1" i="1">
                <a:solidFill>
                  <a:schemeClr val="bg1"/>
                </a:solidFill>
                <a:effectLst>
                  <a:outerShdw blurRad="38100" dist="38100" dir="2700000" algn="tl">
                    <a:srgbClr val="000000"/>
                  </a:outerShdw>
                </a:effectLst>
              </a:rPr>
              <a:t>Leadership traits can be taught.</a:t>
            </a:r>
          </a:p>
        </p:txBody>
      </p:sp>
      <p:sp>
        <p:nvSpPr>
          <p:cNvPr id="11268" name="Text Box 4"/>
          <p:cNvSpPr txBox="1">
            <a:spLocks noChangeArrowheads="1"/>
          </p:cNvSpPr>
          <p:nvPr/>
        </p:nvSpPr>
        <p:spPr bwMode="auto">
          <a:xfrm>
            <a:off x="914400" y="1373188"/>
            <a:ext cx="7315200" cy="1370012"/>
          </a:xfrm>
          <a:prstGeom prst="rect">
            <a:avLst/>
          </a:prstGeom>
          <a:noFill/>
          <a:ln w="9525">
            <a:noFill/>
            <a:miter lim="800000"/>
            <a:headEnd/>
            <a:tailEnd/>
          </a:ln>
        </p:spPr>
        <p:txBody>
          <a:bodyPr>
            <a:spAutoFit/>
          </a:bodyPr>
          <a:lstStyle/>
          <a:p>
            <a:pPr>
              <a:spcBef>
                <a:spcPct val="50000"/>
              </a:spcBef>
            </a:pPr>
            <a:r>
              <a:rPr lang="en-US" sz="2400" b="1"/>
              <a:t>Behavioral Theories of Leadership</a:t>
            </a:r>
          </a:p>
          <a:p>
            <a:pPr>
              <a:spcBef>
                <a:spcPct val="50000"/>
              </a:spcBef>
            </a:pPr>
            <a:r>
              <a:rPr lang="en-US" sz="2400">
                <a:latin typeface="Tahoma" pitchFamily="34" charset="0"/>
              </a:rPr>
              <a:t>Theories proposing that specific behaviors differentiate leaders from nonleaders.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411162"/>
          </a:xfrm>
        </p:spPr>
        <p:txBody>
          <a:bodyPr/>
          <a:lstStyle/>
          <a:p>
            <a:pPr algn="l" eaLnBrk="1" hangingPunct="1"/>
            <a:r>
              <a:rPr lang="en-US" sz="3600" b="1" smtClean="0"/>
              <a:t>Ohio State Studies  1940s</a:t>
            </a:r>
          </a:p>
        </p:txBody>
      </p:sp>
      <p:sp>
        <p:nvSpPr>
          <p:cNvPr id="12291" name="Rectangle 3"/>
          <p:cNvSpPr>
            <a:spLocks noGrp="1" noChangeArrowheads="1"/>
          </p:cNvSpPr>
          <p:nvPr>
            <p:ph type="body" idx="1"/>
          </p:nvPr>
        </p:nvSpPr>
        <p:spPr>
          <a:xfrm>
            <a:off x="0" y="914400"/>
            <a:ext cx="8686800" cy="5943600"/>
          </a:xfrm>
        </p:spPr>
        <p:txBody>
          <a:bodyPr/>
          <a:lstStyle/>
          <a:p>
            <a:pPr eaLnBrk="1" hangingPunct="1"/>
            <a:r>
              <a:rPr lang="en-US" sz="2800" smtClean="0"/>
              <a:t>Researchers sought to identify 1000 dimensions of leader behaviour  which they narrowed down the list to </a:t>
            </a:r>
            <a:r>
              <a:rPr lang="en-US" sz="2800" b="1" smtClean="0"/>
              <a:t>two categories</a:t>
            </a:r>
          </a:p>
          <a:p>
            <a:pPr eaLnBrk="1" hangingPunct="1"/>
            <a:r>
              <a:rPr lang="en-US" sz="2800" smtClean="0"/>
              <a:t>They called the dimensions as </a:t>
            </a:r>
            <a:r>
              <a:rPr lang="en-US" sz="2800" b="1" smtClean="0"/>
              <a:t>initiating structure </a:t>
            </a:r>
            <a:r>
              <a:rPr lang="en-US" sz="2800" smtClean="0"/>
              <a:t>and</a:t>
            </a:r>
            <a:r>
              <a:rPr lang="en-US" sz="2800" b="1" smtClean="0"/>
              <a:t> consideration</a:t>
            </a:r>
          </a:p>
          <a:p>
            <a:pPr eaLnBrk="1" hangingPunct="1"/>
            <a:r>
              <a:rPr lang="en-US" sz="2800" b="1" smtClean="0"/>
              <a:t>Initiating structure – </a:t>
            </a:r>
            <a:r>
              <a:rPr lang="en-US" sz="2800" smtClean="0"/>
              <a:t>the extent to which the a leader is likely to define and structure his or her role and those of subordinates in the search for goal attainment.</a:t>
            </a:r>
          </a:p>
          <a:p>
            <a:pPr eaLnBrk="1" hangingPunct="1"/>
            <a:r>
              <a:rPr lang="en-US" sz="2800" b="1" smtClean="0"/>
              <a:t>Consideration – </a:t>
            </a:r>
            <a:r>
              <a:rPr lang="en-US" sz="2800" smtClean="0"/>
              <a:t>the extent to which a person is likely to have job relationships that are characterized by mutual trust, respect for employees as equals.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403225"/>
          </a:xfrm>
        </p:spPr>
        <p:txBody>
          <a:bodyPr/>
          <a:lstStyle/>
          <a:p>
            <a:pPr eaLnBrk="1" hangingPunct="1"/>
            <a:r>
              <a:rPr lang="en-US" sz="3600" b="1" smtClean="0"/>
              <a:t>University of Michigan Studies</a:t>
            </a:r>
          </a:p>
        </p:txBody>
      </p:sp>
      <p:pic>
        <p:nvPicPr>
          <p:cNvPr id="13315" name="Picture 4" descr="j0260652"/>
          <p:cNvPicPr>
            <a:picLocks noChangeAspect="1" noChangeArrowheads="1"/>
          </p:cNvPicPr>
          <p:nvPr/>
        </p:nvPicPr>
        <p:blipFill>
          <a:blip r:embed="rId2"/>
          <a:srcRect/>
          <a:stretch>
            <a:fillRect/>
          </a:stretch>
        </p:blipFill>
        <p:spPr bwMode="auto">
          <a:xfrm>
            <a:off x="6172200" y="3962400"/>
            <a:ext cx="2819400" cy="2643188"/>
          </a:xfrm>
          <a:prstGeom prst="rect">
            <a:avLst/>
          </a:prstGeom>
          <a:noFill/>
          <a:ln w="9525">
            <a:noFill/>
            <a:miter lim="800000"/>
            <a:headEnd/>
            <a:tailEnd/>
          </a:ln>
        </p:spPr>
      </p:pic>
      <p:sp>
        <p:nvSpPr>
          <p:cNvPr id="13316" name="Text Box 6"/>
          <p:cNvSpPr txBox="1">
            <a:spLocks noChangeArrowheads="1"/>
          </p:cNvSpPr>
          <p:nvPr/>
        </p:nvSpPr>
        <p:spPr bwMode="auto">
          <a:xfrm>
            <a:off x="0" y="4419600"/>
            <a:ext cx="5943600" cy="1917700"/>
          </a:xfrm>
          <a:prstGeom prst="rect">
            <a:avLst/>
          </a:prstGeom>
          <a:noFill/>
          <a:ln w="9525">
            <a:noFill/>
            <a:miter lim="800000"/>
            <a:headEnd/>
            <a:tailEnd/>
          </a:ln>
        </p:spPr>
        <p:txBody>
          <a:bodyPr>
            <a:spAutoFit/>
          </a:bodyPr>
          <a:lstStyle/>
          <a:p>
            <a:pPr>
              <a:spcBef>
                <a:spcPct val="50000"/>
              </a:spcBef>
            </a:pPr>
            <a:r>
              <a:rPr lang="en-US" sz="2400" b="1"/>
              <a:t>Production-Oriented Leader</a:t>
            </a:r>
          </a:p>
          <a:p>
            <a:pPr>
              <a:spcBef>
                <a:spcPct val="50000"/>
              </a:spcBef>
            </a:pPr>
            <a:r>
              <a:rPr lang="en-US" sz="2400">
                <a:latin typeface="Tahoma" pitchFamily="34" charset="0"/>
              </a:rPr>
              <a:t>One who emphasizes technical or task aspects of the job.</a:t>
            </a:r>
          </a:p>
          <a:p>
            <a:pPr>
              <a:spcBef>
                <a:spcPct val="50000"/>
              </a:spcBef>
            </a:pPr>
            <a:r>
              <a:rPr lang="en-US" sz="2400">
                <a:latin typeface="Tahoma" pitchFamily="34" charset="0"/>
              </a:rPr>
              <a:t>Low productivity and lower job satisfaction </a:t>
            </a:r>
          </a:p>
        </p:txBody>
      </p:sp>
      <p:sp>
        <p:nvSpPr>
          <p:cNvPr id="13317" name="Text Box 7"/>
          <p:cNvSpPr txBox="1">
            <a:spLocks noChangeArrowheads="1"/>
          </p:cNvSpPr>
          <p:nvPr/>
        </p:nvSpPr>
        <p:spPr bwMode="auto">
          <a:xfrm>
            <a:off x="0" y="914400"/>
            <a:ext cx="9144000" cy="3597275"/>
          </a:xfrm>
          <a:prstGeom prst="rect">
            <a:avLst/>
          </a:prstGeom>
          <a:noFill/>
          <a:ln w="9525">
            <a:noFill/>
            <a:miter lim="800000"/>
            <a:headEnd/>
            <a:tailEnd/>
          </a:ln>
        </p:spPr>
        <p:txBody>
          <a:bodyPr>
            <a:spAutoFit/>
          </a:bodyPr>
          <a:lstStyle/>
          <a:p>
            <a:r>
              <a:rPr lang="en-US" sz="2000" b="1"/>
              <a:t>Employee-Oriented Leader</a:t>
            </a:r>
          </a:p>
          <a:p>
            <a:pPr>
              <a:buFont typeface="Wingdings" pitchFamily="2" charset="2"/>
              <a:buChar char="Ø"/>
            </a:pPr>
            <a:r>
              <a:rPr lang="en-US" sz="2000"/>
              <a:t>Emphasizing interpersonal relations</a:t>
            </a:r>
          </a:p>
          <a:p>
            <a:pPr>
              <a:buFont typeface="Wingdings" pitchFamily="2" charset="2"/>
              <a:buNone/>
            </a:pPr>
            <a:endParaRPr lang="en-US" sz="2000"/>
          </a:p>
          <a:p>
            <a:pPr>
              <a:buFont typeface="Wingdings" pitchFamily="2" charset="2"/>
              <a:buChar char="Ø"/>
            </a:pPr>
            <a:r>
              <a:rPr lang="en-US" sz="2000"/>
              <a:t>Taking a personal interest in the needs of employees and accepting individual differences among members.</a:t>
            </a:r>
          </a:p>
          <a:p>
            <a:pPr>
              <a:buFont typeface="Wingdings" pitchFamily="2" charset="2"/>
              <a:buNone/>
            </a:pPr>
            <a:endParaRPr lang="en-US" sz="2000"/>
          </a:p>
          <a:p>
            <a:pPr>
              <a:buFont typeface="Wingdings" pitchFamily="2" charset="2"/>
              <a:buChar char="Ø"/>
            </a:pPr>
            <a:r>
              <a:rPr lang="en-US" sz="2000"/>
              <a:t>The research strongly favoured leaders who were employee oriented in their behaviour.</a:t>
            </a:r>
          </a:p>
          <a:p>
            <a:pPr>
              <a:buFont typeface="Wingdings" pitchFamily="2" charset="2"/>
              <a:buNone/>
            </a:pPr>
            <a:endParaRPr lang="en-US" sz="2000"/>
          </a:p>
          <a:p>
            <a:pPr>
              <a:buFont typeface="Wingdings" pitchFamily="2" charset="2"/>
              <a:buChar char="Ø"/>
            </a:pPr>
            <a:r>
              <a:rPr lang="en-US" sz="2000"/>
              <a:t>Therefore higher productivity and higher job satisfaction </a:t>
            </a:r>
          </a:p>
          <a:p>
            <a:pPr>
              <a:spcBef>
                <a:spcPct val="50000"/>
              </a:spcBef>
              <a:buFont typeface="Wingdings" pitchFamily="2" charset="2"/>
              <a:buChar char="Ø"/>
            </a:pPr>
            <a:endParaRPr lang="en-US" sz="200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6400800" y="685800"/>
            <a:ext cx="2743200" cy="1752600"/>
          </a:xfrm>
        </p:spPr>
        <p:txBody>
          <a:bodyPr/>
          <a:lstStyle/>
          <a:p>
            <a:pPr eaLnBrk="1" hangingPunct="1"/>
            <a:r>
              <a:rPr lang="en-US" sz="2400" b="1" smtClean="0">
                <a:latin typeface="Times New Roman" pitchFamily="18" charset="0"/>
              </a:rPr>
              <a:t>The Managerial Grid</a:t>
            </a:r>
            <a:br>
              <a:rPr lang="en-US" sz="2400" b="1" smtClean="0">
                <a:latin typeface="Times New Roman" pitchFamily="18" charset="0"/>
              </a:rPr>
            </a:br>
            <a:r>
              <a:rPr lang="en-US" sz="2400" b="1" smtClean="0">
                <a:latin typeface="Times New Roman" pitchFamily="18" charset="0"/>
              </a:rPr>
              <a:t>(Blake and Mouton)</a:t>
            </a:r>
          </a:p>
        </p:txBody>
      </p:sp>
      <p:pic>
        <p:nvPicPr>
          <p:cNvPr id="1028" name="Picture 3"/>
          <p:cNvPicPr>
            <a:picLocks noChangeAspect="1" noChangeArrowheads="1"/>
          </p:cNvPicPr>
          <p:nvPr/>
        </p:nvPicPr>
        <p:blipFill>
          <a:blip r:embed="rId3"/>
          <a:srcRect t="23706"/>
          <a:stretch>
            <a:fillRect/>
          </a:stretch>
        </p:blipFill>
        <p:spPr bwMode="auto">
          <a:xfrm>
            <a:off x="6477000" y="4322763"/>
            <a:ext cx="2133600" cy="935037"/>
          </a:xfrm>
          <a:prstGeom prst="rect">
            <a:avLst/>
          </a:prstGeom>
          <a:noFill/>
          <a:ln w="9525">
            <a:noFill/>
            <a:miter lim="800000"/>
            <a:headEnd/>
            <a:tailEnd/>
          </a:ln>
        </p:spPr>
      </p:pic>
      <p:sp>
        <p:nvSpPr>
          <p:cNvPr id="9220" name="Text Box 4" descr="BKGD02"/>
          <p:cNvSpPr txBox="1">
            <a:spLocks noChangeArrowheads="1"/>
          </p:cNvSpPr>
          <p:nvPr/>
        </p:nvSpPr>
        <p:spPr bwMode="blackWhite">
          <a:xfrm>
            <a:off x="7162800" y="6096000"/>
            <a:ext cx="1447800" cy="247650"/>
          </a:xfrm>
          <a:prstGeom prst="rect">
            <a:avLst/>
          </a:prstGeom>
          <a:blipFill dpi="0" rotWithShape="1">
            <a:blip r:embed="rId4"/>
            <a:srcRect/>
            <a:stretch>
              <a:fillRect/>
            </a:stretch>
          </a:blipFill>
          <a:ln w="3175" algn="ctr">
            <a:solidFill>
              <a:schemeClr val="tx1"/>
            </a:solidFill>
            <a:miter lim="800000"/>
            <a:headEnd/>
            <a:tailEnd/>
          </a:ln>
          <a:effectLst>
            <a:outerShdw dist="107763" dir="2700000" algn="ctr" rotWithShape="0">
              <a:srgbClr val="B2B2B2">
                <a:alpha val="50000"/>
              </a:srgbClr>
            </a:outerShdw>
          </a:effectLst>
        </p:spPr>
        <p:txBody>
          <a:bodyPr anchor="ctr" anchorCtr="1">
            <a:spAutoFit/>
          </a:bodyPr>
          <a:lstStyle/>
          <a:p>
            <a:pPr algn="ctr">
              <a:spcBef>
                <a:spcPct val="50000"/>
              </a:spcBef>
              <a:defRPr/>
            </a:pPr>
            <a:r>
              <a:rPr lang="en-US" sz="1000" b="1">
                <a:solidFill>
                  <a:schemeClr val="bg1"/>
                </a:solidFill>
              </a:rPr>
              <a:t>E X H I B I T 11</a:t>
            </a:r>
            <a:r>
              <a:rPr lang="en-US" sz="1000" b="1">
                <a:solidFill>
                  <a:schemeClr val="bg1"/>
                </a:solidFill>
                <a:cs typeface="Arial" charset="0"/>
              </a:rPr>
              <a:t>–1</a:t>
            </a:r>
            <a:endParaRPr lang="en-US" sz="1000" b="1">
              <a:solidFill>
                <a:schemeClr val="bg1"/>
              </a:solidFill>
            </a:endParaRPr>
          </a:p>
        </p:txBody>
      </p:sp>
      <p:graphicFrame>
        <p:nvGraphicFramePr>
          <p:cNvPr id="1026" name="Object 5"/>
          <p:cNvGraphicFramePr>
            <a:graphicFrameLocks noChangeAspect="1"/>
          </p:cNvGraphicFramePr>
          <p:nvPr/>
        </p:nvGraphicFramePr>
        <p:xfrm>
          <a:off x="0" y="0"/>
          <a:ext cx="6477000" cy="6858000"/>
        </p:xfrm>
        <a:graphic>
          <a:graphicData uri="http://schemas.openxmlformats.org/presentationml/2006/ole">
            <p:oleObj spid="_x0000_s1026" name="Photo Editor Photo" r:id="rId5" imgW="5114286" imgH="4772691" progId="">
              <p:embed/>
            </p:oleObj>
          </a:graphicData>
        </a:graphic>
      </p:graphicFrame>
    </p:spTree>
  </p:cSld>
  <p:clrMapOvr>
    <a:masterClrMapping/>
  </p:clrMapOvr>
  <p:transition>
    <p:cut thruBlk="1"/>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1693</TotalTime>
  <Words>2264</Words>
  <Application>Microsoft Office PowerPoint</Application>
  <PresentationFormat>On-screen Show (4:3)</PresentationFormat>
  <Paragraphs>321</Paragraphs>
  <Slides>35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Default Design</vt:lpstr>
      <vt:lpstr>Photo Editor Photo</vt:lpstr>
      <vt:lpstr>Slide 1</vt:lpstr>
      <vt:lpstr>Slide 2</vt:lpstr>
      <vt:lpstr>What Is Leadership?</vt:lpstr>
      <vt:lpstr>Trait Theories</vt:lpstr>
      <vt:lpstr>Trait Theories</vt:lpstr>
      <vt:lpstr>Behavioral Theories</vt:lpstr>
      <vt:lpstr>Ohio State Studies  1940s</vt:lpstr>
      <vt:lpstr>University of Michigan Studies</vt:lpstr>
      <vt:lpstr>The Managerial Grid (Blake and Mouton)</vt:lpstr>
      <vt:lpstr>The Managerial Grid</vt:lpstr>
      <vt:lpstr>Scandinavian Studies </vt:lpstr>
      <vt:lpstr>Contingency Theories</vt:lpstr>
      <vt:lpstr>Fiedler’s Model: Defining the Situation</vt:lpstr>
      <vt:lpstr>Findings from Fiedler Model</vt:lpstr>
      <vt:lpstr>Message By  Jack Francis Welch</vt:lpstr>
      <vt:lpstr>Difference between leaders &amp; Managers </vt:lpstr>
      <vt:lpstr>Different Styles of Leadership </vt:lpstr>
      <vt:lpstr>Charismatic Leadership </vt:lpstr>
      <vt:lpstr>Transactional vs Transformational leaders</vt:lpstr>
      <vt:lpstr>Traits of Exceptional Leaders </vt:lpstr>
      <vt:lpstr>MODELS OF LEADERSHIP- CHANGE - CHARISMA TO BUSINESS</vt:lpstr>
      <vt:lpstr>MODELS OF LEADERSHIP (NATIONAL &amp; CORPORATE)</vt:lpstr>
      <vt:lpstr>POA </vt:lpstr>
      <vt:lpstr>Cognitive Resource Theory</vt:lpstr>
      <vt:lpstr>Hersey and Blanchard’s Situational Leadership Theory</vt:lpstr>
      <vt:lpstr>Leadership Styles and Follower Readiness (Hersey and Blanchard) </vt:lpstr>
      <vt:lpstr>Leader–Member Exchange Theory</vt:lpstr>
      <vt:lpstr>Leader-Member Exchange Theory</vt:lpstr>
      <vt:lpstr>Path-Goal Theory</vt:lpstr>
      <vt:lpstr>The Path-Goal Theory</vt:lpstr>
      <vt:lpstr>Leader-Participation Model</vt:lpstr>
      <vt:lpstr>Contingency Variables in the Revised Leader-Participation Model</vt:lpstr>
      <vt:lpstr>Deeds for leaders </vt:lpstr>
      <vt:lpstr>Deeds for leaders</vt:lpstr>
      <vt:lpstr>Deeds for Leaders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dc:creator>
  <cp:lastModifiedBy>TIMSR</cp:lastModifiedBy>
  <cp:revision>71</cp:revision>
  <dcterms:created xsi:type="dcterms:W3CDTF">2007-09-04T07:39:01Z</dcterms:created>
  <dcterms:modified xsi:type="dcterms:W3CDTF">2010-10-11T09:20:44Z</dcterms:modified>
</cp:coreProperties>
</file>