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93" r:id="rId4"/>
    <p:sldId id="256" r:id="rId5"/>
    <p:sldId id="260" r:id="rId6"/>
    <p:sldId id="297" r:id="rId7"/>
    <p:sldId id="286" r:id="rId8"/>
    <p:sldId id="276" r:id="rId9"/>
    <p:sldId id="298" r:id="rId10"/>
    <p:sldId id="299" r:id="rId11"/>
    <p:sldId id="303" r:id="rId12"/>
    <p:sldId id="300" r:id="rId13"/>
    <p:sldId id="301" r:id="rId14"/>
    <p:sldId id="302" r:id="rId15"/>
    <p:sldId id="262" r:id="rId16"/>
    <p:sldId id="264" r:id="rId17"/>
    <p:sldId id="274" r:id="rId18"/>
    <p:sldId id="275" r:id="rId19"/>
    <p:sldId id="282" r:id="rId20"/>
    <p:sldId id="283" r:id="rId21"/>
    <p:sldId id="279" r:id="rId22"/>
    <p:sldId id="271" r:id="rId23"/>
    <p:sldId id="269" r:id="rId24"/>
    <p:sldId id="280"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06" autoAdjust="0"/>
    <p:restoredTop sz="94660"/>
  </p:normalViewPr>
  <p:slideViewPr>
    <p:cSldViewPr>
      <p:cViewPr varScale="1">
        <p:scale>
          <a:sx n="46" d="100"/>
          <a:sy n="46" d="100"/>
        </p:scale>
        <p:origin x="-6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53B668-E178-489D-A55C-C8E93CEED38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4B68E6-8E2C-4075-A995-407BAD9A987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C733D0-008B-438B-84B4-D74DA57EBA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06338F-5B4F-495B-BCE2-EA8E675A977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DB7D78-D5BB-4746-A1AA-B16DFB94585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3B4B898-5758-4798-A6B2-E65628FA82B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1341AB2-4791-4BFA-B746-4F1EB538C4F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525C782-71D5-4C24-8E5C-EB1454E748D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3D69464-B8DE-4124-B593-CC9722E0349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4C1CD5-94D4-4E9A-90D2-FBF754FEF14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393364-93B8-48B1-A073-3AA09AD71C7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8781B5E-85FB-46CC-8289-A1E2256FD12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304800"/>
            <a:ext cx="7772400" cy="685800"/>
          </a:xfrm>
        </p:spPr>
        <p:txBody>
          <a:bodyPr/>
          <a:lstStyle/>
          <a:p>
            <a:pPr algn="l"/>
            <a:r>
              <a:rPr lang="en-US" sz="3200" b="1"/>
              <a:t>PLAN OF ACTION</a:t>
            </a:r>
            <a:r>
              <a:rPr lang="en-US" sz="4000"/>
              <a:t> </a:t>
            </a:r>
          </a:p>
        </p:txBody>
      </p:sp>
      <p:sp>
        <p:nvSpPr>
          <p:cNvPr id="3075" name="Rectangle 3"/>
          <p:cNvSpPr>
            <a:spLocks noGrp="1" noChangeArrowheads="1"/>
          </p:cNvSpPr>
          <p:nvPr>
            <p:ph type="subTitle" idx="1"/>
          </p:nvPr>
        </p:nvSpPr>
        <p:spPr>
          <a:xfrm>
            <a:off x="304800" y="1143000"/>
            <a:ext cx="8839200" cy="5486400"/>
          </a:xfrm>
        </p:spPr>
        <p:txBody>
          <a:bodyPr/>
          <a:lstStyle/>
          <a:p>
            <a:pPr algn="l">
              <a:lnSpc>
                <a:spcPct val="80000"/>
              </a:lnSpc>
            </a:pPr>
            <a:r>
              <a:rPr lang="en-US" sz="2800" b="1"/>
              <a:t>Exercise 1</a:t>
            </a:r>
            <a:r>
              <a:rPr lang="en-US"/>
              <a:t>  -</a:t>
            </a:r>
            <a:r>
              <a:rPr lang="en-US" sz="2800"/>
              <a:t>10 groups of 6 members</a:t>
            </a:r>
          </a:p>
          <a:p>
            <a:pPr algn="l">
              <a:lnSpc>
                <a:spcPct val="80000"/>
              </a:lnSpc>
            </a:pPr>
            <a:r>
              <a:rPr lang="en-US" sz="2800"/>
              <a:t>Watch any of the following popular channels </a:t>
            </a:r>
          </a:p>
          <a:p>
            <a:pPr algn="l">
              <a:lnSpc>
                <a:spcPct val="80000"/>
              </a:lnSpc>
            </a:pPr>
            <a:r>
              <a:rPr lang="en-US" sz="2800"/>
              <a:t>Zee TV, Star TV, BBC , NDTV, AXN, Doordarshan, HBO, NATGEO, STAR SPORTS ,HISTORY Channel</a:t>
            </a:r>
          </a:p>
          <a:p>
            <a:pPr algn="l">
              <a:lnSpc>
                <a:spcPct val="80000"/>
              </a:lnSpc>
            </a:pPr>
            <a:r>
              <a:rPr lang="en-US" sz="2800"/>
              <a:t>Task to perform = note down the examples of individual behaviour, interpersonal dynamism, organizational characteristics and other processes  and concepts relevant to perception.</a:t>
            </a:r>
          </a:p>
          <a:p>
            <a:pPr algn="l">
              <a:lnSpc>
                <a:spcPct val="80000"/>
              </a:lnSpc>
            </a:pPr>
            <a:r>
              <a:rPr lang="en-US" sz="2800"/>
              <a:t>After watching prepare  one list for the entire group</a:t>
            </a:r>
          </a:p>
          <a:p>
            <a:pPr algn="l">
              <a:lnSpc>
                <a:spcPct val="80000"/>
              </a:lnSpc>
            </a:pPr>
            <a:r>
              <a:rPr lang="en-US" sz="2800"/>
              <a:t>In the next class we will summarize the plot of the show and list the group’s perceptions about the channel  </a:t>
            </a:r>
          </a:p>
          <a:p>
            <a:pPr algn="l">
              <a:lnSpc>
                <a:spcPct val="80000"/>
              </a:lnSpc>
            </a:pPr>
            <a:r>
              <a:rPr lang="en-US" sz="2800" b="1"/>
              <a:t>Business Games</a:t>
            </a:r>
            <a:r>
              <a:rPr lang="en-US" sz="2800"/>
              <a:t> – 2 nos to be played in the class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258762"/>
          </a:xfrm>
        </p:spPr>
        <p:txBody>
          <a:bodyPr/>
          <a:lstStyle/>
          <a:p>
            <a:pPr algn="l"/>
            <a:r>
              <a:rPr lang="en-US" sz="3200" b="1"/>
              <a:t>Perceptual Organization</a:t>
            </a:r>
          </a:p>
        </p:txBody>
      </p:sp>
      <p:sp>
        <p:nvSpPr>
          <p:cNvPr id="51203" name="Rectangle 3"/>
          <p:cNvSpPr>
            <a:spLocks noGrp="1" noChangeArrowheads="1"/>
          </p:cNvSpPr>
          <p:nvPr>
            <p:ph type="body" idx="1"/>
          </p:nvPr>
        </p:nvSpPr>
        <p:spPr>
          <a:xfrm>
            <a:off x="0" y="762000"/>
            <a:ext cx="9144000" cy="6096000"/>
          </a:xfrm>
        </p:spPr>
        <p:txBody>
          <a:bodyPr/>
          <a:lstStyle/>
          <a:p>
            <a:pPr>
              <a:buFontTx/>
              <a:buNone/>
            </a:pPr>
            <a:r>
              <a:rPr lang="en-US"/>
              <a:t>2) </a:t>
            </a:r>
            <a:r>
              <a:rPr lang="en-US" b="1"/>
              <a:t>Figure Ground</a:t>
            </a:r>
            <a:r>
              <a:rPr lang="en-US"/>
              <a:t> </a:t>
            </a:r>
            <a:r>
              <a:rPr lang="en-US" sz="2800"/>
              <a:t>– Perceived objects stands out as a separable  from their general background Eg- conversation in a noisy crowd.</a:t>
            </a:r>
          </a:p>
          <a:p>
            <a:pPr>
              <a:buFontTx/>
              <a:buNone/>
            </a:pPr>
            <a:r>
              <a:rPr lang="en-US" sz="2800"/>
              <a:t>3) </a:t>
            </a:r>
            <a:r>
              <a:rPr lang="en-US" sz="2800" b="1"/>
              <a:t>Perceptual Grouping</a:t>
            </a:r>
            <a:r>
              <a:rPr lang="en-US" sz="2800"/>
              <a:t> – Defined by Gestalt psychologist</a:t>
            </a:r>
          </a:p>
          <a:p>
            <a:pPr>
              <a:buFontTx/>
              <a:buNone/>
            </a:pPr>
            <a:r>
              <a:rPr lang="en-US" sz="2400" b="1"/>
              <a:t>Principle of Similarity</a:t>
            </a:r>
            <a:r>
              <a:rPr lang="en-US" sz="2400"/>
              <a:t> – objects have the same shape, size and color</a:t>
            </a:r>
          </a:p>
          <a:p>
            <a:pPr>
              <a:buFontTx/>
              <a:buNone/>
            </a:pPr>
            <a:r>
              <a:rPr lang="en-US" sz="2400" b="1"/>
              <a:t>Principle of Proximity</a:t>
            </a:r>
            <a:r>
              <a:rPr lang="en-US" sz="2400"/>
              <a:t> – to perceive stimuli which are near to another </a:t>
            </a:r>
          </a:p>
          <a:p>
            <a:pPr>
              <a:buFontTx/>
              <a:buNone/>
            </a:pPr>
            <a:r>
              <a:rPr lang="en-US" sz="2400" b="1"/>
              <a:t>Principle of Closure-</a:t>
            </a:r>
            <a:r>
              <a:rPr lang="en-US" sz="2400"/>
              <a:t> the perceivers  ability to perceive a whole object even though only part of the object is evident </a:t>
            </a:r>
          </a:p>
          <a:p>
            <a:pPr>
              <a:buFontTx/>
              <a:buNone/>
            </a:pPr>
            <a:r>
              <a:rPr lang="en-US" sz="2400" b="1"/>
              <a:t>Principle of Continuity</a:t>
            </a:r>
            <a:r>
              <a:rPr lang="en-US" sz="2400"/>
              <a:t> -  a person will tend to see continuous lines or patterns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Figure Ground Principle</a:t>
            </a:r>
          </a:p>
        </p:txBody>
      </p:sp>
      <p:sp>
        <p:nvSpPr>
          <p:cNvPr id="56323" name="Rectangle 3"/>
          <p:cNvSpPr>
            <a:spLocks noGrp="1" noChangeArrowheads="1"/>
          </p:cNvSpPr>
          <p:nvPr>
            <p:ph type="body" idx="1"/>
          </p:nvPr>
        </p:nvSpPr>
        <p:spPr/>
        <p:txBody>
          <a:bodyPr/>
          <a:lstStyle/>
          <a:p>
            <a:endParaRPr lang="en-US"/>
          </a:p>
        </p:txBody>
      </p:sp>
      <p:pic>
        <p:nvPicPr>
          <p:cNvPr id="56324" name="Picture 4"/>
          <p:cNvPicPr>
            <a:picLocks noChangeAspect="1" noChangeArrowheads="1"/>
          </p:cNvPicPr>
          <p:nvPr/>
        </p:nvPicPr>
        <p:blipFill>
          <a:blip r:embed="rId2"/>
          <a:srcRect/>
          <a:stretch>
            <a:fillRect/>
          </a:stretch>
        </p:blipFill>
        <p:spPr bwMode="auto">
          <a:xfrm>
            <a:off x="457200" y="1447800"/>
            <a:ext cx="8153400"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457200" y="533400"/>
            <a:ext cx="8229600" cy="6324600"/>
          </a:xfrm>
        </p:spPr>
        <p:txBody>
          <a:bodyPr/>
          <a:lstStyle/>
          <a:p>
            <a:endParaRPr lang="en-US"/>
          </a:p>
        </p:txBody>
      </p:sp>
      <p:pic>
        <p:nvPicPr>
          <p:cNvPr id="52228" name="Picture 4"/>
          <p:cNvPicPr>
            <a:picLocks noChangeAspect="1" noChangeArrowheads="1"/>
          </p:cNvPicPr>
          <p:nvPr/>
        </p:nvPicPr>
        <p:blipFill>
          <a:blip r:embed="rId2"/>
          <a:srcRect/>
          <a:stretch>
            <a:fillRect/>
          </a:stretch>
        </p:blipFill>
        <p:spPr bwMode="auto">
          <a:xfrm>
            <a:off x="0" y="0"/>
            <a:ext cx="4648200" cy="2743200"/>
          </a:xfrm>
          <a:prstGeom prst="rect">
            <a:avLst/>
          </a:prstGeom>
          <a:noFill/>
          <a:ln w="9525">
            <a:noFill/>
            <a:miter lim="800000"/>
            <a:headEnd/>
            <a:tailEnd/>
          </a:ln>
          <a:effectLst/>
        </p:spPr>
      </p:pic>
      <p:pic>
        <p:nvPicPr>
          <p:cNvPr id="52229" name="Picture 5"/>
          <p:cNvPicPr>
            <a:picLocks noChangeAspect="1" noChangeArrowheads="1"/>
          </p:cNvPicPr>
          <p:nvPr/>
        </p:nvPicPr>
        <p:blipFill>
          <a:blip r:embed="rId3"/>
          <a:srcRect/>
          <a:stretch>
            <a:fillRect/>
          </a:stretch>
        </p:blipFill>
        <p:spPr bwMode="auto">
          <a:xfrm>
            <a:off x="0" y="5334000"/>
            <a:ext cx="3949700" cy="1524000"/>
          </a:xfrm>
          <a:prstGeom prst="rect">
            <a:avLst/>
          </a:prstGeom>
          <a:noFill/>
          <a:ln w="9525">
            <a:noFill/>
            <a:miter lim="800000"/>
            <a:headEnd/>
            <a:tailEnd/>
          </a:ln>
          <a:effectLst/>
        </p:spPr>
      </p:pic>
      <p:pic>
        <p:nvPicPr>
          <p:cNvPr id="52230" name="Picture 6"/>
          <p:cNvPicPr>
            <a:picLocks noChangeAspect="1" noChangeArrowheads="1"/>
          </p:cNvPicPr>
          <p:nvPr/>
        </p:nvPicPr>
        <p:blipFill>
          <a:blip r:embed="rId4"/>
          <a:srcRect/>
          <a:stretch>
            <a:fillRect/>
          </a:stretch>
        </p:blipFill>
        <p:spPr bwMode="auto">
          <a:xfrm>
            <a:off x="4419600" y="3581400"/>
            <a:ext cx="4217988" cy="3276600"/>
          </a:xfrm>
          <a:prstGeom prst="rect">
            <a:avLst/>
          </a:prstGeom>
          <a:noFill/>
          <a:ln w="9525">
            <a:noFill/>
            <a:miter lim="800000"/>
            <a:headEnd/>
            <a:tailEnd/>
          </a:ln>
          <a:effectLst/>
        </p:spPr>
      </p:pic>
      <p:pic>
        <p:nvPicPr>
          <p:cNvPr id="52231" name="Picture 7"/>
          <p:cNvPicPr>
            <a:picLocks noChangeAspect="1" noChangeArrowheads="1"/>
          </p:cNvPicPr>
          <p:nvPr/>
        </p:nvPicPr>
        <p:blipFill>
          <a:blip r:embed="rId5"/>
          <a:srcRect/>
          <a:stretch>
            <a:fillRect/>
          </a:stretch>
        </p:blipFill>
        <p:spPr bwMode="auto">
          <a:xfrm>
            <a:off x="4724400" y="0"/>
            <a:ext cx="4419600" cy="3505200"/>
          </a:xfrm>
          <a:prstGeom prst="rect">
            <a:avLst/>
          </a:prstGeom>
          <a:noFill/>
          <a:ln w="9525">
            <a:noFill/>
            <a:miter lim="800000"/>
            <a:headEnd/>
            <a:tailEnd/>
          </a:ln>
          <a:effectLst/>
        </p:spPr>
      </p:pic>
      <p:pic>
        <p:nvPicPr>
          <p:cNvPr id="52232" name="Picture 8"/>
          <p:cNvPicPr>
            <a:picLocks noChangeAspect="1" noChangeArrowheads="1"/>
          </p:cNvPicPr>
          <p:nvPr/>
        </p:nvPicPr>
        <p:blipFill>
          <a:blip r:embed="rId6"/>
          <a:srcRect/>
          <a:stretch>
            <a:fillRect/>
          </a:stretch>
        </p:blipFill>
        <p:spPr bwMode="auto">
          <a:xfrm>
            <a:off x="0" y="2590800"/>
            <a:ext cx="4267200"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304800"/>
            <a:ext cx="8229600" cy="411163"/>
          </a:xfrm>
        </p:spPr>
        <p:txBody>
          <a:bodyPr/>
          <a:lstStyle/>
          <a:p>
            <a:pPr algn="l"/>
            <a:r>
              <a:rPr lang="en-US" sz="2800" b="1" dirty="0"/>
              <a:t>Process of Interpreting</a:t>
            </a:r>
            <a:r>
              <a:rPr lang="en-US" sz="4000" dirty="0"/>
              <a:t> </a:t>
            </a:r>
          </a:p>
        </p:txBody>
      </p:sp>
      <p:sp>
        <p:nvSpPr>
          <p:cNvPr id="54275" name="Rectangle 3"/>
          <p:cNvSpPr>
            <a:spLocks noGrp="1" noChangeArrowheads="1"/>
          </p:cNvSpPr>
          <p:nvPr>
            <p:ph type="body" idx="1"/>
          </p:nvPr>
        </p:nvSpPr>
        <p:spPr>
          <a:xfrm>
            <a:off x="0" y="838200"/>
            <a:ext cx="8686800" cy="5287963"/>
          </a:xfrm>
        </p:spPr>
        <p:txBody>
          <a:bodyPr/>
          <a:lstStyle/>
          <a:p>
            <a:r>
              <a:rPr lang="en-US" dirty="0"/>
              <a:t> </a:t>
            </a:r>
            <a:r>
              <a:rPr lang="en-US" sz="2000" b="1" dirty="0"/>
              <a:t>Perceptual set-</a:t>
            </a:r>
            <a:r>
              <a:rPr lang="en-US" sz="2000" dirty="0"/>
              <a:t> Previously held belief’s about objects influence  an individual’s perception </a:t>
            </a:r>
            <a:endParaRPr lang="en-US" sz="2000" dirty="0" smtClean="0"/>
          </a:p>
          <a:p>
            <a:endParaRPr lang="en-US" sz="2000" dirty="0"/>
          </a:p>
          <a:p>
            <a:r>
              <a:rPr lang="en-US" sz="2000" dirty="0"/>
              <a:t> </a:t>
            </a:r>
            <a:r>
              <a:rPr lang="en-US" sz="2000" b="1" dirty="0"/>
              <a:t>Attribution </a:t>
            </a:r>
            <a:r>
              <a:rPr lang="en-US" sz="2000" dirty="0"/>
              <a:t>– refers to the process by which the individual assigns causes to the behaviour which he or she </a:t>
            </a:r>
            <a:r>
              <a:rPr lang="en-US" sz="2000" dirty="0" smtClean="0"/>
              <a:t>conceives</a:t>
            </a:r>
          </a:p>
          <a:p>
            <a:endParaRPr lang="en-US" sz="2000" b="1" dirty="0"/>
          </a:p>
          <a:p>
            <a:r>
              <a:rPr lang="en-US" sz="2000" b="1" dirty="0"/>
              <a:t>Halo Effect</a:t>
            </a:r>
            <a:r>
              <a:rPr lang="en-US" sz="2000" dirty="0"/>
              <a:t> – the tendency of perceiving people in terms of good and bad and ascribing all good qualities to one who is liked and all bad qualities to one who is not liked  </a:t>
            </a:r>
            <a:endParaRPr lang="en-US" sz="2000" dirty="0" smtClean="0"/>
          </a:p>
          <a:p>
            <a:endParaRPr lang="en-US" sz="2000" dirty="0"/>
          </a:p>
          <a:p>
            <a:r>
              <a:rPr lang="en-US" sz="2000" b="1" dirty="0"/>
              <a:t>Stereotyping </a:t>
            </a:r>
            <a:r>
              <a:rPr lang="en-US" sz="2000" dirty="0"/>
              <a:t>– to assign attributes to someone solely on the  basis of a category of people to which that person belongs</a:t>
            </a:r>
          </a:p>
          <a:p>
            <a:endParaRPr lang="en-US" sz="2400" dirty="0"/>
          </a:p>
        </p:txBody>
      </p:sp>
      <p:pic>
        <p:nvPicPr>
          <p:cNvPr id="54278" name="Picture 6"/>
          <p:cNvPicPr>
            <a:picLocks noChangeAspect="1" noChangeArrowheads="1"/>
          </p:cNvPicPr>
          <p:nvPr/>
        </p:nvPicPr>
        <p:blipFill>
          <a:blip r:embed="rId2"/>
          <a:srcRect/>
          <a:stretch>
            <a:fillRect/>
          </a:stretch>
        </p:blipFill>
        <p:spPr bwMode="auto">
          <a:xfrm>
            <a:off x="0" y="5543550"/>
            <a:ext cx="3810000" cy="1314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334962"/>
          </a:xfrm>
        </p:spPr>
        <p:txBody>
          <a:bodyPr/>
          <a:lstStyle/>
          <a:p>
            <a:pPr algn="l"/>
            <a:r>
              <a:rPr lang="en-US" sz="2800" b="1"/>
              <a:t>Process of Interpreting</a:t>
            </a:r>
          </a:p>
        </p:txBody>
      </p:sp>
      <p:sp>
        <p:nvSpPr>
          <p:cNvPr id="55299" name="Rectangle 3"/>
          <p:cNvSpPr>
            <a:spLocks noGrp="1" noChangeArrowheads="1"/>
          </p:cNvSpPr>
          <p:nvPr>
            <p:ph type="body" idx="1"/>
          </p:nvPr>
        </p:nvSpPr>
        <p:spPr>
          <a:xfrm>
            <a:off x="0" y="838200"/>
            <a:ext cx="9144000" cy="4525963"/>
          </a:xfrm>
        </p:spPr>
        <p:txBody>
          <a:bodyPr/>
          <a:lstStyle/>
          <a:p>
            <a:r>
              <a:rPr lang="en-US" b="1" dirty="0"/>
              <a:t>Perceptual Context  </a:t>
            </a:r>
            <a:r>
              <a:rPr lang="en-US" dirty="0"/>
              <a:t>- </a:t>
            </a:r>
            <a:r>
              <a:rPr lang="en-US" sz="2400" dirty="0"/>
              <a:t>the context in which the object is placed </a:t>
            </a:r>
          </a:p>
          <a:p>
            <a:pPr>
              <a:buFontTx/>
              <a:buNone/>
            </a:pPr>
            <a:endParaRPr lang="en-US" sz="2400" dirty="0"/>
          </a:p>
          <a:p>
            <a:endParaRPr lang="en-US" dirty="0"/>
          </a:p>
          <a:p>
            <a:r>
              <a:rPr lang="en-US" b="1" dirty="0"/>
              <a:t>Perceptual </a:t>
            </a:r>
            <a:r>
              <a:rPr lang="en-US" b="1" dirty="0" err="1"/>
              <a:t>Defence</a:t>
            </a:r>
            <a:r>
              <a:rPr lang="en-US" b="1" dirty="0"/>
              <a:t> </a:t>
            </a:r>
            <a:r>
              <a:rPr lang="en-US" dirty="0"/>
              <a:t>– </a:t>
            </a:r>
            <a:r>
              <a:rPr lang="en-US" sz="2400" dirty="0"/>
              <a:t>individual is likely to put up the </a:t>
            </a:r>
            <a:r>
              <a:rPr lang="en-US" sz="2400" dirty="0" err="1"/>
              <a:t>defence</a:t>
            </a:r>
            <a:r>
              <a:rPr lang="en-US" sz="2400" dirty="0"/>
              <a:t> when confronted with conflicting , unacceptable  or threatening stimuli </a:t>
            </a:r>
          </a:p>
          <a:p>
            <a:pPr>
              <a:buFontTx/>
              <a:buNone/>
            </a:pPr>
            <a:endParaRPr lang="en-US" sz="2400" dirty="0"/>
          </a:p>
          <a:p>
            <a:pPr>
              <a:buFontTx/>
              <a:buNone/>
            </a:pPr>
            <a:endParaRPr lang="en-US" sz="2400" dirty="0"/>
          </a:p>
          <a:p>
            <a:r>
              <a:rPr lang="en-US" b="1" dirty="0"/>
              <a:t>Projection </a:t>
            </a:r>
            <a:r>
              <a:rPr lang="en-US" dirty="0"/>
              <a:t>– </a:t>
            </a:r>
            <a:r>
              <a:rPr lang="en-US" sz="2800" dirty="0"/>
              <a:t>people tend to see other person’s traits that they possess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a:r>
              <a:rPr lang="en-US" sz="3200" b="1"/>
              <a:t>Process of Checking</a:t>
            </a:r>
            <a:br>
              <a:rPr lang="en-US" sz="3200" b="1"/>
            </a:br>
            <a:r>
              <a:rPr lang="en-US" sz="3200" b="1"/>
              <a:t>Attribution Theory – Fritz Heider  HH Kelly</a:t>
            </a:r>
            <a:r>
              <a:rPr lang="en-US" sz="2800" b="1"/>
              <a:t> </a:t>
            </a:r>
          </a:p>
        </p:txBody>
      </p:sp>
      <p:pic>
        <p:nvPicPr>
          <p:cNvPr id="8196" name="Picture 4"/>
          <p:cNvPicPr>
            <a:picLocks noChangeAspect="1" noChangeArrowheads="1"/>
          </p:cNvPicPr>
          <p:nvPr/>
        </p:nvPicPr>
        <p:blipFill>
          <a:blip r:embed="rId2"/>
          <a:srcRect/>
          <a:stretch>
            <a:fillRect/>
          </a:stretch>
        </p:blipFill>
        <p:spPr bwMode="auto">
          <a:xfrm>
            <a:off x="457200" y="1524000"/>
            <a:ext cx="4495800" cy="2603500"/>
          </a:xfrm>
          <a:prstGeom prst="rect">
            <a:avLst/>
          </a:prstGeom>
          <a:noFill/>
          <a:ln w="9525">
            <a:noFill/>
            <a:miter lim="800000"/>
            <a:headEnd/>
            <a:tailEnd/>
          </a:ln>
          <a:effectLst/>
        </p:spPr>
      </p:pic>
      <p:pic>
        <p:nvPicPr>
          <p:cNvPr id="8198" name="Picture 6" descr="bd05587_"/>
          <p:cNvPicPr>
            <a:picLocks noChangeAspect="1" noChangeArrowheads="1"/>
          </p:cNvPicPr>
          <p:nvPr/>
        </p:nvPicPr>
        <p:blipFill>
          <a:blip r:embed="rId3"/>
          <a:srcRect/>
          <a:stretch>
            <a:fillRect/>
          </a:stretch>
        </p:blipFill>
        <p:spPr bwMode="auto">
          <a:xfrm>
            <a:off x="4876800" y="1447800"/>
            <a:ext cx="3276600" cy="2149475"/>
          </a:xfrm>
          <a:prstGeom prst="rect">
            <a:avLst/>
          </a:prstGeom>
          <a:noFill/>
        </p:spPr>
      </p:pic>
      <p:sp>
        <p:nvSpPr>
          <p:cNvPr id="8199" name="Rectangle 7"/>
          <p:cNvSpPr>
            <a:spLocks noChangeArrowheads="1"/>
          </p:cNvSpPr>
          <p:nvPr/>
        </p:nvSpPr>
        <p:spPr bwMode="auto">
          <a:xfrm>
            <a:off x="0" y="4267200"/>
            <a:ext cx="9144000" cy="1631216"/>
          </a:xfrm>
          <a:prstGeom prst="rect">
            <a:avLst/>
          </a:prstGeom>
          <a:noFill/>
          <a:ln w="9525">
            <a:noFill/>
            <a:miter lim="800000"/>
            <a:headEnd/>
            <a:tailEnd/>
          </a:ln>
          <a:effectLst/>
        </p:spPr>
        <p:txBody>
          <a:bodyPr wrap="square">
            <a:spAutoFit/>
          </a:bodyPr>
          <a:lstStyle/>
          <a:p>
            <a:r>
              <a:rPr lang="en-US" sz="2000" dirty="0">
                <a:solidFill>
                  <a:srgbClr val="660033"/>
                </a:solidFill>
              </a:rPr>
              <a:t>Distinctiveness: </a:t>
            </a:r>
            <a:r>
              <a:rPr lang="en-US" sz="2000" dirty="0" smtClean="0">
                <a:solidFill>
                  <a:srgbClr val="660033"/>
                </a:solidFill>
              </a:rPr>
              <a:t>To which a person behaves similarly  </a:t>
            </a:r>
            <a:r>
              <a:rPr lang="en-US" sz="2000" dirty="0">
                <a:solidFill>
                  <a:srgbClr val="660033"/>
                </a:solidFill>
              </a:rPr>
              <a:t>in different situations.</a:t>
            </a:r>
          </a:p>
          <a:p>
            <a:r>
              <a:rPr lang="en-US" sz="2000" dirty="0">
                <a:solidFill>
                  <a:srgbClr val="660033"/>
                </a:solidFill>
              </a:rPr>
              <a:t>Consensus: </a:t>
            </a:r>
            <a:r>
              <a:rPr lang="en-US" sz="2000" dirty="0" smtClean="0">
                <a:solidFill>
                  <a:srgbClr val="660033"/>
                </a:solidFill>
              </a:rPr>
              <a:t> the degree to which other people are engaging in the same behaviour </a:t>
            </a:r>
          </a:p>
          <a:p>
            <a:r>
              <a:rPr lang="en-US" sz="2000" dirty="0" smtClean="0">
                <a:solidFill>
                  <a:srgbClr val="660033"/>
                </a:solidFill>
              </a:rPr>
              <a:t>Consistency</a:t>
            </a:r>
            <a:r>
              <a:rPr lang="en-US" sz="2000" dirty="0">
                <a:solidFill>
                  <a:srgbClr val="660033"/>
                </a:solidFill>
              </a:rPr>
              <a:t>: </a:t>
            </a:r>
            <a:r>
              <a:rPr lang="en-US" sz="2000" dirty="0" smtClean="0">
                <a:solidFill>
                  <a:srgbClr val="660033"/>
                </a:solidFill>
              </a:rPr>
              <a:t>the degree to which a person engages in the same behaviour at different times.</a:t>
            </a:r>
            <a:endParaRPr lang="en-US" sz="2000" dirty="0">
              <a:solidFill>
                <a:srgbClr val="660033"/>
              </a:solidFill>
            </a:endParaRPr>
          </a:p>
        </p:txBody>
      </p:sp>
      <p:sp>
        <p:nvSpPr>
          <p:cNvPr id="8201" name="Rectangle 9"/>
          <p:cNvSpPr>
            <a:spLocks noChangeArrowheads="1"/>
          </p:cNvSpPr>
          <p:nvPr/>
        </p:nvSpPr>
        <p:spPr bwMode="auto">
          <a:xfrm>
            <a:off x="0" y="6096000"/>
            <a:ext cx="5943600" cy="946150"/>
          </a:xfrm>
          <a:prstGeom prst="rect">
            <a:avLst/>
          </a:prstGeom>
          <a:noFill/>
          <a:ln w="9525">
            <a:noFill/>
            <a:miter lim="800000"/>
            <a:headEnd/>
            <a:tailEnd/>
          </a:ln>
          <a:effectLst/>
        </p:spPr>
        <p:txBody>
          <a:bodyPr>
            <a:spAutoFit/>
          </a:bodyPr>
          <a:lstStyle/>
          <a:p>
            <a:r>
              <a:rPr lang="en-US" sz="2800" dirty="0"/>
              <a:t>EG -  A student who gives test.</a:t>
            </a:r>
          </a:p>
          <a:p>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762000" y="552450"/>
            <a:ext cx="7620000" cy="5086350"/>
          </a:xfrm>
          <a:prstGeom prst="rect">
            <a:avLst/>
          </a:prstGeom>
          <a:noFill/>
          <a:ln w="9525">
            <a:noFill/>
            <a:miter lim="800000"/>
            <a:headEnd/>
            <a:tailEnd/>
          </a:ln>
          <a:effectLst/>
        </p:spPr>
      </p:pic>
      <p:sp>
        <p:nvSpPr>
          <p:cNvPr id="10243" name="Rectangle 3"/>
          <p:cNvSpPr>
            <a:spLocks noGrp="1" noChangeArrowheads="1"/>
          </p:cNvSpPr>
          <p:nvPr>
            <p:ph type="title"/>
          </p:nvPr>
        </p:nvSpPr>
        <p:spPr>
          <a:xfrm>
            <a:off x="0" y="0"/>
            <a:ext cx="5486400" cy="533400"/>
          </a:xfrm>
        </p:spPr>
        <p:txBody>
          <a:bodyPr/>
          <a:lstStyle/>
          <a:p>
            <a:r>
              <a:rPr lang="en-US" sz="4000"/>
              <a:t>Attribution Theory</a:t>
            </a:r>
          </a:p>
        </p:txBody>
      </p:sp>
      <p:sp>
        <p:nvSpPr>
          <p:cNvPr id="6" name="TextBox 5"/>
          <p:cNvSpPr txBox="1"/>
          <p:nvPr/>
        </p:nvSpPr>
        <p:spPr>
          <a:xfrm>
            <a:off x="0" y="5486400"/>
            <a:ext cx="7924800" cy="369332"/>
          </a:xfrm>
          <a:prstGeom prst="rect">
            <a:avLst/>
          </a:prstGeom>
          <a:noFill/>
        </p:spPr>
        <p:txBody>
          <a:bodyPr wrap="square" rtlCol="0">
            <a:spAutoFit/>
          </a:bodyPr>
          <a:lstStyle/>
          <a:p>
            <a:r>
              <a:rPr lang="en-US" dirty="0" smtClean="0"/>
              <a:t> </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left)">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b="1"/>
              <a:t>Fundamental attribution error</a:t>
            </a:r>
          </a:p>
        </p:txBody>
      </p:sp>
      <p:sp>
        <p:nvSpPr>
          <p:cNvPr id="22531" name="Rectangle 3"/>
          <p:cNvSpPr>
            <a:spLocks noGrp="1" noChangeArrowheads="1"/>
          </p:cNvSpPr>
          <p:nvPr>
            <p:ph type="body" idx="1"/>
          </p:nvPr>
        </p:nvSpPr>
        <p:spPr>
          <a:xfrm>
            <a:off x="457200" y="1600200"/>
            <a:ext cx="8382000" cy="4648200"/>
          </a:xfrm>
        </p:spPr>
        <p:txBody>
          <a:bodyPr/>
          <a:lstStyle/>
          <a:p>
            <a:r>
              <a:rPr lang="en-US" sz="3600" b="1" i="1" dirty="0"/>
              <a:t>“</a:t>
            </a:r>
            <a:r>
              <a:rPr lang="en-US" sz="3300" b="1" i="1" dirty="0"/>
              <a:t>The tendency to </a:t>
            </a:r>
            <a:r>
              <a:rPr lang="en-US" sz="3300" i="1" dirty="0"/>
              <a:t>underestimate</a:t>
            </a:r>
            <a:r>
              <a:rPr lang="en-US" sz="3300" b="1" i="1" dirty="0"/>
              <a:t> the </a:t>
            </a:r>
            <a:r>
              <a:rPr lang="en-US" sz="3300" i="1" dirty="0"/>
              <a:t>influence</a:t>
            </a:r>
            <a:r>
              <a:rPr lang="en-US" sz="3300" b="1" i="1" dirty="0"/>
              <a:t> of </a:t>
            </a:r>
            <a:r>
              <a:rPr lang="en-US" sz="3300" i="1" dirty="0"/>
              <a:t>external factors</a:t>
            </a:r>
            <a:r>
              <a:rPr lang="en-US" sz="3300" b="1" i="1" dirty="0"/>
              <a:t> and overestimate the influence of internal factors when making judgments about the behavior of other</a:t>
            </a:r>
            <a:r>
              <a:rPr lang="en-US" sz="3600" b="1" i="1" dirty="0"/>
              <a:t>.”</a:t>
            </a:r>
          </a:p>
          <a:p>
            <a:pPr>
              <a:buFontTx/>
              <a:buNone/>
            </a:pPr>
            <a:endParaRPr lang="en-US" sz="3600" b="1" i="1" dirty="0"/>
          </a:p>
          <a:p>
            <a:r>
              <a:rPr lang="en-US" sz="2400" b="1" i="1" dirty="0" err="1"/>
              <a:t>Eg</a:t>
            </a:r>
            <a:r>
              <a:rPr lang="en-US" sz="2400" b="1" i="1" dirty="0"/>
              <a:t>- Shop floor supervisor who attributes a high injury rate to employee carelessness instead of considering the machine old and in poor condition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143000"/>
          </a:xfrm>
        </p:spPr>
        <p:txBody>
          <a:bodyPr/>
          <a:lstStyle/>
          <a:p>
            <a:r>
              <a:rPr lang="en-US" sz="3600" b="1"/>
              <a:t>Errors  Biases in Attribution Theory</a:t>
            </a:r>
            <a:br>
              <a:rPr lang="en-US" sz="3600" b="1"/>
            </a:br>
            <a:r>
              <a:rPr lang="en-US" sz="3600" b="1"/>
              <a:t>Self – serving bias</a:t>
            </a:r>
            <a:r>
              <a:rPr lang="en-US" sz="4000"/>
              <a:t> </a:t>
            </a:r>
          </a:p>
        </p:txBody>
      </p:sp>
      <p:sp>
        <p:nvSpPr>
          <p:cNvPr id="24579" name="Rectangle 3"/>
          <p:cNvSpPr>
            <a:spLocks noGrp="1" noChangeArrowheads="1"/>
          </p:cNvSpPr>
          <p:nvPr>
            <p:ph type="body" idx="1"/>
          </p:nvPr>
        </p:nvSpPr>
        <p:spPr>
          <a:xfrm>
            <a:off x="0" y="1752600"/>
            <a:ext cx="9144000" cy="4343400"/>
          </a:xfrm>
        </p:spPr>
        <p:txBody>
          <a:bodyPr/>
          <a:lstStyle/>
          <a:p>
            <a:r>
              <a:rPr lang="en-US" sz="4000" b="1" i="1"/>
              <a:t>“ </a:t>
            </a:r>
            <a:r>
              <a:rPr lang="en-US" sz="4000"/>
              <a:t>The tendency for individuals to attribute their own successes to internal factors while putting the blame for failures on external factors.”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487362"/>
          </a:xfrm>
        </p:spPr>
        <p:txBody>
          <a:bodyPr/>
          <a:lstStyle/>
          <a:p>
            <a:pPr algn="l"/>
            <a:r>
              <a:rPr lang="en-US" sz="4000" b="1"/>
              <a:t>When Perception Fails</a:t>
            </a:r>
            <a:r>
              <a:rPr lang="en-US" sz="4000"/>
              <a:t> </a:t>
            </a:r>
          </a:p>
        </p:txBody>
      </p:sp>
      <p:sp>
        <p:nvSpPr>
          <p:cNvPr id="33795" name="Rectangle 3"/>
          <p:cNvSpPr>
            <a:spLocks noGrp="1" noChangeArrowheads="1"/>
          </p:cNvSpPr>
          <p:nvPr>
            <p:ph type="body" idx="1"/>
          </p:nvPr>
        </p:nvSpPr>
        <p:spPr>
          <a:xfrm>
            <a:off x="0" y="762000"/>
            <a:ext cx="9144000" cy="6096000"/>
          </a:xfrm>
        </p:spPr>
        <p:txBody>
          <a:bodyPr/>
          <a:lstStyle/>
          <a:p>
            <a:r>
              <a:rPr lang="en-US" b="1" dirty="0"/>
              <a:t>Self Fulfilling prophecy</a:t>
            </a:r>
          </a:p>
          <a:p>
            <a:pPr>
              <a:buFontTx/>
              <a:buNone/>
            </a:pPr>
            <a:r>
              <a:rPr lang="en-US" sz="2000" dirty="0"/>
              <a:t>The story of Pygmalion sculptor</a:t>
            </a:r>
          </a:p>
          <a:p>
            <a:pPr>
              <a:buFontTx/>
              <a:buNone/>
            </a:pPr>
            <a:r>
              <a:rPr lang="en-US" sz="2000" dirty="0" smtClean="0"/>
              <a:t> People’s </a:t>
            </a:r>
            <a:r>
              <a:rPr lang="en-US" sz="2000" dirty="0"/>
              <a:t>expectations or beliefs determine their </a:t>
            </a:r>
            <a:r>
              <a:rPr lang="en-US" sz="2000" dirty="0" smtClean="0"/>
              <a:t>behaviour and performance thus serving to make their expectations come true </a:t>
            </a:r>
            <a:endParaRPr lang="en-US" sz="2000" dirty="0"/>
          </a:p>
          <a:p>
            <a:pPr>
              <a:buFontTx/>
              <a:buNone/>
            </a:pPr>
            <a:endParaRPr lang="en-US" sz="2000" dirty="0" smtClean="0"/>
          </a:p>
          <a:p>
            <a:pPr>
              <a:buFontTx/>
              <a:buNone/>
            </a:pPr>
            <a:endParaRPr lang="en-US" sz="2000" dirty="0"/>
          </a:p>
          <a:p>
            <a:pPr>
              <a:buFontTx/>
              <a:buNone/>
            </a:pPr>
            <a:endParaRPr lang="en-US" sz="2000" dirty="0"/>
          </a:p>
          <a:p>
            <a:pPr>
              <a:buFontTx/>
              <a:buNone/>
            </a:pPr>
            <a:r>
              <a:rPr lang="en-US" sz="2000" b="1" dirty="0"/>
              <a:t> Illusions</a:t>
            </a:r>
            <a:r>
              <a:rPr lang="en-US" sz="2000" dirty="0"/>
              <a:t> –  Incorrect Perceptions</a:t>
            </a:r>
          </a:p>
          <a:p>
            <a:pPr>
              <a:buFontTx/>
              <a:buNone/>
            </a:pPr>
            <a:r>
              <a:rPr lang="en-US" sz="2000" dirty="0"/>
              <a:t>   1.  those due to physical processes-</a:t>
            </a:r>
          </a:p>
          <a:p>
            <a:pPr>
              <a:buFontTx/>
              <a:buNone/>
            </a:pPr>
            <a:r>
              <a:rPr lang="en-US" sz="2000" dirty="0"/>
              <a:t>	- distortion of physical conditions include mirages, in which an individual perceives objects which are non existent for </a:t>
            </a:r>
            <a:r>
              <a:rPr lang="en-US" sz="2000" dirty="0" err="1"/>
              <a:t>eg</a:t>
            </a:r>
            <a:r>
              <a:rPr lang="en-US" sz="2000" dirty="0"/>
              <a:t>.- an oasis </a:t>
            </a:r>
          </a:p>
          <a:p>
            <a:pPr>
              <a:buFontTx/>
              <a:buNone/>
            </a:pPr>
            <a:r>
              <a:rPr lang="en-US" sz="2000" dirty="0"/>
              <a:t>2. those due to cognitive process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Perceptio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body" idx="1"/>
          </p:nvPr>
        </p:nvSpPr>
        <p:spPr>
          <a:xfrm>
            <a:off x="457200" y="0"/>
            <a:ext cx="8382000" cy="6126163"/>
          </a:xfrm>
          <a:noFill/>
          <a:ln/>
        </p:spPr>
        <p:txBody>
          <a:bodyPr/>
          <a:lstStyle/>
          <a:p>
            <a:r>
              <a:rPr lang="en-US" b="1" dirty="0" err="1"/>
              <a:t>Poggendorf</a:t>
            </a:r>
            <a:r>
              <a:rPr lang="en-US" b="1" dirty="0"/>
              <a:t> Illusion – </a:t>
            </a:r>
            <a:r>
              <a:rPr lang="en-US" dirty="0"/>
              <a:t>In this a line disappears at an angle  behind a solid figure, reappearing the other side at what seems to be the incorrect position. </a:t>
            </a:r>
          </a:p>
        </p:txBody>
      </p:sp>
      <p:pic>
        <p:nvPicPr>
          <p:cNvPr id="34821" name="Picture 5"/>
          <p:cNvPicPr>
            <a:picLocks noChangeAspect="1" noChangeArrowheads="1"/>
          </p:cNvPicPr>
          <p:nvPr/>
        </p:nvPicPr>
        <p:blipFill>
          <a:blip r:embed="rId2"/>
          <a:srcRect/>
          <a:stretch>
            <a:fillRect/>
          </a:stretch>
        </p:blipFill>
        <p:spPr bwMode="auto">
          <a:xfrm>
            <a:off x="1143000" y="2971800"/>
            <a:ext cx="6324600" cy="32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a:t>Implications for managers</a:t>
            </a:r>
          </a:p>
        </p:txBody>
      </p:sp>
      <p:sp>
        <p:nvSpPr>
          <p:cNvPr id="28675" name="Rectangle 3"/>
          <p:cNvSpPr>
            <a:spLocks noGrp="1" noChangeArrowheads="1"/>
          </p:cNvSpPr>
          <p:nvPr>
            <p:ph type="body" idx="1"/>
          </p:nvPr>
        </p:nvSpPr>
        <p:spPr/>
        <p:txBody>
          <a:bodyPr/>
          <a:lstStyle/>
          <a:p>
            <a:r>
              <a:rPr lang="en-US"/>
              <a:t>Communication</a:t>
            </a:r>
          </a:p>
          <a:p>
            <a:r>
              <a:rPr lang="en-US"/>
              <a:t>Judgment of other people</a:t>
            </a:r>
          </a:p>
          <a:p>
            <a:r>
              <a:rPr lang="en-US"/>
              <a:t> Recruitment and Selection</a:t>
            </a:r>
          </a:p>
          <a:p>
            <a:r>
              <a:rPr lang="en-US"/>
              <a:t>Discrimination </a:t>
            </a:r>
          </a:p>
          <a:p>
            <a:r>
              <a:rPr lang="en-US"/>
              <a:t>Performance Appraisals </a:t>
            </a:r>
          </a:p>
          <a:p>
            <a:r>
              <a:rPr lang="en-US"/>
              <a:t>Impression Management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686800" cy="1143000"/>
          </a:xfrm>
        </p:spPr>
        <p:txBody>
          <a:bodyPr/>
          <a:lstStyle/>
          <a:p>
            <a:pPr algn="l"/>
            <a:r>
              <a:rPr lang="en-US" sz="3600" b="1"/>
              <a:t>Specific Applications in Organizations</a:t>
            </a:r>
          </a:p>
        </p:txBody>
      </p:sp>
      <p:sp>
        <p:nvSpPr>
          <p:cNvPr id="17412" name="Rectangle 4"/>
          <p:cNvSpPr>
            <a:spLocks noGrp="1" noChangeArrowheads="1"/>
          </p:cNvSpPr>
          <p:nvPr>
            <p:ph type="body" idx="1"/>
          </p:nvPr>
        </p:nvSpPr>
        <p:spPr>
          <a:noFill/>
          <a:ln/>
        </p:spPr>
        <p:txBody>
          <a:bodyPr/>
          <a:lstStyle/>
          <a:p>
            <a:pPr>
              <a:lnSpc>
                <a:spcPct val="90000"/>
              </a:lnSpc>
            </a:pPr>
            <a:r>
              <a:rPr lang="en-US" sz="2400" b="1"/>
              <a:t>Employment Interview</a:t>
            </a:r>
          </a:p>
          <a:p>
            <a:pPr lvl="1">
              <a:lnSpc>
                <a:spcPct val="90000"/>
              </a:lnSpc>
            </a:pPr>
            <a:r>
              <a:rPr lang="en-US" sz="2000"/>
              <a:t>Perceptual biases affect the accuracy of interviewers’ judgments of applicants.</a:t>
            </a:r>
          </a:p>
          <a:p>
            <a:pPr>
              <a:lnSpc>
                <a:spcPct val="90000"/>
              </a:lnSpc>
            </a:pPr>
            <a:r>
              <a:rPr lang="en-US" sz="2400" b="1"/>
              <a:t>Performance Expectations</a:t>
            </a:r>
          </a:p>
          <a:p>
            <a:pPr lvl="1">
              <a:lnSpc>
                <a:spcPct val="90000"/>
              </a:lnSpc>
            </a:pPr>
            <a:r>
              <a:rPr lang="en-US" sz="2000"/>
              <a:t>Self-fulfilling prophecy (</a:t>
            </a:r>
            <a:r>
              <a:rPr lang="en-US" sz="2000" i="1"/>
              <a:t>pygmalion effect</a:t>
            </a:r>
            <a:r>
              <a:rPr lang="en-US" sz="2000"/>
              <a:t>): The lower or higher performance of employees reflects preconceived leader expectations about employee capabilities.</a:t>
            </a:r>
          </a:p>
          <a:p>
            <a:pPr>
              <a:lnSpc>
                <a:spcPct val="90000"/>
              </a:lnSpc>
            </a:pPr>
            <a:r>
              <a:rPr lang="en-US" sz="2400" b="1"/>
              <a:t>Performance Evaluations</a:t>
            </a:r>
          </a:p>
          <a:p>
            <a:pPr lvl="1">
              <a:lnSpc>
                <a:spcPct val="90000"/>
              </a:lnSpc>
            </a:pPr>
            <a:r>
              <a:rPr lang="en-US" sz="2000"/>
              <a:t>Appraisals are subjective perceptions of performance.</a:t>
            </a:r>
          </a:p>
          <a:p>
            <a:pPr>
              <a:lnSpc>
                <a:spcPct val="90000"/>
              </a:lnSpc>
            </a:pPr>
            <a:r>
              <a:rPr lang="en-US" sz="2400" b="1"/>
              <a:t>Employee Effort</a:t>
            </a:r>
          </a:p>
          <a:p>
            <a:pPr lvl="1">
              <a:lnSpc>
                <a:spcPct val="90000"/>
              </a:lnSpc>
            </a:pPr>
            <a:r>
              <a:rPr lang="en-US" sz="2000"/>
              <a:t>Assessment of individual effort is a subjective judgment subject to perceptual distortion and bias.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a:t>Managing Perceptions</a:t>
            </a:r>
            <a:r>
              <a:rPr lang="en-US"/>
              <a:t> </a:t>
            </a:r>
          </a:p>
        </p:txBody>
      </p:sp>
      <p:sp>
        <p:nvSpPr>
          <p:cNvPr id="15363" name="Rectangle 3"/>
          <p:cNvSpPr>
            <a:spLocks noGrp="1" noChangeArrowheads="1"/>
          </p:cNvSpPr>
          <p:nvPr>
            <p:ph type="body" idx="1"/>
          </p:nvPr>
        </p:nvSpPr>
        <p:spPr/>
        <p:txBody>
          <a:bodyPr/>
          <a:lstStyle/>
          <a:p>
            <a:r>
              <a:rPr lang="en-US"/>
              <a:t>Collect Information</a:t>
            </a:r>
          </a:p>
          <a:p>
            <a:r>
              <a:rPr lang="en-US"/>
              <a:t>Take Time – avoid snap judgments</a:t>
            </a:r>
          </a:p>
          <a:p>
            <a:r>
              <a:rPr lang="en-US"/>
              <a:t> Develop self awareness</a:t>
            </a:r>
          </a:p>
          <a:p>
            <a:r>
              <a:rPr lang="en-US"/>
              <a:t> Check attributions ( obtain feedback)</a:t>
            </a:r>
          </a:p>
          <a:p>
            <a:r>
              <a:rPr lang="en-US"/>
              <a:t> Diversity Management</a:t>
            </a:r>
          </a:p>
          <a:p>
            <a:r>
              <a:rPr lang="en-US"/>
              <a:t>Know yourself</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p:cNvPicPr>
            <a:picLocks noChangeAspect="1" noChangeArrowheads="1"/>
          </p:cNvPicPr>
          <p:nvPr/>
        </p:nvPicPr>
        <p:blipFill>
          <a:blip r:embed="rId2"/>
          <a:srcRect/>
          <a:stretch>
            <a:fillRect/>
          </a:stretch>
        </p:blipFill>
        <p:spPr bwMode="auto">
          <a:xfrm>
            <a:off x="381000" y="304800"/>
            <a:ext cx="8458200" cy="6102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0" name="Picture 4" descr="Perceptio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28600"/>
            <a:ext cx="7772400" cy="457200"/>
          </a:xfrm>
        </p:spPr>
        <p:txBody>
          <a:bodyPr/>
          <a:lstStyle/>
          <a:p>
            <a:r>
              <a:rPr lang="en-US" sz="3200" b="1">
                <a:latin typeface="Times New Roman" pitchFamily="18" charset="0"/>
              </a:rPr>
              <a:t>What Is Perception, and Why Is It Important?</a:t>
            </a:r>
          </a:p>
        </p:txBody>
      </p:sp>
      <p:pic>
        <p:nvPicPr>
          <p:cNvPr id="2052" name="Picture 4"/>
          <p:cNvPicPr>
            <a:picLocks noGrp="1" noChangeAspect="1" noChangeArrowheads="1"/>
          </p:cNvPicPr>
          <p:nvPr>
            <p:ph type="subTitle" idx="1"/>
          </p:nvPr>
        </p:nvPicPr>
        <p:blipFill>
          <a:blip r:embed="rId2"/>
          <a:srcRect/>
          <a:stretch>
            <a:fillRect/>
          </a:stretch>
        </p:blipFill>
        <p:spPr>
          <a:xfrm>
            <a:off x="0" y="990600"/>
            <a:ext cx="4191000" cy="2438400"/>
          </a:xfrm>
          <a:noFill/>
          <a:ln/>
        </p:spPr>
      </p:pic>
      <p:sp>
        <p:nvSpPr>
          <p:cNvPr id="2053" name="Text Box 5"/>
          <p:cNvSpPr txBox="1">
            <a:spLocks noChangeArrowheads="1"/>
          </p:cNvSpPr>
          <p:nvPr/>
        </p:nvSpPr>
        <p:spPr bwMode="auto">
          <a:xfrm>
            <a:off x="4648200" y="1066800"/>
            <a:ext cx="4267200" cy="4572000"/>
          </a:xfrm>
          <a:prstGeom prst="rect">
            <a:avLst/>
          </a:prstGeom>
          <a:solidFill>
            <a:schemeClr val="bg1"/>
          </a:solidFill>
          <a:ln w="19050">
            <a:solidFill>
              <a:schemeClr val="tx1"/>
            </a:solidFill>
            <a:miter lim="800000"/>
            <a:headEnd/>
            <a:tailEnd/>
          </a:ln>
          <a:effectLst>
            <a:outerShdw dist="107763" dir="2700000" algn="ctr" rotWithShape="0">
              <a:schemeClr val="bg2"/>
            </a:outerShdw>
          </a:effectLst>
        </p:spPr>
        <p:txBody>
          <a:bodyPr anchor="ctr" anchorCtr="1"/>
          <a:lstStyle/>
          <a:p>
            <a:pPr marL="173038" indent="-173038">
              <a:spcBef>
                <a:spcPct val="50000"/>
              </a:spcBef>
              <a:buFontTx/>
              <a:buChar char="•"/>
            </a:pPr>
            <a:r>
              <a:rPr lang="en-US" sz="2800">
                <a:solidFill>
                  <a:srgbClr val="CC3300"/>
                </a:solidFill>
                <a:effectLst>
                  <a:outerShdw blurRad="38100" dist="38100" dir="2700000" algn="tl">
                    <a:srgbClr val="C0C0C0"/>
                  </a:outerShdw>
                </a:effectLst>
                <a:latin typeface="Times New Roman" pitchFamily="18" charset="0"/>
              </a:rPr>
              <a:t>People’s behavior is based on their perception of what reality is, not on reality itself.</a:t>
            </a:r>
          </a:p>
          <a:p>
            <a:pPr marL="173038" indent="-173038">
              <a:spcBef>
                <a:spcPct val="50000"/>
              </a:spcBef>
              <a:buFontTx/>
              <a:buChar char="•"/>
            </a:pPr>
            <a:r>
              <a:rPr lang="en-US" sz="2800">
                <a:solidFill>
                  <a:srgbClr val="CC3300"/>
                </a:solidFill>
                <a:effectLst>
                  <a:outerShdw blurRad="38100" dist="38100" dir="2700000" algn="tl">
                    <a:srgbClr val="C0C0C0"/>
                  </a:outerShdw>
                </a:effectLst>
                <a:latin typeface="Times New Roman" pitchFamily="18" charset="0"/>
              </a:rPr>
              <a:t>The world as it is perceived is the world that is behaviorally important.</a:t>
            </a:r>
          </a:p>
        </p:txBody>
      </p:sp>
      <p:pic>
        <p:nvPicPr>
          <p:cNvPr id="2056" name="Picture 8" descr="pe01511_"/>
          <p:cNvPicPr>
            <a:picLocks noChangeAspect="1" noChangeArrowheads="1"/>
          </p:cNvPicPr>
          <p:nvPr/>
        </p:nvPicPr>
        <p:blipFill>
          <a:blip r:embed="rId3"/>
          <a:srcRect/>
          <a:stretch>
            <a:fillRect/>
          </a:stretch>
        </p:blipFill>
        <p:spPr bwMode="auto">
          <a:xfrm>
            <a:off x="2590800" y="3389313"/>
            <a:ext cx="2025650" cy="34686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box(in)">
                                      <p:cBhvr>
                                        <p:cTn id="7"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8229600" cy="1143000"/>
          </a:xfrm>
        </p:spPr>
        <p:txBody>
          <a:bodyPr/>
          <a:lstStyle/>
          <a:p>
            <a:r>
              <a:rPr lang="en-US" b="1" dirty="0"/>
              <a:t>Factors that affect perception</a:t>
            </a:r>
            <a:r>
              <a:rPr lang="en-US" dirty="0"/>
              <a:t> </a:t>
            </a:r>
          </a:p>
        </p:txBody>
      </p:sp>
      <p:sp>
        <p:nvSpPr>
          <p:cNvPr id="6147" name="Rectangle 3"/>
          <p:cNvSpPr>
            <a:spLocks noGrp="1" noChangeArrowheads="1"/>
          </p:cNvSpPr>
          <p:nvPr>
            <p:ph type="body" idx="1"/>
          </p:nvPr>
        </p:nvSpPr>
        <p:spPr>
          <a:xfrm>
            <a:off x="228600" y="914400"/>
            <a:ext cx="8229600" cy="3657600"/>
          </a:xfrm>
        </p:spPr>
        <p:txBody>
          <a:bodyPr/>
          <a:lstStyle/>
          <a:p>
            <a:r>
              <a:rPr lang="en-US" b="1" dirty="0"/>
              <a:t>The perceiver</a:t>
            </a:r>
          </a:p>
          <a:p>
            <a:endParaRPr lang="en-US" b="1" dirty="0"/>
          </a:p>
          <a:p>
            <a:r>
              <a:rPr lang="en-US" b="1" dirty="0"/>
              <a:t>The target </a:t>
            </a:r>
          </a:p>
          <a:p>
            <a:pPr>
              <a:buFontTx/>
              <a:buNone/>
            </a:pPr>
            <a:endParaRPr lang="en-US" b="1" dirty="0"/>
          </a:p>
          <a:p>
            <a:r>
              <a:rPr lang="en-US" b="1" dirty="0"/>
              <a:t>The situation </a:t>
            </a:r>
            <a:endParaRPr lang="en-US" b="1" dirty="0" smtClean="0"/>
          </a:p>
          <a:p>
            <a:r>
              <a:rPr lang="en-US" b="1" dirty="0" smtClean="0"/>
              <a:t>E.g. – A 22 year old man in the late night working as a cab driver and attending the morning management class.</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487362"/>
          </a:xfrm>
        </p:spPr>
        <p:txBody>
          <a:bodyPr/>
          <a:lstStyle/>
          <a:p>
            <a:r>
              <a:rPr lang="en-US" sz="3200"/>
              <a:t>PERCEPTUAL PROCESS</a:t>
            </a:r>
          </a:p>
        </p:txBody>
      </p:sp>
      <p:sp>
        <p:nvSpPr>
          <p:cNvPr id="49157" name="Rectangle 5"/>
          <p:cNvSpPr>
            <a:spLocks noChangeArrowheads="1"/>
          </p:cNvSpPr>
          <p:nvPr/>
        </p:nvSpPr>
        <p:spPr bwMode="auto">
          <a:xfrm>
            <a:off x="0" y="685800"/>
            <a:ext cx="3733800" cy="12192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RECEIVING STIMULI</a:t>
            </a:r>
          </a:p>
          <a:p>
            <a:r>
              <a:rPr lang="en-US" sz="1400" dirty="0"/>
              <a:t>INTERNAL </a:t>
            </a:r>
            <a:r>
              <a:rPr lang="en-US" sz="1400" dirty="0" smtClean="0"/>
              <a:t>– Learning, vision, smell,</a:t>
            </a:r>
          </a:p>
          <a:p>
            <a:r>
              <a:rPr lang="en-US" sz="1400" dirty="0" smtClean="0"/>
              <a:t>touch tastes </a:t>
            </a:r>
          </a:p>
          <a:p>
            <a:r>
              <a:rPr lang="en-US" sz="1600" dirty="0" smtClean="0"/>
              <a:t>&amp; EXTERNAL – </a:t>
            </a:r>
            <a:r>
              <a:rPr lang="en-US" sz="1400" dirty="0" smtClean="0"/>
              <a:t>Light waves, sound waves</a:t>
            </a:r>
            <a:endParaRPr lang="en-US" sz="1400" dirty="0"/>
          </a:p>
          <a:p>
            <a:endParaRPr lang="en-US" sz="1600" dirty="0" smtClean="0"/>
          </a:p>
        </p:txBody>
      </p:sp>
      <p:sp>
        <p:nvSpPr>
          <p:cNvPr id="49158" name="Rectangle 6"/>
          <p:cNvSpPr>
            <a:spLocks noChangeArrowheads="1"/>
          </p:cNvSpPr>
          <p:nvPr/>
        </p:nvSpPr>
        <p:spPr bwMode="auto">
          <a:xfrm>
            <a:off x="5867400" y="838200"/>
            <a:ext cx="2895600" cy="1219200"/>
          </a:xfrm>
          <a:prstGeom prst="rect">
            <a:avLst/>
          </a:prstGeom>
          <a:solidFill>
            <a:schemeClr val="accent1"/>
          </a:solidFill>
          <a:ln w="9525">
            <a:solidFill>
              <a:schemeClr val="tx1"/>
            </a:solidFill>
            <a:miter lim="800000"/>
            <a:headEnd/>
            <a:tailEnd/>
          </a:ln>
          <a:effectLst/>
        </p:spPr>
        <p:txBody>
          <a:bodyPr wrap="none" anchor="ctr"/>
          <a:lstStyle/>
          <a:p>
            <a:pPr algn="ctr"/>
            <a:endParaRPr lang="en-US"/>
          </a:p>
        </p:txBody>
      </p:sp>
      <p:sp>
        <p:nvSpPr>
          <p:cNvPr id="49159" name="Rectangle 7"/>
          <p:cNvSpPr>
            <a:spLocks noChangeArrowheads="1"/>
          </p:cNvSpPr>
          <p:nvPr/>
        </p:nvSpPr>
        <p:spPr bwMode="auto">
          <a:xfrm>
            <a:off x="0" y="2286000"/>
            <a:ext cx="4114800" cy="2590800"/>
          </a:xfrm>
          <a:prstGeom prst="rect">
            <a:avLst/>
          </a:prstGeom>
          <a:solidFill>
            <a:schemeClr val="accent1"/>
          </a:solidFill>
          <a:ln w="9525">
            <a:solidFill>
              <a:schemeClr val="tx1"/>
            </a:solidFill>
            <a:miter lim="800000"/>
            <a:headEnd/>
            <a:tailEnd/>
          </a:ln>
          <a:effectLst/>
        </p:spPr>
        <p:txBody>
          <a:bodyPr wrap="none" anchor="ctr"/>
          <a:lstStyle/>
          <a:p>
            <a:endParaRPr lang="en-US" sz="1600" dirty="0"/>
          </a:p>
          <a:p>
            <a:endParaRPr lang="en-US" sz="1600" dirty="0"/>
          </a:p>
          <a:p>
            <a:endParaRPr lang="en-US" sz="1600" dirty="0"/>
          </a:p>
          <a:p>
            <a:endParaRPr lang="en-US" sz="1600" dirty="0"/>
          </a:p>
          <a:p>
            <a:endParaRPr lang="en-US" sz="1600" dirty="0"/>
          </a:p>
          <a:p>
            <a:r>
              <a:rPr lang="en-US" sz="1600" b="1" dirty="0"/>
              <a:t>SELECTING STIMULI </a:t>
            </a:r>
          </a:p>
          <a:p>
            <a:r>
              <a:rPr lang="en-US" sz="1600" b="1" dirty="0"/>
              <a:t>EXTERNAL  		INTERNAL</a:t>
            </a:r>
          </a:p>
          <a:p>
            <a:r>
              <a:rPr lang="en-US" sz="1600" dirty="0"/>
              <a:t>Nature 			Learning </a:t>
            </a:r>
          </a:p>
          <a:p>
            <a:r>
              <a:rPr lang="en-US" sz="1600" dirty="0"/>
              <a:t>			Needs</a:t>
            </a:r>
          </a:p>
          <a:p>
            <a:r>
              <a:rPr lang="en-US" sz="1600" dirty="0"/>
              <a:t>Location			Age</a:t>
            </a:r>
          </a:p>
          <a:p>
            <a:r>
              <a:rPr lang="en-US" sz="1600" dirty="0"/>
              <a:t>Size			Interests</a:t>
            </a:r>
          </a:p>
          <a:p>
            <a:r>
              <a:rPr lang="en-US" sz="1600" dirty="0"/>
              <a:t>Contrast		</a:t>
            </a:r>
            <a:r>
              <a:rPr lang="en-US" sz="1600" dirty="0" smtClean="0"/>
              <a:t> </a:t>
            </a:r>
            <a:r>
              <a:rPr lang="en-US" sz="1600" dirty="0"/>
              <a:t>	Ambivalence </a:t>
            </a:r>
          </a:p>
          <a:p>
            <a:r>
              <a:rPr lang="en-US" sz="1600" dirty="0"/>
              <a:t>Movement		Paranoid</a:t>
            </a:r>
            <a:endParaRPr lang="en-US" sz="1600" b="1" dirty="0"/>
          </a:p>
          <a:p>
            <a:r>
              <a:rPr lang="en-US" sz="1600" dirty="0"/>
              <a:t>Repetition</a:t>
            </a:r>
            <a:r>
              <a:rPr lang="en-US" sz="1600" b="1" dirty="0"/>
              <a:t>			</a:t>
            </a:r>
          </a:p>
          <a:p>
            <a:r>
              <a:rPr lang="en-US" sz="1600" dirty="0"/>
              <a:t>Novelty &amp; Familiarity</a:t>
            </a:r>
            <a:r>
              <a:rPr lang="en-US" dirty="0"/>
              <a:t> </a:t>
            </a:r>
          </a:p>
          <a:p>
            <a:endParaRPr lang="en-US" dirty="0"/>
          </a:p>
          <a:p>
            <a:endParaRPr lang="en-US" dirty="0"/>
          </a:p>
          <a:p>
            <a:endParaRPr lang="en-US" dirty="0"/>
          </a:p>
          <a:p>
            <a:endParaRPr lang="en-US" dirty="0"/>
          </a:p>
        </p:txBody>
      </p:sp>
      <p:sp>
        <p:nvSpPr>
          <p:cNvPr id="49160" name="Rectangle 8"/>
          <p:cNvSpPr>
            <a:spLocks noChangeArrowheads="1"/>
          </p:cNvSpPr>
          <p:nvPr/>
        </p:nvSpPr>
        <p:spPr bwMode="auto">
          <a:xfrm>
            <a:off x="533400" y="5334000"/>
            <a:ext cx="3276600" cy="1219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161" name="Rectangle 9"/>
          <p:cNvSpPr>
            <a:spLocks noChangeArrowheads="1"/>
          </p:cNvSpPr>
          <p:nvPr/>
        </p:nvSpPr>
        <p:spPr bwMode="auto">
          <a:xfrm>
            <a:off x="5257800" y="4495800"/>
            <a:ext cx="3200400" cy="2057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162" name="Rectangle 10"/>
          <p:cNvSpPr>
            <a:spLocks noChangeArrowheads="1"/>
          </p:cNvSpPr>
          <p:nvPr/>
        </p:nvSpPr>
        <p:spPr bwMode="auto">
          <a:xfrm>
            <a:off x="5486400" y="2819400"/>
            <a:ext cx="2895600" cy="1219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9164" name="Text Box 12"/>
          <p:cNvSpPr txBox="1">
            <a:spLocks noChangeArrowheads="1"/>
          </p:cNvSpPr>
          <p:nvPr/>
        </p:nvSpPr>
        <p:spPr bwMode="auto">
          <a:xfrm>
            <a:off x="609600" y="5334000"/>
            <a:ext cx="3200400" cy="1054100"/>
          </a:xfrm>
          <a:prstGeom prst="rect">
            <a:avLst/>
          </a:prstGeom>
          <a:noFill/>
          <a:ln w="9525">
            <a:noFill/>
            <a:miter lim="800000"/>
            <a:headEnd/>
            <a:tailEnd/>
          </a:ln>
          <a:effectLst/>
        </p:spPr>
        <p:txBody>
          <a:bodyPr>
            <a:spAutoFit/>
          </a:bodyPr>
          <a:lstStyle/>
          <a:p>
            <a:pPr>
              <a:spcBef>
                <a:spcPct val="50000"/>
              </a:spcBef>
            </a:pPr>
            <a:r>
              <a:rPr lang="en-US" b="1"/>
              <a:t>Interpreting </a:t>
            </a:r>
          </a:p>
          <a:p>
            <a:pPr>
              <a:spcBef>
                <a:spcPct val="50000"/>
              </a:spcBef>
            </a:pPr>
            <a:r>
              <a:rPr lang="en-US"/>
              <a:t>Stereotyping, Halo Effect Attribution Perceptual Set</a:t>
            </a:r>
          </a:p>
        </p:txBody>
      </p:sp>
      <p:sp>
        <p:nvSpPr>
          <p:cNvPr id="49166" name="Text Box 14"/>
          <p:cNvSpPr txBox="1">
            <a:spLocks noChangeArrowheads="1"/>
          </p:cNvSpPr>
          <p:nvPr/>
        </p:nvSpPr>
        <p:spPr bwMode="auto">
          <a:xfrm>
            <a:off x="5943600" y="990600"/>
            <a:ext cx="2667000" cy="915988"/>
          </a:xfrm>
          <a:prstGeom prst="rect">
            <a:avLst/>
          </a:prstGeom>
          <a:noFill/>
          <a:ln w="9525">
            <a:noFill/>
            <a:miter lim="800000"/>
            <a:headEnd/>
            <a:tailEnd/>
          </a:ln>
          <a:effectLst/>
        </p:spPr>
        <p:txBody>
          <a:bodyPr>
            <a:spAutoFit/>
          </a:bodyPr>
          <a:lstStyle/>
          <a:p>
            <a:pPr>
              <a:spcBef>
                <a:spcPct val="50000"/>
              </a:spcBef>
            </a:pPr>
            <a:r>
              <a:rPr lang="en-US" b="1" dirty="0"/>
              <a:t>Organizing </a:t>
            </a:r>
            <a:r>
              <a:rPr lang="en-US" dirty="0"/>
              <a:t>– sensory organs tasting, smelling, hearing and touching </a:t>
            </a:r>
          </a:p>
        </p:txBody>
      </p:sp>
      <p:sp>
        <p:nvSpPr>
          <p:cNvPr id="49167" name="Text Box 15"/>
          <p:cNvSpPr txBox="1">
            <a:spLocks noChangeArrowheads="1"/>
          </p:cNvSpPr>
          <p:nvPr/>
        </p:nvSpPr>
        <p:spPr bwMode="auto">
          <a:xfrm>
            <a:off x="5486400" y="2895600"/>
            <a:ext cx="2743200" cy="915988"/>
          </a:xfrm>
          <a:prstGeom prst="rect">
            <a:avLst/>
          </a:prstGeom>
          <a:noFill/>
          <a:ln w="9525">
            <a:noFill/>
            <a:miter lim="800000"/>
            <a:headEnd/>
            <a:tailEnd/>
          </a:ln>
          <a:effectLst/>
        </p:spPr>
        <p:txBody>
          <a:bodyPr>
            <a:spAutoFit/>
          </a:bodyPr>
          <a:lstStyle/>
          <a:p>
            <a:pPr>
              <a:spcBef>
                <a:spcPct val="50000"/>
              </a:spcBef>
            </a:pPr>
            <a:r>
              <a:rPr lang="en-US"/>
              <a:t>Ambiguous figures, Figure Ground, Grouping , Constancy </a:t>
            </a:r>
          </a:p>
        </p:txBody>
      </p:sp>
      <p:sp>
        <p:nvSpPr>
          <p:cNvPr id="49168" name="Text Box 16"/>
          <p:cNvSpPr txBox="1">
            <a:spLocks noChangeArrowheads="1"/>
          </p:cNvSpPr>
          <p:nvPr/>
        </p:nvSpPr>
        <p:spPr bwMode="auto">
          <a:xfrm>
            <a:off x="5562600" y="4572000"/>
            <a:ext cx="3200400" cy="2017713"/>
          </a:xfrm>
          <a:prstGeom prst="rect">
            <a:avLst/>
          </a:prstGeom>
          <a:noFill/>
          <a:ln w="9525">
            <a:noFill/>
            <a:miter lim="800000"/>
            <a:headEnd/>
            <a:tailEnd/>
          </a:ln>
          <a:effectLst/>
        </p:spPr>
        <p:txBody>
          <a:bodyPr>
            <a:spAutoFit/>
          </a:bodyPr>
          <a:lstStyle/>
          <a:p>
            <a:pPr>
              <a:spcBef>
                <a:spcPct val="50000"/>
              </a:spcBef>
            </a:pPr>
            <a:r>
              <a:rPr lang="en-US" b="1"/>
              <a:t>Responses</a:t>
            </a:r>
          </a:p>
          <a:p>
            <a:pPr>
              <a:spcBef>
                <a:spcPct val="50000"/>
              </a:spcBef>
            </a:pPr>
            <a:r>
              <a:rPr lang="en-US"/>
              <a:t>Covert 		overt</a:t>
            </a:r>
          </a:p>
          <a:p>
            <a:pPr>
              <a:spcBef>
                <a:spcPct val="50000"/>
              </a:spcBef>
            </a:pPr>
            <a:r>
              <a:rPr lang="en-US"/>
              <a:t>Attitudes		Behavior</a:t>
            </a:r>
          </a:p>
          <a:p>
            <a:pPr>
              <a:spcBef>
                <a:spcPct val="50000"/>
              </a:spcBef>
            </a:pPr>
            <a:r>
              <a:rPr lang="en-US"/>
              <a:t>Motivation</a:t>
            </a:r>
          </a:p>
          <a:p>
            <a:pPr>
              <a:spcBef>
                <a:spcPct val="50000"/>
              </a:spcBef>
            </a:pPr>
            <a:r>
              <a:rPr lang="en-US"/>
              <a:t>Feeling </a:t>
            </a:r>
          </a:p>
        </p:txBody>
      </p:sp>
      <p:sp>
        <p:nvSpPr>
          <p:cNvPr id="49169" name="Line 17"/>
          <p:cNvSpPr>
            <a:spLocks noChangeShapeType="1"/>
          </p:cNvSpPr>
          <p:nvPr/>
        </p:nvSpPr>
        <p:spPr bwMode="auto">
          <a:xfrm>
            <a:off x="3733800" y="1295400"/>
            <a:ext cx="2133600" cy="609600"/>
          </a:xfrm>
          <a:prstGeom prst="line">
            <a:avLst/>
          </a:prstGeom>
          <a:noFill/>
          <a:ln w="9525">
            <a:solidFill>
              <a:schemeClr val="tx1"/>
            </a:solidFill>
            <a:round/>
            <a:headEnd/>
            <a:tailEnd type="triangle" w="med" len="med"/>
          </a:ln>
          <a:effectLst/>
        </p:spPr>
        <p:txBody>
          <a:bodyPr/>
          <a:lstStyle/>
          <a:p>
            <a:endParaRPr lang="en-US"/>
          </a:p>
        </p:txBody>
      </p:sp>
      <p:sp>
        <p:nvSpPr>
          <p:cNvPr id="49170" name="Line 18"/>
          <p:cNvSpPr>
            <a:spLocks noChangeShapeType="1"/>
          </p:cNvSpPr>
          <p:nvPr/>
        </p:nvSpPr>
        <p:spPr bwMode="auto">
          <a:xfrm flipH="1">
            <a:off x="4191000" y="1981200"/>
            <a:ext cx="1600200" cy="1371600"/>
          </a:xfrm>
          <a:prstGeom prst="line">
            <a:avLst/>
          </a:prstGeom>
          <a:noFill/>
          <a:ln w="9525">
            <a:solidFill>
              <a:schemeClr val="tx1"/>
            </a:solidFill>
            <a:round/>
            <a:headEnd/>
            <a:tailEnd type="triangle" w="med" len="med"/>
          </a:ln>
          <a:effectLst/>
        </p:spPr>
        <p:txBody>
          <a:bodyPr/>
          <a:lstStyle/>
          <a:p>
            <a:endParaRPr lang="en-US"/>
          </a:p>
        </p:txBody>
      </p:sp>
      <p:sp>
        <p:nvSpPr>
          <p:cNvPr id="49171" name="Line 19"/>
          <p:cNvSpPr>
            <a:spLocks noChangeShapeType="1"/>
          </p:cNvSpPr>
          <p:nvPr/>
        </p:nvSpPr>
        <p:spPr bwMode="auto">
          <a:xfrm>
            <a:off x="4267200" y="3352800"/>
            <a:ext cx="1219200" cy="304800"/>
          </a:xfrm>
          <a:prstGeom prst="line">
            <a:avLst/>
          </a:prstGeom>
          <a:noFill/>
          <a:ln w="9525">
            <a:solidFill>
              <a:schemeClr val="tx1"/>
            </a:solidFill>
            <a:round/>
            <a:headEnd/>
            <a:tailEnd type="triangle" w="med" len="med"/>
          </a:ln>
          <a:effectLst/>
        </p:spPr>
        <p:txBody>
          <a:bodyPr/>
          <a:lstStyle/>
          <a:p>
            <a:endParaRPr lang="en-US"/>
          </a:p>
        </p:txBody>
      </p:sp>
      <p:sp>
        <p:nvSpPr>
          <p:cNvPr id="49172" name="Line 20"/>
          <p:cNvSpPr>
            <a:spLocks noChangeShapeType="1"/>
          </p:cNvSpPr>
          <p:nvPr/>
        </p:nvSpPr>
        <p:spPr bwMode="auto">
          <a:xfrm flipH="1">
            <a:off x="3886200" y="3886200"/>
            <a:ext cx="1600200" cy="2362200"/>
          </a:xfrm>
          <a:prstGeom prst="line">
            <a:avLst/>
          </a:prstGeom>
          <a:noFill/>
          <a:ln w="9525">
            <a:solidFill>
              <a:schemeClr val="tx1"/>
            </a:solidFill>
            <a:round/>
            <a:headEnd/>
            <a:tailEnd type="triangle" w="med" len="med"/>
          </a:ln>
          <a:effectLst/>
        </p:spPr>
        <p:txBody>
          <a:bodyPr/>
          <a:lstStyle/>
          <a:p>
            <a:endParaRPr lang="en-US"/>
          </a:p>
        </p:txBody>
      </p:sp>
      <p:sp>
        <p:nvSpPr>
          <p:cNvPr id="49173" name="Line 21"/>
          <p:cNvSpPr>
            <a:spLocks noChangeShapeType="1"/>
          </p:cNvSpPr>
          <p:nvPr/>
        </p:nvSpPr>
        <p:spPr bwMode="auto">
          <a:xfrm>
            <a:off x="4038600" y="6248400"/>
            <a:ext cx="1143000" cy="228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Perceptual Filters</a:t>
            </a:r>
          </a:p>
        </p:txBody>
      </p:sp>
      <p:sp>
        <p:nvSpPr>
          <p:cNvPr id="25603" name="Rectangle 3"/>
          <p:cNvSpPr>
            <a:spLocks noGrp="1" noChangeArrowheads="1"/>
          </p:cNvSpPr>
          <p:nvPr>
            <p:ph type="body" idx="1"/>
          </p:nvPr>
        </p:nvSpPr>
        <p:spPr>
          <a:xfrm>
            <a:off x="0" y="1600200"/>
            <a:ext cx="9144000" cy="4525963"/>
          </a:xfrm>
        </p:spPr>
        <p:txBody>
          <a:bodyPr/>
          <a:lstStyle/>
          <a:p>
            <a:pPr>
              <a:buFontTx/>
              <a:buNone/>
            </a:pPr>
            <a:r>
              <a:rPr lang="en-US" sz="2800" dirty="0"/>
              <a:t> </a:t>
            </a:r>
            <a:r>
              <a:rPr lang="en-US" sz="2800" b="1" dirty="0"/>
              <a:t>We notice 			Rather than </a:t>
            </a:r>
          </a:p>
          <a:p>
            <a:r>
              <a:rPr lang="en-US" sz="2400" b="1" dirty="0">
                <a:solidFill>
                  <a:srgbClr val="000099"/>
                </a:solidFill>
              </a:rPr>
              <a:t>Large</a:t>
            </a:r>
            <a:r>
              <a:rPr lang="en-US" sz="2400" dirty="0">
                <a:solidFill>
                  <a:srgbClr val="000099"/>
                </a:solidFill>
              </a:rPr>
              <a:t>				 	small</a:t>
            </a:r>
          </a:p>
          <a:p>
            <a:r>
              <a:rPr lang="en-US" sz="2400" b="1" dirty="0">
                <a:solidFill>
                  <a:srgbClr val="000099"/>
                </a:solidFill>
              </a:rPr>
              <a:t>Bright</a:t>
            </a:r>
            <a:r>
              <a:rPr lang="en-US" sz="2400" dirty="0">
                <a:solidFill>
                  <a:srgbClr val="000099"/>
                </a:solidFill>
              </a:rPr>
              <a:t>				 	dull</a:t>
            </a:r>
          </a:p>
          <a:p>
            <a:r>
              <a:rPr lang="en-US" sz="2400" b="1" dirty="0">
                <a:solidFill>
                  <a:srgbClr val="000099"/>
                </a:solidFill>
              </a:rPr>
              <a:t>Loud</a:t>
            </a:r>
            <a:r>
              <a:rPr lang="en-US" sz="2400" dirty="0">
                <a:solidFill>
                  <a:srgbClr val="000099"/>
                </a:solidFill>
              </a:rPr>
              <a:t>					quiet</a:t>
            </a:r>
          </a:p>
          <a:p>
            <a:r>
              <a:rPr lang="en-US" sz="2400" b="1" dirty="0">
                <a:solidFill>
                  <a:srgbClr val="000099"/>
                </a:solidFill>
              </a:rPr>
              <a:t>Strong	</a:t>
            </a:r>
            <a:r>
              <a:rPr lang="en-US" sz="2400" dirty="0">
                <a:solidFill>
                  <a:srgbClr val="000099"/>
                </a:solidFill>
              </a:rPr>
              <a:t>				weak</a:t>
            </a:r>
          </a:p>
          <a:p>
            <a:r>
              <a:rPr lang="en-US" sz="2400" b="1" dirty="0">
                <a:solidFill>
                  <a:srgbClr val="000099"/>
                </a:solidFill>
              </a:rPr>
              <a:t>Unfamiliar	</a:t>
            </a:r>
            <a:r>
              <a:rPr lang="en-US" sz="2400" dirty="0">
                <a:solidFill>
                  <a:srgbClr val="000099"/>
                </a:solidFill>
              </a:rPr>
              <a:t>			familiar</a:t>
            </a:r>
          </a:p>
          <a:p>
            <a:r>
              <a:rPr lang="en-US" sz="2400" b="1" dirty="0">
                <a:solidFill>
                  <a:srgbClr val="000099"/>
                </a:solidFill>
              </a:rPr>
              <a:t>Stand out from background</a:t>
            </a:r>
            <a:r>
              <a:rPr lang="en-US" sz="2400" dirty="0">
                <a:solidFill>
                  <a:srgbClr val="000099"/>
                </a:solidFill>
              </a:rPr>
              <a:t>		blend in with background </a:t>
            </a:r>
          </a:p>
          <a:p>
            <a:r>
              <a:rPr lang="en-US" sz="2400" b="1" dirty="0">
                <a:solidFill>
                  <a:srgbClr val="000099"/>
                </a:solidFill>
              </a:rPr>
              <a:t>Moving</a:t>
            </a:r>
            <a:r>
              <a:rPr lang="en-US" sz="2400" dirty="0">
                <a:solidFill>
                  <a:srgbClr val="000099"/>
                </a:solidFill>
              </a:rPr>
              <a:t> 					stationary</a:t>
            </a:r>
          </a:p>
          <a:p>
            <a:r>
              <a:rPr lang="en-US" sz="2400" b="1" dirty="0">
                <a:solidFill>
                  <a:srgbClr val="000099"/>
                </a:solidFill>
              </a:rPr>
              <a:t>Repeated</a:t>
            </a:r>
            <a:r>
              <a:rPr lang="en-US" sz="2400" dirty="0">
                <a:solidFill>
                  <a:srgbClr val="000099"/>
                </a:solidFill>
              </a:rPr>
              <a:t>					on –off </a:t>
            </a:r>
          </a:p>
        </p:txBody>
      </p:sp>
      <p:sp>
        <p:nvSpPr>
          <p:cNvPr id="6" name="TextBox 5"/>
          <p:cNvSpPr txBox="1"/>
          <p:nvPr/>
        </p:nvSpPr>
        <p:spPr>
          <a:xfrm>
            <a:off x="0" y="6172200"/>
            <a:ext cx="8610600" cy="646331"/>
          </a:xfrm>
          <a:prstGeom prst="rect">
            <a:avLst/>
          </a:prstGeom>
          <a:noFill/>
        </p:spPr>
        <p:txBody>
          <a:bodyPr wrap="square" rtlCol="0">
            <a:spAutoFit/>
          </a:bodyPr>
          <a:lstStyle/>
          <a:p>
            <a:r>
              <a:rPr lang="en-US" dirty="0" err="1" smtClean="0"/>
              <a:t>E.g</a:t>
            </a:r>
            <a:r>
              <a:rPr lang="en-US" dirty="0" smtClean="0"/>
              <a:t> A supervisor scolding /shouting an employee</a:t>
            </a:r>
          </a:p>
          <a:p>
            <a:r>
              <a:rPr lang="en-US" dirty="0" err="1" smtClean="0"/>
              <a:t>E.g</a:t>
            </a:r>
            <a:r>
              <a:rPr lang="en-US" dirty="0" smtClean="0"/>
              <a:t>  A satyanarayan </a:t>
            </a:r>
            <a:r>
              <a:rPr lang="en-US" dirty="0" err="1" smtClean="0"/>
              <a:t>pooja</a:t>
            </a:r>
            <a:r>
              <a:rPr lang="en-US" dirty="0" smtClean="0"/>
              <a:t> in the society.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563562"/>
          </a:xfrm>
        </p:spPr>
        <p:txBody>
          <a:bodyPr/>
          <a:lstStyle/>
          <a:p>
            <a:pPr algn="l"/>
            <a:r>
              <a:rPr lang="en-US" sz="3200" b="1"/>
              <a:t>Perceptual Organization</a:t>
            </a:r>
            <a:r>
              <a:rPr lang="en-US" sz="4000"/>
              <a:t> </a:t>
            </a:r>
          </a:p>
        </p:txBody>
      </p:sp>
      <p:sp>
        <p:nvSpPr>
          <p:cNvPr id="50179" name="Rectangle 3"/>
          <p:cNvSpPr>
            <a:spLocks noGrp="1" noChangeArrowheads="1"/>
          </p:cNvSpPr>
          <p:nvPr>
            <p:ph type="body" idx="1"/>
          </p:nvPr>
        </p:nvSpPr>
        <p:spPr>
          <a:xfrm>
            <a:off x="457200" y="838200"/>
            <a:ext cx="8229600" cy="6019800"/>
          </a:xfrm>
        </p:spPr>
        <p:txBody>
          <a:bodyPr/>
          <a:lstStyle/>
          <a:p>
            <a:r>
              <a:rPr lang="en-US"/>
              <a:t> </a:t>
            </a:r>
            <a:r>
              <a:rPr lang="en-US" sz="2800" b="1"/>
              <a:t>A process by which people group stimuli into recognizable patterns</a:t>
            </a:r>
          </a:p>
          <a:p>
            <a:pPr>
              <a:buFontTx/>
              <a:buNone/>
            </a:pPr>
            <a:r>
              <a:rPr lang="en-US"/>
              <a:t>1) </a:t>
            </a:r>
            <a:r>
              <a:rPr lang="en-US" b="1"/>
              <a:t>Ambiguous Figures</a:t>
            </a:r>
            <a:r>
              <a:rPr lang="en-US"/>
              <a:t> – PO becomes a difficult task when there are confusing and disorganized  stimuli in the environment </a:t>
            </a:r>
          </a:p>
        </p:txBody>
      </p:sp>
      <p:pic>
        <p:nvPicPr>
          <p:cNvPr id="50180" name="Picture 4"/>
          <p:cNvPicPr>
            <a:picLocks noChangeAspect="1" noChangeArrowheads="1"/>
          </p:cNvPicPr>
          <p:nvPr/>
        </p:nvPicPr>
        <p:blipFill>
          <a:blip r:embed="rId2"/>
          <a:srcRect/>
          <a:stretch>
            <a:fillRect/>
          </a:stretch>
        </p:blipFill>
        <p:spPr bwMode="auto">
          <a:xfrm>
            <a:off x="0" y="3505200"/>
            <a:ext cx="9144000" cy="3352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599</TotalTime>
  <Words>842</Words>
  <Application>Microsoft Office PowerPoint</Application>
  <PresentationFormat>On-screen Show (4:3)</PresentationFormat>
  <Paragraphs>136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PLAN OF ACTION </vt:lpstr>
      <vt:lpstr>Slide 2</vt:lpstr>
      <vt:lpstr>Slide 3</vt:lpstr>
      <vt:lpstr>What Is Perception, and Why Is It Important?</vt:lpstr>
      <vt:lpstr>Factors that affect perception </vt:lpstr>
      <vt:lpstr>PERCEPTUAL PROCESS</vt:lpstr>
      <vt:lpstr>Slide 7</vt:lpstr>
      <vt:lpstr>Perceptual Filters</vt:lpstr>
      <vt:lpstr>Perceptual Organization </vt:lpstr>
      <vt:lpstr>Perceptual Organization</vt:lpstr>
      <vt:lpstr>Figure Ground Principle</vt:lpstr>
      <vt:lpstr>Slide 12</vt:lpstr>
      <vt:lpstr>Process of Interpreting </vt:lpstr>
      <vt:lpstr>Process of Interpreting</vt:lpstr>
      <vt:lpstr>Process of Checking Attribution Theory – Fritz Heider  HH Kelly </vt:lpstr>
      <vt:lpstr>Attribution Theory</vt:lpstr>
      <vt:lpstr>Fundamental attribution error</vt:lpstr>
      <vt:lpstr>Errors  Biases in Attribution Theory Self – serving bias </vt:lpstr>
      <vt:lpstr>When Perception Fails </vt:lpstr>
      <vt:lpstr>Slide 20</vt:lpstr>
      <vt:lpstr>Implications for managers</vt:lpstr>
      <vt:lpstr>Specific Applications in Organizations</vt:lpstr>
      <vt:lpstr>Managing Perceptions </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TIMSR</cp:lastModifiedBy>
  <cp:revision>54</cp:revision>
  <dcterms:created xsi:type="dcterms:W3CDTF">2007-08-09T05:32:46Z</dcterms:created>
  <dcterms:modified xsi:type="dcterms:W3CDTF">2010-09-20T10:27:15Z</dcterms:modified>
</cp:coreProperties>
</file>