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70" r:id="rId4"/>
    <p:sldId id="268" r:id="rId5"/>
    <p:sldId id="269" r:id="rId6"/>
    <p:sldId id="273" r:id="rId7"/>
    <p:sldId id="271" r:id="rId8"/>
    <p:sldId id="272" r:id="rId9"/>
    <p:sldId id="274" r:id="rId10"/>
    <p:sldId id="288" r:id="rId11"/>
    <p:sldId id="289" r:id="rId12"/>
    <p:sldId id="275" r:id="rId13"/>
    <p:sldId id="278" r:id="rId14"/>
    <p:sldId id="277" r:id="rId15"/>
    <p:sldId id="276" r:id="rId16"/>
    <p:sldId id="279" r:id="rId17"/>
    <p:sldId id="282" r:id="rId18"/>
    <p:sldId id="283" r:id="rId19"/>
    <p:sldId id="284" r:id="rId20"/>
    <p:sldId id="285" r:id="rId21"/>
    <p:sldId id="267" r:id="rId22"/>
    <p:sldId id="291" r:id="rId23"/>
    <p:sldId id="29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D7CA-6E81-4E5D-BB8A-F06C43396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368CD-CCDB-4961-B3CA-6ACE6F86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09604-BF63-428B-90E9-FAE626F8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1C999-3238-4875-A4B0-111CB1F29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90BF5-9858-48B5-ADAB-C327A4717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E699-30D9-4941-9D88-7E2A43371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5937D-1568-432E-BB01-ED93C5CEA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04C1-6669-48E8-B290-ADBBA7730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BEC55-90AB-47CE-A35C-FBBEE6CD0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FA61C-57B8-44BF-B0D0-9C6C28DF6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AC8F-A76D-4021-BAED-CA3A317D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873815-1D00-4F18-94BB-F26CB4955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29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pPr algn="l" eaLnBrk="1" hangingPunct="1"/>
            <a:r>
              <a:rPr lang="en-US" sz="3200" b="1" smtClean="0"/>
              <a:t>WHY STUDY OB</a:t>
            </a:r>
            <a:r>
              <a:rPr lang="en-US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8077200" cy="5943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b="1" smtClean="0"/>
              <a:t>Outline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/>
              <a:t>History of OB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/>
              <a:t>What are organizations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/>
              <a:t>Why do organizations exist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/>
              <a:t>The role of OB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/>
              <a:t>Definition of OB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/>
              <a:t>Meaning of OB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/>
              <a:t>Foundations of OB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/>
              <a:t>Approaches to OB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/>
              <a:t>Importance of OB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mtClean="0"/>
              <a:t>Emerging Challenges of OB </a:t>
            </a:r>
          </a:p>
        </p:txBody>
      </p:sp>
      <p:pic>
        <p:nvPicPr>
          <p:cNvPr id="3076" name="Picture 6" descr="bs015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8288" y="457200"/>
            <a:ext cx="2525712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4000" smtClean="0"/>
              <a:t>Foundations of OB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04800" y="1447800"/>
            <a:ext cx="2819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INDIVIDUAL DIFFERENCES 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81000" y="3200400"/>
            <a:ext cx="2590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762000" y="3657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Whole person 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457200" y="5105400"/>
            <a:ext cx="2514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1066800" y="5562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Caused behaviour 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6172200" y="1295400"/>
            <a:ext cx="2209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6248400" y="2971800"/>
            <a:ext cx="2209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6324600" y="4876800"/>
            <a:ext cx="2209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3581400" y="2895600"/>
            <a:ext cx="2209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4191000" y="3581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 </a:t>
            </a: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6324600" y="1600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Social Systems 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6324600" y="32766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Mutuality of Interests</a:t>
            </a: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6553200" y="5257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Holistic Concept </a:t>
            </a:r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3200400" y="22860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9"/>
          <p:cNvSpPr>
            <a:spLocks noChangeShapeType="1"/>
          </p:cNvSpPr>
          <p:nvPr/>
        </p:nvSpPr>
        <p:spPr bwMode="auto">
          <a:xfrm flipV="1">
            <a:off x="2971800" y="3886200"/>
            <a:ext cx="6096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20"/>
          <p:cNvSpPr>
            <a:spLocks noChangeShapeType="1"/>
          </p:cNvSpPr>
          <p:nvPr/>
        </p:nvSpPr>
        <p:spPr bwMode="auto">
          <a:xfrm flipV="1">
            <a:off x="2971800" y="46482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21"/>
          <p:cNvSpPr>
            <a:spLocks noChangeShapeType="1"/>
          </p:cNvSpPr>
          <p:nvPr/>
        </p:nvSpPr>
        <p:spPr bwMode="auto">
          <a:xfrm flipH="1" flipV="1">
            <a:off x="5486400" y="4572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 flipH="1" flipV="1">
            <a:off x="5791200" y="39624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 flipH="1">
            <a:off x="5562600" y="2209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411163"/>
          </a:xfrm>
        </p:spPr>
        <p:txBody>
          <a:bodyPr/>
          <a:lstStyle/>
          <a:p>
            <a:pPr algn="l" eaLnBrk="1" hangingPunct="1"/>
            <a:r>
              <a:rPr lang="en-US" sz="4000" smtClean="0"/>
              <a:t>Approaches to OB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/>
            <a:r>
              <a:rPr lang="en-US" sz="2400" b="1" smtClean="0"/>
              <a:t>Contemporary Approach</a:t>
            </a:r>
            <a:r>
              <a:rPr lang="en-US" sz="2400" smtClean="0"/>
              <a:t> – </a:t>
            </a:r>
            <a:r>
              <a:rPr lang="en-US" sz="2000" smtClean="0"/>
              <a:t>consisting of different disciplines like psychology, sociology, social psychology, anthropology and political science</a:t>
            </a:r>
            <a:r>
              <a:rPr lang="en-US" sz="2400" smtClean="0"/>
              <a:t> 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b="1" smtClean="0"/>
              <a:t>Human Resource Approach / Supportive Approach– </a:t>
            </a:r>
            <a:r>
              <a:rPr lang="en-US" sz="2000" smtClean="0"/>
              <a:t>This approach states that people are the central resource in any organization and they should be developed towards higher levels.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n-US" sz="2400" b="1" smtClean="0"/>
              <a:t>Contingency Approach – </a:t>
            </a:r>
            <a:r>
              <a:rPr lang="en-US" sz="2400" smtClean="0"/>
              <a:t>It assumes that there is no one best way available in any organization.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400" b="1" smtClean="0"/>
              <a:t>Systems Approach –</a:t>
            </a:r>
            <a:r>
              <a:rPr lang="en-US" sz="2400" smtClean="0"/>
              <a:t>It views organization as united purposeful system composed of parts. This gives the person to view the organization in totality</a:t>
            </a:r>
          </a:p>
          <a:p>
            <a:pPr eaLnBrk="1" hangingPunct="1"/>
            <a:r>
              <a:rPr lang="en-US" sz="2400" b="1" smtClean="0"/>
              <a:t>Productivity Approach – </a:t>
            </a:r>
            <a:r>
              <a:rPr lang="en-US" sz="2400" smtClean="0"/>
              <a:t>It is the ratio of output to input. The higher the numerical value the greater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0"/>
            <a:ext cx="8229600" cy="1143000"/>
          </a:xfrm>
          <a:solidFill>
            <a:srgbClr val="00FFFF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Contributing Disciplines to the OB Field</a:t>
            </a:r>
          </a:p>
        </p:txBody>
      </p:sp>
      <p:pic>
        <p:nvPicPr>
          <p:cNvPr id="13315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447800"/>
            <a:ext cx="2771775" cy="2038350"/>
          </a:xfrm>
          <a:noFill/>
        </p:spPr>
      </p:pic>
      <p:grpSp>
        <p:nvGrpSpPr>
          <p:cNvPr id="13316" name="Group 6"/>
          <p:cNvGrpSpPr>
            <a:grpSpLocks/>
          </p:cNvGrpSpPr>
          <p:nvPr/>
        </p:nvGrpSpPr>
        <p:grpSpPr bwMode="auto">
          <a:xfrm>
            <a:off x="990600" y="3124200"/>
            <a:ext cx="8153400" cy="3733800"/>
            <a:chOff x="168" y="1476"/>
            <a:chExt cx="4992" cy="2508"/>
          </a:xfrm>
        </p:grpSpPr>
        <p:pic>
          <p:nvPicPr>
            <p:cNvPr id="1331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8" y="1476"/>
              <a:ext cx="3768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8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6" y="2520"/>
              <a:ext cx="1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9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68" y="3782"/>
              <a:ext cx="180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20" name="Group 10"/>
            <p:cNvGrpSpPr>
              <a:grpSpLocks/>
            </p:cNvGrpSpPr>
            <p:nvPr/>
          </p:nvGrpSpPr>
          <p:grpSpPr bwMode="auto">
            <a:xfrm>
              <a:off x="3936" y="2346"/>
              <a:ext cx="1224" cy="636"/>
              <a:chOff x="4152" y="2346"/>
              <a:chExt cx="1224" cy="636"/>
            </a:xfrm>
          </p:grpSpPr>
          <p:pic>
            <p:nvPicPr>
              <p:cNvPr id="13321" name="Picture 11"/>
              <p:cNvPicPr>
                <a:picLocks noChangeAspect="1" noChangeArrowheads="1"/>
              </p:cNvPicPr>
              <p:nvPr/>
            </p:nvPicPr>
            <p:blipFill>
              <a:blip r:embed="rId6"/>
              <a:srcRect l="15866"/>
              <a:stretch>
                <a:fillRect/>
              </a:stretch>
            </p:blipFill>
            <p:spPr bwMode="auto">
              <a:xfrm>
                <a:off x="4152" y="2346"/>
                <a:ext cx="1220" cy="6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2" name="Picture 12"/>
              <p:cNvPicPr>
                <a:picLocks noChangeAspect="1" noChangeArrowheads="1"/>
              </p:cNvPicPr>
              <p:nvPr/>
            </p:nvPicPr>
            <p:blipFill>
              <a:blip r:embed="rId7"/>
              <a:srcRect r="27411"/>
              <a:stretch>
                <a:fillRect/>
              </a:stretch>
            </p:blipFill>
            <p:spPr bwMode="auto">
              <a:xfrm>
                <a:off x="5284" y="2592"/>
                <a:ext cx="92" cy="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09600"/>
            <a:ext cx="5486400" cy="1524000"/>
          </a:xfrm>
          <a:noFill/>
        </p:spPr>
      </p:pic>
      <p:pic>
        <p:nvPicPr>
          <p:cNvPr id="14339" name="Picture 5" descr="Ex1-3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" y="3429000"/>
            <a:ext cx="17145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6"/>
          <p:cNvSpPr>
            <a:spLocks/>
          </p:cNvSpPr>
          <p:nvPr/>
        </p:nvSpPr>
        <p:spPr bwMode="auto">
          <a:xfrm>
            <a:off x="2552700" y="3429000"/>
            <a:ext cx="304800" cy="1828800"/>
          </a:xfrm>
          <a:prstGeom prst="leftBracket">
            <a:avLst>
              <a:gd name="adj" fmla="val 0"/>
            </a:avLst>
          </a:prstGeom>
          <a:noFill/>
          <a:ln w="28575">
            <a:solidFill>
              <a:schemeClr val="tx1"/>
            </a:solidFill>
            <a:round/>
            <a:headEnd type="triangle" w="med" len="lg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41" name="Picture 7" descr="Ex1-3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4638" y="2057400"/>
            <a:ext cx="34210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 descr="Ex1-3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32100" y="4537075"/>
            <a:ext cx="34020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6096000" y="3429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lg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6172200" y="5257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lg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45" name="Picture 11" descr="Ex1-3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2743200"/>
            <a:ext cx="19812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2" descr="Ex1-3i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34200" y="4800600"/>
            <a:ext cx="1905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1219200" y="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Contributing Disciplines to the OB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990600"/>
            <a:ext cx="3133725" cy="1981200"/>
          </a:xfrm>
          <a:noFill/>
        </p:spPr>
      </p:pic>
      <p:pic>
        <p:nvPicPr>
          <p:cNvPr id="15363" name="Picture 5" descr="Ex1-3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035425"/>
            <a:ext cx="256063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Ex1-3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8213" y="3429000"/>
            <a:ext cx="332581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3111500" y="43942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lg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>
            <a:off x="6651625" y="440055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lg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67" name="Picture 9" descr="Ex1-3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32625" y="3886200"/>
            <a:ext cx="13493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990600" y="2286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Contributing Disciplines to the OB Field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4724400" y="1447800"/>
            <a:ext cx="3962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Eg- Sales agents who often influence the decision making of consumers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990600"/>
            <a:ext cx="3276600" cy="1620838"/>
          </a:xfrm>
          <a:noFill/>
        </p:spPr>
      </p:pic>
      <p:pic>
        <p:nvPicPr>
          <p:cNvPr id="16387" name="Picture 5" descr="Ex1-3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787775"/>
            <a:ext cx="2092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6"/>
          <p:cNvSpPr>
            <a:spLocks/>
          </p:cNvSpPr>
          <p:nvPr/>
        </p:nvSpPr>
        <p:spPr bwMode="auto">
          <a:xfrm>
            <a:off x="2778125" y="3581400"/>
            <a:ext cx="304800" cy="1231900"/>
          </a:xfrm>
          <a:prstGeom prst="leftBracket">
            <a:avLst>
              <a:gd name="adj" fmla="val 0"/>
            </a:avLst>
          </a:prstGeom>
          <a:noFill/>
          <a:ln w="28575">
            <a:solidFill>
              <a:schemeClr val="tx1"/>
            </a:solidFill>
            <a:round/>
            <a:headEnd type="triangle" w="med" len="lg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389" name="Picture 7" descr="Ex1-3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16250" y="3048000"/>
            <a:ext cx="34956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Ex1-3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6725" y="4446588"/>
            <a:ext cx="3505200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6400800" y="3581400"/>
            <a:ext cx="63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lg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>
            <a:off x="6400800" y="4953000"/>
            <a:ext cx="63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lg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393" name="Picture 11" descr="Ex1-3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4343400"/>
            <a:ext cx="1757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2" descr="Ex1-3i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3124200"/>
            <a:ext cx="13716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1752600" y="304800"/>
            <a:ext cx="586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Contributing Disciplines to the OB Field</a:t>
            </a:r>
          </a:p>
        </p:txBody>
      </p:sp>
      <p:sp>
        <p:nvSpPr>
          <p:cNvPr id="16396" name="TextBox 11"/>
          <p:cNvSpPr txBox="1">
            <a:spLocks noChangeArrowheads="1"/>
          </p:cNvSpPr>
          <p:nvPr/>
        </p:nvSpPr>
        <p:spPr bwMode="auto">
          <a:xfrm>
            <a:off x="5715000" y="990600"/>
            <a:ext cx="3048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Eg- Americans believe in independence, space etc, Japanese believe in harmony North Indians are industrious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371600"/>
            <a:ext cx="3076575" cy="1390650"/>
          </a:xfrm>
          <a:noFill/>
        </p:spPr>
      </p:pic>
      <p:grpSp>
        <p:nvGrpSpPr>
          <p:cNvPr id="17411" name="Group 5"/>
          <p:cNvGrpSpPr>
            <a:grpSpLocks/>
          </p:cNvGrpSpPr>
          <p:nvPr/>
        </p:nvGrpSpPr>
        <p:grpSpPr bwMode="auto">
          <a:xfrm>
            <a:off x="558800" y="3605213"/>
            <a:ext cx="7975600" cy="1271587"/>
            <a:chOff x="352" y="2271"/>
            <a:chExt cx="5024" cy="801"/>
          </a:xfrm>
        </p:grpSpPr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4032" y="2655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lg"/>
              <a:tailEnd type="triangl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7415" name="Picture 7" descr="Ex1-3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69" y="2389"/>
              <a:ext cx="1107" cy="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6" name="Picture 8" descr="Ex1-3m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6" y="2271"/>
              <a:ext cx="2226" cy="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1696" y="2655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lg"/>
              <a:tailEnd type="triangl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7418" name="Picture 10" descr="Ex1-3k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2" y="2463"/>
              <a:ext cx="146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457200" y="2286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Contributing Disciplines to the OB Field</a:t>
            </a:r>
          </a:p>
        </p:txBody>
      </p:sp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4876800" y="14478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Eg- The Shiv Sena being wiped off and a new MNS party being launched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35814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267200"/>
            <a:ext cx="31242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276600"/>
            <a:ext cx="35147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525780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038600"/>
            <a:ext cx="46577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pe0238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3886200"/>
            <a:ext cx="27432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6324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53200" cy="838200"/>
          </a:xfrm>
        </p:spPr>
        <p:txBody>
          <a:bodyPr/>
          <a:lstStyle/>
          <a:p>
            <a:pPr algn="l" eaLnBrk="1" hangingPunct="1"/>
            <a:r>
              <a:rPr lang="en-US" b="1" smtClean="0"/>
              <a:t>HISTORY OF OB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</a:rPr>
              <a:t>Industrial Revolution</a:t>
            </a:r>
            <a:r>
              <a:rPr lang="en-US" sz="2800" smtClean="0">
                <a:latin typeface="Times New Roman" pitchFamily="18" charset="0"/>
              </a:rPr>
              <a:t> – Robert Owen, Andrew Ure and JN Tata provided certain welfare facilities. The idea generated  into paternalistic approach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</a:rPr>
              <a:t> Scientific Mgmt</a:t>
            </a:r>
            <a:r>
              <a:rPr lang="en-US" sz="2800" smtClean="0">
                <a:latin typeface="Times New Roman" pitchFamily="18" charset="0"/>
              </a:rPr>
              <a:t> – Taylor believed in rationalizing production. He believed that human behaviour was based on rabble hypothesis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</a:rPr>
              <a:t>Human Relations Management (1920s-1940s)-</a:t>
            </a:r>
            <a:r>
              <a:rPr lang="en-US" sz="2800" smtClean="0">
                <a:latin typeface="Times New Roman" pitchFamily="18" charset="0"/>
              </a:rPr>
              <a:t> Great Depression, Labour Movement &amp; Hawthorne studies led to the movement OB – 1950s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</a:rPr>
              <a:t>Illumination Studies , Relay Room , Bank Wiring Room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381250"/>
            <a:ext cx="714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487362"/>
          </a:xfrm>
        </p:spPr>
        <p:txBody>
          <a:bodyPr/>
          <a:lstStyle/>
          <a:p>
            <a:pPr eaLnBrk="1" hangingPunct="1"/>
            <a:r>
              <a:rPr lang="en-US" sz="4000" b="1" smtClean="0"/>
              <a:t>Emerging </a:t>
            </a:r>
            <a:r>
              <a:rPr lang="en-US" sz="3200" b="1" smtClean="0"/>
              <a:t>Challenges</a:t>
            </a:r>
            <a:r>
              <a:rPr lang="en-US" sz="4000" b="1" smtClean="0"/>
              <a:t> for OB</a:t>
            </a:r>
            <a:r>
              <a:rPr lang="en-US" sz="400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Improving People Skills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Empowering People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Coping with “Temporariness”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Stimulation Innovation and Change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Helping Employees Balance Work/Life Conflicts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Improving Ethical Behavior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Responding to Globalization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Managing Workforce Diversity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Improving Quality and Productivity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Responding to the Labor Shortage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Improving Customer Service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22532" name="Picture 4" descr="PE0619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25" y="3429000"/>
            <a:ext cx="2365375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714625"/>
            <a:ext cx="52959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41910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OB Model, Stage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/>
              <a:t>References</a:t>
            </a:r>
            <a:r>
              <a:rPr lang="en-US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 – Stephen Robbins</a:t>
            </a:r>
          </a:p>
          <a:p>
            <a:pPr eaLnBrk="1" hangingPunct="1"/>
            <a:r>
              <a:rPr lang="en-US" smtClean="0"/>
              <a:t>OB – Fred  Luthans </a:t>
            </a:r>
          </a:p>
          <a:p>
            <a:pPr eaLnBrk="1" hangingPunct="1"/>
            <a:r>
              <a:rPr lang="en-US" smtClean="0"/>
              <a:t>OB – K Aswathapa</a:t>
            </a:r>
          </a:p>
          <a:p>
            <a:pPr eaLnBrk="1" hangingPunct="1"/>
            <a:r>
              <a:rPr lang="en-US" smtClean="0"/>
              <a:t>Newspaper Reading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What is an Organization?</a:t>
            </a:r>
            <a:endParaRPr lang="en-US" b="1" u="sng" smtClean="0"/>
          </a:p>
        </p:txBody>
      </p:sp>
      <p:pic>
        <p:nvPicPr>
          <p:cNvPr id="5123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600200"/>
            <a:ext cx="3581400" cy="3067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5029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WHO ARE MANAGERS ?</a:t>
            </a: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838200"/>
            <a:ext cx="3733800" cy="2743200"/>
          </a:xfrm>
          <a:noFill/>
        </p:spPr>
      </p:pic>
      <p:sp>
        <p:nvSpPr>
          <p:cNvPr id="15365" name="Text Box 5" descr="Chap01Bkgd03"/>
          <p:cNvSpPr txBox="1">
            <a:spLocks noChangeArrowheads="1"/>
          </p:cNvSpPr>
          <p:nvPr/>
        </p:nvSpPr>
        <p:spPr bwMode="blackWhite">
          <a:xfrm>
            <a:off x="3810000" y="3429000"/>
            <a:ext cx="4495800" cy="2819400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anchor="ctr"/>
          <a:lstStyle/>
          <a:p>
            <a:pPr marL="395288" indent="-173038">
              <a:spcBef>
                <a:spcPct val="35000"/>
              </a:spcBef>
              <a:defRPr/>
            </a:pPr>
            <a:r>
              <a:rPr lang="en-US" sz="2400" b="1">
                <a:solidFill>
                  <a:srgbClr val="FFFFCC"/>
                </a:solidFill>
              </a:rPr>
              <a:t>Managerial Activities</a:t>
            </a:r>
          </a:p>
          <a:p>
            <a:pPr marL="395288" indent="-173038">
              <a:spcBef>
                <a:spcPct val="35000"/>
              </a:spcBef>
              <a:buFontTx/>
              <a:buChar char="•"/>
              <a:defRPr/>
            </a:pPr>
            <a:r>
              <a:rPr lang="en-US" sz="2400" b="1">
                <a:solidFill>
                  <a:schemeClr val="bg1"/>
                </a:solidFill>
              </a:rPr>
              <a:t>Make decisions</a:t>
            </a:r>
          </a:p>
          <a:p>
            <a:pPr marL="395288" indent="-173038">
              <a:spcBef>
                <a:spcPct val="35000"/>
              </a:spcBef>
              <a:buFontTx/>
              <a:buChar char="•"/>
              <a:defRPr/>
            </a:pPr>
            <a:r>
              <a:rPr lang="en-US" sz="2400" b="1">
                <a:solidFill>
                  <a:schemeClr val="bg1"/>
                </a:solidFill>
              </a:rPr>
              <a:t>Allocate resources</a:t>
            </a:r>
          </a:p>
          <a:p>
            <a:pPr marL="395288" indent="-173038">
              <a:spcBef>
                <a:spcPct val="35000"/>
              </a:spcBef>
              <a:buFontTx/>
              <a:buChar char="•"/>
              <a:defRPr/>
            </a:pPr>
            <a:r>
              <a:rPr lang="en-US" sz="2400" b="1">
                <a:solidFill>
                  <a:schemeClr val="bg1"/>
                </a:solidFill>
              </a:rPr>
              <a:t>Direct activities of others to attain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 bwMode="blackWhite">
          <a:xfrm>
            <a:off x="457200" y="274638"/>
            <a:ext cx="8229600" cy="639762"/>
          </a:xfrm>
          <a:solidFill>
            <a:schemeClr val="accent1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CC66FF"/>
                </a:solidFill>
              </a:rPr>
              <a:t>Management Functions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7200" y="2514600"/>
            <a:ext cx="7010400" cy="2819400"/>
            <a:chOff x="432" y="1248"/>
            <a:chExt cx="4896" cy="2448"/>
          </a:xfrm>
        </p:grpSpPr>
        <p:sp>
          <p:nvSpPr>
            <p:cNvPr id="7177" name="Line 7"/>
            <p:cNvSpPr>
              <a:spLocks noChangeShapeType="1"/>
            </p:cNvSpPr>
            <p:nvPr/>
          </p:nvSpPr>
          <p:spPr bwMode="blackWhite">
            <a:xfrm>
              <a:off x="1632" y="1720"/>
              <a:ext cx="43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8"/>
            <p:cNvSpPr>
              <a:spLocks noChangeShapeType="1"/>
            </p:cNvSpPr>
            <p:nvPr/>
          </p:nvSpPr>
          <p:spPr bwMode="blackWhite">
            <a:xfrm flipH="1">
              <a:off x="3696" y="1720"/>
              <a:ext cx="43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9"/>
            <p:cNvSpPr>
              <a:spLocks noChangeShapeType="1"/>
            </p:cNvSpPr>
            <p:nvPr/>
          </p:nvSpPr>
          <p:spPr bwMode="blackWhite">
            <a:xfrm flipV="1">
              <a:off x="1632" y="2976"/>
              <a:ext cx="43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0"/>
            <p:cNvSpPr>
              <a:spLocks noChangeShapeType="1"/>
            </p:cNvSpPr>
            <p:nvPr/>
          </p:nvSpPr>
          <p:spPr bwMode="blackWhite">
            <a:xfrm flipH="1" flipV="1">
              <a:off x="3696" y="2976"/>
              <a:ext cx="43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Oval 11"/>
            <p:cNvSpPr>
              <a:spLocks noChangeArrowheads="1"/>
            </p:cNvSpPr>
            <p:nvPr/>
          </p:nvSpPr>
          <p:spPr bwMode="blackWhite">
            <a:xfrm>
              <a:off x="432" y="1248"/>
              <a:ext cx="1776" cy="624"/>
            </a:xfrm>
            <a:prstGeom prst="ellipse">
              <a:avLst/>
            </a:prstGeom>
            <a:solidFill>
              <a:srgbClr val="33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Planning</a:t>
              </a:r>
            </a:p>
          </p:txBody>
        </p:sp>
        <p:sp>
          <p:nvSpPr>
            <p:cNvPr id="16396" name="Oval 12"/>
            <p:cNvSpPr>
              <a:spLocks noChangeArrowheads="1"/>
            </p:cNvSpPr>
            <p:nvPr/>
          </p:nvSpPr>
          <p:spPr bwMode="blackWhite">
            <a:xfrm>
              <a:off x="3552" y="1248"/>
              <a:ext cx="1776" cy="624"/>
            </a:xfrm>
            <a:prstGeom prst="ellipse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Organizing</a:t>
              </a:r>
            </a:p>
          </p:txBody>
        </p:sp>
        <p:sp>
          <p:nvSpPr>
            <p:cNvPr id="16397" name="Oval 13"/>
            <p:cNvSpPr>
              <a:spLocks noChangeArrowheads="1"/>
            </p:cNvSpPr>
            <p:nvPr/>
          </p:nvSpPr>
          <p:spPr bwMode="blackWhite">
            <a:xfrm>
              <a:off x="3552" y="3072"/>
              <a:ext cx="1776" cy="624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Leading</a:t>
              </a:r>
            </a:p>
          </p:txBody>
        </p:sp>
        <p:sp>
          <p:nvSpPr>
            <p:cNvPr id="16398" name="Oval 14"/>
            <p:cNvSpPr>
              <a:spLocks noChangeArrowheads="1"/>
            </p:cNvSpPr>
            <p:nvPr/>
          </p:nvSpPr>
          <p:spPr bwMode="blackWhite">
            <a:xfrm>
              <a:off x="432" y="3072"/>
              <a:ext cx="1776" cy="624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Controlling</a:t>
              </a:r>
            </a:p>
          </p:txBody>
        </p:sp>
      </p:grpSp>
      <p:sp>
        <p:nvSpPr>
          <p:cNvPr id="16399" name="Rectangle 15"/>
          <p:cNvSpPr>
            <a:spLocks noChangeArrowheads="1"/>
          </p:cNvSpPr>
          <p:nvPr/>
        </p:nvSpPr>
        <p:spPr bwMode="blackWhite">
          <a:xfrm>
            <a:off x="2819400" y="3276600"/>
            <a:ext cx="2286000" cy="11684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Management</a:t>
            </a:r>
            <a:b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Functions</a:t>
            </a:r>
          </a:p>
        </p:txBody>
      </p:sp>
      <p:pic>
        <p:nvPicPr>
          <p:cNvPr id="7173" name="Picture 1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90600"/>
            <a:ext cx="3276600" cy="1371600"/>
          </a:xfrm>
          <a:noFill/>
        </p:spPr>
      </p:pic>
      <p:pic>
        <p:nvPicPr>
          <p:cNvPr id="7174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990600"/>
            <a:ext cx="434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5380038"/>
            <a:ext cx="4343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638800"/>
            <a:ext cx="40100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381000"/>
          </a:xfrm>
        </p:spPr>
        <p:txBody>
          <a:bodyPr/>
          <a:lstStyle/>
          <a:p>
            <a:pPr algn="r" eaLnBrk="1" hangingPunct="1"/>
            <a:r>
              <a:rPr lang="en-US" sz="2400" smtClean="0"/>
              <a:t>Mintzberg Managerial Model</a:t>
            </a:r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t="3044" r="243" b="406"/>
          <a:stretch>
            <a:fillRect/>
          </a:stretch>
        </p:blipFill>
        <p:spPr bwMode="gray">
          <a:xfrm>
            <a:off x="0" y="4191000"/>
            <a:ext cx="9144000" cy="2667000"/>
          </a:xfrm>
          <a:solidFill>
            <a:srgbClr val="FF9900"/>
          </a:solidFill>
          <a:ln w="12700">
            <a:solidFill>
              <a:schemeClr val="tx1"/>
            </a:solidFill>
          </a:ln>
          <a:effectLst>
            <a:outerShdw dist="135003" dir="2471156" algn="ctr" rotWithShape="0">
              <a:srgbClr val="DDDDDD"/>
            </a:outerShdw>
          </a:effec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Role</a:t>
            </a:r>
            <a:r>
              <a:rPr lang="en-US"/>
              <a:t>  			</a:t>
            </a:r>
            <a:r>
              <a:rPr lang="en-US" b="1"/>
              <a:t>Description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 b="1"/>
              <a:t>Interpersonal</a:t>
            </a:r>
          </a:p>
          <a:p>
            <a:pPr>
              <a:spcBef>
                <a:spcPct val="50000"/>
              </a:spcBef>
            </a:pPr>
            <a:r>
              <a:rPr lang="en-US"/>
              <a:t>Figurehead		Symbolic head ,required to perform a no. of routine duties </a:t>
            </a:r>
          </a:p>
          <a:p>
            <a:pPr>
              <a:spcBef>
                <a:spcPct val="50000"/>
              </a:spcBef>
            </a:pPr>
            <a:r>
              <a:rPr lang="en-US"/>
              <a:t>Leader			Responsible for the motivation and direction of employees</a:t>
            </a:r>
          </a:p>
          <a:p>
            <a:pPr>
              <a:spcBef>
                <a:spcPct val="50000"/>
              </a:spcBef>
            </a:pPr>
            <a:r>
              <a:rPr lang="en-US"/>
              <a:t>Liaison			Maintains a network of outside contacts who provide favors</a:t>
            </a:r>
          </a:p>
          <a:p>
            <a:pPr>
              <a:spcBef>
                <a:spcPct val="50000"/>
              </a:spcBef>
            </a:pPr>
            <a:r>
              <a:rPr lang="en-US" b="1"/>
              <a:t>Informational</a:t>
            </a:r>
          </a:p>
          <a:p>
            <a:pPr>
              <a:spcBef>
                <a:spcPct val="50000"/>
              </a:spcBef>
            </a:pPr>
            <a:r>
              <a:rPr lang="en-US"/>
              <a:t>Monitor			receives wide variety of information</a:t>
            </a:r>
          </a:p>
          <a:p>
            <a:pPr>
              <a:spcBef>
                <a:spcPct val="50000"/>
              </a:spcBef>
            </a:pPr>
            <a:r>
              <a:rPr lang="en-US"/>
              <a:t>Disseminator		Transmits information received from outsiders</a:t>
            </a:r>
          </a:p>
          <a:p>
            <a:pPr>
              <a:spcBef>
                <a:spcPct val="50000"/>
              </a:spcBef>
            </a:pPr>
            <a:r>
              <a:rPr lang="en-US"/>
              <a:t>Spokesperson</a:t>
            </a:r>
            <a:r>
              <a:rPr lang="en-US" b="1"/>
              <a:t> 		</a:t>
            </a:r>
            <a:r>
              <a:rPr lang="en-US"/>
              <a:t>Speaks to outsiders about plans, strategies, actions and results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MANAGEMENT SKILLS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752600"/>
            <a:ext cx="3429000" cy="1066800"/>
          </a:xfr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276600"/>
            <a:ext cx="335280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1600200"/>
            <a:ext cx="44958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">
            <a:hlinkClick r:id="" action="ppaction://ole?verb=0"/>
          </p:cNvPr>
          <p:cNvGraphicFramePr>
            <a:graphicFrameLocks/>
          </p:cNvGraphicFramePr>
          <p:nvPr>
            <p:ph idx="1"/>
          </p:nvPr>
        </p:nvGraphicFramePr>
        <p:xfrm>
          <a:off x="5943600" y="3252788"/>
          <a:ext cx="3200400" cy="3605212"/>
        </p:xfrm>
        <a:graphic>
          <a:graphicData uri="http://schemas.openxmlformats.org/presentationml/2006/ole">
            <p:oleObj spid="_x0000_s1026" name="Clip" r:id="rId6" imgW="2987640" imgH="3605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 bwMode="blackWhite">
          <a:solidFill>
            <a:srgbClr val="FFFFFF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tx1"/>
                </a:solidFill>
              </a:rPr>
              <a:t>Effective Versus Successful Managerial Activities (Luthans)</a:t>
            </a:r>
          </a:p>
        </p:txBody>
      </p:sp>
      <p:sp>
        <p:nvSpPr>
          <p:cNvPr id="20485" name="Text Box 5"/>
          <p:cNvSpPr txBox="1">
            <a:spLocks noGrp="1" noChangeArrowheads="1"/>
          </p:cNvSpPr>
          <p:nvPr>
            <p:ph type="body" idx="1"/>
          </p:nvPr>
        </p:nvSpPr>
        <p:spPr bwMode="blackWhite">
          <a:solidFill>
            <a:schemeClr val="bg1"/>
          </a:solidFill>
          <a:ln w="12700">
            <a:solidFill>
              <a:schemeClr val="tx1"/>
            </a:solidFill>
          </a:ln>
          <a:effectLst>
            <a:outerShdw dist="135003" dir="2471156" algn="ctr" rotWithShape="0">
              <a:srgbClr val="DDDDDD"/>
            </a:outerShdw>
          </a:effectLst>
        </p:spPr>
        <p:txBody>
          <a:bodyPr/>
          <a:lstStyle/>
          <a:p>
            <a:pPr marL="454025" eaLnBrk="1" hangingPunct="1">
              <a:lnSpc>
                <a:spcPct val="90000"/>
              </a:lnSpc>
              <a:defRPr/>
            </a:pPr>
            <a:r>
              <a:rPr lang="en-US" sz="2800" b="1" smtClean="0"/>
              <a:t>Traditional management</a:t>
            </a:r>
          </a:p>
          <a:p>
            <a:pPr lvl="1" indent="-174625" eaLnBrk="1" hangingPunct="1">
              <a:lnSpc>
                <a:spcPct val="90000"/>
              </a:lnSpc>
              <a:defRPr/>
            </a:pPr>
            <a:r>
              <a:rPr lang="en-US" sz="2400" b="1" smtClean="0"/>
              <a:t>Decision making, planning, and controlling</a:t>
            </a:r>
          </a:p>
          <a:p>
            <a:pPr marL="454025" eaLnBrk="1" hangingPunct="1">
              <a:lnSpc>
                <a:spcPct val="90000"/>
              </a:lnSpc>
              <a:defRPr/>
            </a:pPr>
            <a:r>
              <a:rPr lang="en-US" sz="2800" b="1" smtClean="0"/>
              <a:t>Communications</a:t>
            </a:r>
          </a:p>
          <a:p>
            <a:pPr lvl="1" indent="-174625" eaLnBrk="1" hangingPunct="1">
              <a:lnSpc>
                <a:spcPct val="90000"/>
              </a:lnSpc>
              <a:defRPr/>
            </a:pPr>
            <a:r>
              <a:rPr lang="en-US" sz="2400" b="1" smtClean="0"/>
              <a:t>Exchanging routine information and processing paperwork</a:t>
            </a:r>
          </a:p>
          <a:p>
            <a:pPr marL="454025" eaLnBrk="1" hangingPunct="1">
              <a:lnSpc>
                <a:spcPct val="90000"/>
              </a:lnSpc>
              <a:defRPr/>
            </a:pPr>
            <a:r>
              <a:rPr lang="en-US" sz="2800" b="1" smtClean="0"/>
              <a:t>Human resource management</a:t>
            </a:r>
          </a:p>
          <a:p>
            <a:pPr lvl="1" indent="-174625" eaLnBrk="1" hangingPunct="1">
              <a:lnSpc>
                <a:spcPct val="90000"/>
              </a:lnSpc>
              <a:defRPr/>
            </a:pPr>
            <a:r>
              <a:rPr lang="en-US" sz="2400" b="1" smtClean="0"/>
              <a:t>Motivating, disciplining, managing conflict, staffing, and training</a:t>
            </a:r>
          </a:p>
          <a:p>
            <a:pPr marL="454025" eaLnBrk="1" hangingPunct="1">
              <a:lnSpc>
                <a:spcPct val="90000"/>
              </a:lnSpc>
              <a:defRPr/>
            </a:pPr>
            <a:r>
              <a:rPr lang="en-US" sz="2800" b="1" smtClean="0"/>
              <a:t>Networking</a:t>
            </a:r>
          </a:p>
          <a:p>
            <a:pPr lvl="1" indent="-174625" eaLnBrk="1" hangingPunct="1">
              <a:lnSpc>
                <a:spcPct val="90000"/>
              </a:lnSpc>
              <a:defRPr/>
            </a:pPr>
            <a:r>
              <a:rPr lang="en-US" sz="2400" b="1" smtClean="0"/>
              <a:t>Socializing, politicking, and interacting with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OB </a:t>
            </a: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295400"/>
            <a:ext cx="3181350" cy="3267075"/>
          </a:xfrm>
          <a:noFill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447800"/>
            <a:ext cx="3048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100388"/>
            <a:ext cx="32004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487</Words>
  <Application>Microsoft Office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Clip</vt:lpstr>
      <vt:lpstr>WHY STUDY OB </vt:lpstr>
      <vt:lpstr>HISTORY OF OB</vt:lpstr>
      <vt:lpstr>What is an Organization?</vt:lpstr>
      <vt:lpstr>WHO ARE MANAGERS ?</vt:lpstr>
      <vt:lpstr>Management Functions</vt:lpstr>
      <vt:lpstr>Mintzberg Managerial Model</vt:lpstr>
      <vt:lpstr>MANAGEMENT SKILLS</vt:lpstr>
      <vt:lpstr>Effective Versus Successful Managerial Activities (Luthans)</vt:lpstr>
      <vt:lpstr>What is OB </vt:lpstr>
      <vt:lpstr>Foundations of OB</vt:lpstr>
      <vt:lpstr>Approaches to OB </vt:lpstr>
      <vt:lpstr>Contributing Disciplines to the OB Field</vt:lpstr>
      <vt:lpstr>Slide 13</vt:lpstr>
      <vt:lpstr>Slide 14</vt:lpstr>
      <vt:lpstr>Slide 15</vt:lpstr>
      <vt:lpstr>Slide 16</vt:lpstr>
      <vt:lpstr>The Dependent Variables (cont’d)</vt:lpstr>
      <vt:lpstr>The Dependent Variables (cont’d)</vt:lpstr>
      <vt:lpstr>The Dependent Variables (cont’d)</vt:lpstr>
      <vt:lpstr>The Dependent Variables (cont’d)</vt:lpstr>
      <vt:lpstr>Emerging Challenges for OB </vt:lpstr>
      <vt:lpstr>Basic OB Model, Stage I</vt:lpstr>
      <vt:lpstr>References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student</cp:lastModifiedBy>
  <cp:revision>56</cp:revision>
  <dcterms:created xsi:type="dcterms:W3CDTF">2007-07-12T07:29:32Z</dcterms:created>
  <dcterms:modified xsi:type="dcterms:W3CDTF">2010-08-30T10:35:35Z</dcterms:modified>
</cp:coreProperties>
</file>