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325" r:id="rId2"/>
    <p:sldId id="256" r:id="rId3"/>
    <p:sldId id="257" r:id="rId4"/>
    <p:sldId id="345" r:id="rId5"/>
    <p:sldId id="270" r:id="rId6"/>
    <p:sldId id="287" r:id="rId7"/>
    <p:sldId id="288" r:id="rId8"/>
    <p:sldId id="328" r:id="rId9"/>
    <p:sldId id="260" r:id="rId10"/>
    <p:sldId id="269" r:id="rId11"/>
    <p:sldId id="326" r:id="rId12"/>
    <p:sldId id="327" r:id="rId13"/>
    <p:sldId id="367" r:id="rId14"/>
    <p:sldId id="301" r:id="rId15"/>
    <p:sldId id="258" r:id="rId16"/>
    <p:sldId id="350" r:id="rId17"/>
    <p:sldId id="331" r:id="rId18"/>
    <p:sldId id="332" r:id="rId19"/>
    <p:sldId id="333" r:id="rId20"/>
    <p:sldId id="334" r:id="rId21"/>
    <p:sldId id="366" r:id="rId22"/>
    <p:sldId id="335" r:id="rId23"/>
    <p:sldId id="365" r:id="rId24"/>
    <p:sldId id="300" r:id="rId25"/>
    <p:sldId id="369" r:id="rId26"/>
    <p:sldId id="330" r:id="rId27"/>
    <p:sldId id="360" r:id="rId28"/>
    <p:sldId id="361" r:id="rId29"/>
    <p:sldId id="362" r:id="rId30"/>
    <p:sldId id="261" r:id="rId31"/>
    <p:sldId id="363" r:id="rId32"/>
    <p:sldId id="372" r:id="rId33"/>
    <p:sldId id="338" r:id="rId34"/>
    <p:sldId id="370" r:id="rId35"/>
    <p:sldId id="267" r:id="rId36"/>
    <p:sldId id="351" r:id="rId37"/>
    <p:sldId id="373" r:id="rId38"/>
    <p:sldId id="273" r:id="rId39"/>
    <p:sldId id="354" r:id="rId40"/>
    <p:sldId id="353" r:id="rId41"/>
    <p:sldId id="359" r:id="rId42"/>
    <p:sldId id="355" r:id="rId43"/>
    <p:sldId id="356" r:id="rId44"/>
    <p:sldId id="357" r:id="rId45"/>
    <p:sldId id="343" r:id="rId46"/>
    <p:sldId id="344" r:id="rId47"/>
    <p:sldId id="358" r:id="rId48"/>
    <p:sldId id="304" r:id="rId49"/>
    <p:sldId id="289" r:id="rId50"/>
    <p:sldId id="305" r:id="rId51"/>
    <p:sldId id="306" r:id="rId52"/>
    <p:sldId id="309" r:id="rId53"/>
    <p:sldId id="307" r:id="rId54"/>
    <p:sldId id="308" r:id="rId55"/>
    <p:sldId id="310" r:id="rId56"/>
    <p:sldId id="294" r:id="rId57"/>
    <p:sldId id="317" r:id="rId58"/>
    <p:sldId id="318" r:id="rId59"/>
    <p:sldId id="295" r:id="rId60"/>
    <p:sldId id="290" r:id="rId61"/>
    <p:sldId id="293" r:id="rId62"/>
    <p:sldId id="291" r:id="rId63"/>
    <p:sldId id="292" r:id="rId64"/>
    <p:sldId id="275" r:id="rId65"/>
    <p:sldId id="322" r:id="rId66"/>
    <p:sldId id="321" r:id="rId67"/>
    <p:sldId id="276" r:id="rId68"/>
    <p:sldId id="323" r:id="rId69"/>
    <p:sldId id="277" r:id="rId70"/>
    <p:sldId id="324" r:id="rId71"/>
    <p:sldId id="278" r:id="rId72"/>
    <p:sldId id="279" r:id="rId73"/>
    <p:sldId id="286" r:id="rId74"/>
    <p:sldId id="296" r:id="rId75"/>
    <p:sldId id="297"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6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DC132E-91C3-418E-AC57-EB072FDA4C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C4B578-83E2-40F2-B1F7-2ED47E24F4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3068B1-6AA9-4927-8B10-214B9761B0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FE4DE9-28F1-4F6E-A528-CB7BE193F01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2C8630-75EB-4663-951D-5CC5296105F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589F88-0F51-4C60-A2A8-2B5D78CDA2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94973-6F2E-4D03-9641-1E040CEA6C2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12BB09-0817-483A-8A07-FCCF5C8BB4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B39235-A4D6-4D68-961A-1DD99EB334B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A38906E-19D0-41EF-864C-14880BA44A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8AA0CB-7C58-4512-A698-DAC71FAA63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26DE7E2-97A9-4E44-A445-2A9EEA4A174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F5E22-3560-4EE2-A68E-4131D4508C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5B287D-75DA-48DC-B5DD-AE3A231CA6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2543F6E-CE51-4958-90A7-63907C9DFD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hyperlink" Target="http://www.investopedia.com/terms/e/equilibrium.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dirty="0" smtClean="0"/>
              <a:t>2. Demand, Supply, &amp; Market Equilibrium</a:t>
            </a:r>
          </a:p>
        </p:txBody>
      </p:sp>
      <p:sp>
        <p:nvSpPr>
          <p:cNvPr id="2051" name="Subtitle 2"/>
          <p:cNvSpPr>
            <a:spLocks noGrp="1"/>
          </p:cNvSpPr>
          <p:nvPr>
            <p:ph type="subTitle" idx="1"/>
          </p:nvPr>
        </p:nvSpPr>
        <p:spPr/>
        <p:txBody>
          <a:bodyPr/>
          <a:lstStyle/>
          <a:p>
            <a:pPr eaLnBrk="1" hangingPunct="1"/>
            <a:endParaRPr lang="en-US" smtClean="0"/>
          </a:p>
        </p:txBody>
      </p:sp>
      <p:sp>
        <p:nvSpPr>
          <p:cNvPr id="2052" name="Slide Number Placeholder 3"/>
          <p:cNvSpPr>
            <a:spLocks noGrp="1"/>
          </p:cNvSpPr>
          <p:nvPr>
            <p:ph type="sldNum" sz="quarter" idx="12"/>
          </p:nvPr>
        </p:nvSpPr>
        <p:spPr>
          <a:noFill/>
        </p:spPr>
        <p:txBody>
          <a:bodyPr/>
          <a:lstStyle/>
          <a:p>
            <a:fld id="{0ECF7AD6-EAED-4E78-B54A-4B207D5D4E45}" type="slidenum">
              <a:rPr lang="en-US" smtClean="0"/>
              <a:pPr/>
              <a:t>1</a:t>
            </a:fld>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A7F177C6-E3C5-42DD-B431-80E076E96847}" type="slidenum">
              <a:rPr lang="en-US" smtClean="0"/>
              <a:pPr/>
              <a:t>10</a:t>
            </a:fld>
            <a:endParaRPr lang="en-US" smtClean="0"/>
          </a:p>
        </p:txBody>
      </p:sp>
      <p:sp>
        <p:nvSpPr>
          <p:cNvPr id="19459" name="Rectangle 2"/>
          <p:cNvSpPr>
            <a:spLocks noGrp="1" noChangeArrowheads="1"/>
          </p:cNvSpPr>
          <p:nvPr>
            <p:ph type="title"/>
          </p:nvPr>
        </p:nvSpPr>
        <p:spPr/>
        <p:txBody>
          <a:bodyPr/>
          <a:lstStyle/>
          <a:p>
            <a:pPr eaLnBrk="1" hangingPunct="1"/>
            <a:r>
              <a:rPr lang="en-US" sz="4000" dirty="0" smtClean="0"/>
              <a:t>Types of Demand</a:t>
            </a:r>
          </a:p>
        </p:txBody>
      </p:sp>
      <p:sp>
        <p:nvSpPr>
          <p:cNvPr id="19460" name="Rectangle 3"/>
          <p:cNvSpPr>
            <a:spLocks noGrp="1" noChangeArrowheads="1"/>
          </p:cNvSpPr>
          <p:nvPr>
            <p:ph type="body" idx="1"/>
          </p:nvPr>
        </p:nvSpPr>
        <p:spPr/>
        <p:txBody>
          <a:bodyPr/>
          <a:lstStyle/>
          <a:p>
            <a:pPr eaLnBrk="1" hangingPunct="1">
              <a:buFontTx/>
              <a:buNone/>
            </a:pPr>
            <a:r>
              <a:rPr lang="en-US" sz="2800" b="1" dirty="0" smtClean="0"/>
              <a:t>Direct and Derived Demand</a:t>
            </a:r>
          </a:p>
          <a:p>
            <a:pPr eaLnBrk="1" hangingPunct="1"/>
            <a:r>
              <a:rPr lang="en-US" dirty="0" smtClean="0"/>
              <a:t>Direct Demand: Goods demanded as they are. When a commodity is </a:t>
            </a:r>
            <a:r>
              <a:rPr lang="en-US" i="1" dirty="0" smtClean="0"/>
              <a:t>demanded  for its own sake</a:t>
            </a:r>
            <a:r>
              <a:rPr lang="en-US" dirty="0" smtClean="0"/>
              <a:t> by the final consumer ; </a:t>
            </a:r>
            <a:r>
              <a:rPr lang="en-US" i="1" dirty="0" smtClean="0"/>
              <a:t>Satisfaction is derived by the final consumer without any further value addition</a:t>
            </a:r>
            <a:r>
              <a:rPr lang="en-US" dirty="0" smtClean="0"/>
              <a:t>: Food, clothes, house, medicines</a:t>
            </a:r>
            <a:r>
              <a:rPr lang="en-US" sz="2800"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Types of Demand</a:t>
            </a:r>
          </a:p>
        </p:txBody>
      </p:sp>
      <p:sp>
        <p:nvSpPr>
          <p:cNvPr id="20483" name="Content Placeholder 2"/>
          <p:cNvSpPr>
            <a:spLocks noGrp="1"/>
          </p:cNvSpPr>
          <p:nvPr>
            <p:ph idx="1"/>
          </p:nvPr>
        </p:nvSpPr>
        <p:spPr/>
        <p:txBody>
          <a:bodyPr/>
          <a:lstStyle/>
          <a:p>
            <a:r>
              <a:rPr lang="en-US" sz="2800" dirty="0" smtClean="0"/>
              <a:t>Derived Demand: A commodity that is demanded  for use </a:t>
            </a:r>
            <a:r>
              <a:rPr lang="en-US" sz="2800" i="1" dirty="0" smtClean="0"/>
              <a:t>either as raw material  or as an intermediary for value addition in any other good</a:t>
            </a:r>
          </a:p>
          <a:p>
            <a:pPr>
              <a:buFontTx/>
              <a:buNone/>
            </a:pPr>
            <a:r>
              <a:rPr lang="en-US" sz="2800" dirty="0" smtClean="0"/>
              <a:t>-Demand  for a commodity arising </a:t>
            </a:r>
            <a:r>
              <a:rPr lang="en-US" sz="2800" i="1" dirty="0" smtClean="0"/>
              <a:t>because of demand for some other</a:t>
            </a:r>
            <a:r>
              <a:rPr lang="en-US" sz="2800" dirty="0" smtClean="0"/>
              <a:t> “parent” commodity: Demand for land, fertilizer, agricultural tools, steel, cement, capital goods. e.g., demand for cement is derived from the demand for new buildings </a:t>
            </a:r>
          </a:p>
          <a:p>
            <a:endParaRPr lang="en-US" dirty="0" smtClean="0"/>
          </a:p>
        </p:txBody>
      </p:sp>
      <p:sp>
        <p:nvSpPr>
          <p:cNvPr id="20484" name="Slide Number Placeholder 3"/>
          <p:cNvSpPr>
            <a:spLocks noGrp="1"/>
          </p:cNvSpPr>
          <p:nvPr>
            <p:ph type="sldNum" sz="quarter" idx="12"/>
          </p:nvPr>
        </p:nvSpPr>
        <p:spPr>
          <a:noFill/>
        </p:spPr>
        <p:txBody>
          <a:bodyPr/>
          <a:lstStyle/>
          <a:p>
            <a:fld id="{CA261B0C-AA87-49F1-9EAF-D42FB672DDA8}"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600" dirty="0" smtClean="0"/>
              <a:t/>
            </a:r>
            <a:br>
              <a:rPr lang="en-US" sz="3600" dirty="0" smtClean="0"/>
            </a:br>
            <a:r>
              <a:rPr lang="en-US" sz="3600" dirty="0" smtClean="0"/>
              <a:t>Types of Demand</a:t>
            </a:r>
            <a:br>
              <a:rPr lang="en-US" sz="3600" dirty="0" smtClean="0"/>
            </a:br>
            <a:r>
              <a:rPr lang="en-US" sz="3600" dirty="0" smtClean="0"/>
              <a:t>Complementary &amp; Competing Demand</a:t>
            </a:r>
            <a:r>
              <a:rPr lang="en-US" dirty="0" smtClean="0"/>
              <a:t/>
            </a:r>
            <a:br>
              <a:rPr lang="en-US" dirty="0" smtClean="0"/>
            </a:br>
            <a:endParaRPr lang="en-US" dirty="0" smtClean="0"/>
          </a:p>
        </p:txBody>
      </p:sp>
      <p:sp>
        <p:nvSpPr>
          <p:cNvPr id="24579" name="Content Placeholder 2"/>
          <p:cNvSpPr>
            <a:spLocks noGrp="1"/>
          </p:cNvSpPr>
          <p:nvPr>
            <p:ph idx="1"/>
          </p:nvPr>
        </p:nvSpPr>
        <p:spPr/>
        <p:txBody>
          <a:bodyPr/>
          <a:lstStyle/>
          <a:p>
            <a:r>
              <a:rPr lang="en-US" dirty="0" smtClean="0"/>
              <a:t>Complementary Demand: Goods that create joint demand; so </a:t>
            </a:r>
            <a:r>
              <a:rPr lang="en-US" i="1" dirty="0" smtClean="0"/>
              <a:t>demand for one good depends on demand for the other</a:t>
            </a:r>
          </a:p>
          <a:p>
            <a:r>
              <a:rPr lang="en-US" dirty="0" smtClean="0"/>
              <a:t> Competing Demand : </a:t>
            </a:r>
            <a:r>
              <a:rPr lang="en-US" i="1" dirty="0" smtClean="0"/>
              <a:t>Substitutes</a:t>
            </a:r>
            <a:r>
              <a:rPr lang="en-US" dirty="0" smtClean="0"/>
              <a:t>- Goods that compete with one another to satisfy any particular want.</a:t>
            </a:r>
          </a:p>
        </p:txBody>
      </p:sp>
      <p:sp>
        <p:nvSpPr>
          <p:cNvPr id="24580" name="Slide Number Placeholder 3"/>
          <p:cNvSpPr>
            <a:spLocks noGrp="1"/>
          </p:cNvSpPr>
          <p:nvPr>
            <p:ph type="sldNum" sz="quarter" idx="12"/>
          </p:nvPr>
        </p:nvSpPr>
        <p:spPr>
          <a:noFill/>
        </p:spPr>
        <p:txBody>
          <a:bodyPr/>
          <a:lstStyle/>
          <a:p>
            <a:fld id="{B42B850F-0029-4F6B-89B8-D7537E12E4B8}" type="slidenum">
              <a:rPr lang="en-US"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Curve</a:t>
            </a:r>
            <a:endParaRPr lang="en-US" dirty="0"/>
          </a:p>
        </p:txBody>
      </p:sp>
      <p:sp>
        <p:nvSpPr>
          <p:cNvPr id="3" name="Content Placeholder 2"/>
          <p:cNvSpPr>
            <a:spLocks noGrp="1"/>
          </p:cNvSpPr>
          <p:nvPr>
            <p:ph idx="1"/>
          </p:nvPr>
        </p:nvSpPr>
        <p:spPr/>
        <p:txBody>
          <a:bodyPr/>
          <a:lstStyle/>
          <a:p>
            <a:r>
              <a:rPr lang="en-US" dirty="0" smtClean="0"/>
              <a:t>Demand curve shows the relationship between the price of a good and quantity demanded, Ceteris paribus</a:t>
            </a:r>
          </a:p>
          <a:p>
            <a:r>
              <a:rPr lang="en-US" dirty="0" smtClean="0"/>
              <a:t>Has negative slope because of the inverse relationship between P and Q</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7E41F37E-0431-4E98-B8F0-977A90F3F58E}" type="slidenum">
              <a:rPr lang="en-US" smtClean="0"/>
              <a:pPr/>
              <a:t>14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Law of Demand</a:t>
            </a:r>
          </a:p>
        </p:txBody>
      </p:sp>
      <p:sp>
        <p:nvSpPr>
          <p:cNvPr id="7172" name="Rectangle 3"/>
          <p:cNvSpPr>
            <a:spLocks noGrp="1" noChangeArrowheads="1"/>
          </p:cNvSpPr>
          <p:nvPr>
            <p:ph type="body" idx="1"/>
          </p:nvPr>
        </p:nvSpPr>
        <p:spPr/>
        <p:txBody>
          <a:bodyPr/>
          <a:lstStyle/>
          <a:p>
            <a:pPr eaLnBrk="1" hangingPunct="1">
              <a:buFontTx/>
              <a:buNone/>
            </a:pPr>
            <a:r>
              <a:rPr lang="en-US" dirty="0" smtClean="0"/>
              <a:t>Law of Demand (</a:t>
            </a:r>
            <a:r>
              <a:rPr lang="en-US" i="1" dirty="0" smtClean="0"/>
              <a:t>Marshall)</a:t>
            </a:r>
            <a:endParaRPr lang="en-US" dirty="0" smtClean="0"/>
          </a:p>
          <a:p>
            <a:pPr eaLnBrk="1" hangingPunct="1">
              <a:buFontTx/>
              <a:buNone/>
            </a:pPr>
            <a:r>
              <a:rPr lang="en-US" i="1" dirty="0" smtClean="0"/>
              <a:t>Other things remaining constant</a:t>
            </a:r>
            <a:r>
              <a:rPr lang="en-US" dirty="0" smtClean="0"/>
              <a:t>,</a:t>
            </a:r>
            <a:r>
              <a:rPr lang="en-US" i="1" dirty="0" smtClean="0"/>
              <a:t> (Ceteris paribus</a:t>
            </a:r>
            <a:r>
              <a:rPr lang="en-US" dirty="0" smtClean="0"/>
              <a:t> ), when the price of a commodity rises, the demand for the commodity falls and when the price of a commodity falls, the demand for the commodity rises</a:t>
            </a:r>
          </a:p>
          <a:p>
            <a:pPr eaLnBrk="1" hangingPunct="1">
              <a:buFontTx/>
              <a:buNone/>
            </a:pPr>
            <a:r>
              <a:rPr lang="en-US" dirty="0" smtClean="0"/>
              <a:t>Quantity demanded and price are inversely related.</a:t>
            </a:r>
          </a:p>
          <a:p>
            <a:pPr eaLnBrk="1" hangingPunct="1">
              <a:buFontTx/>
              <a:buNone/>
            </a:pPr>
            <a:endParaRPr lang="en-US" dirty="0" smtClean="0"/>
          </a:p>
          <a:p>
            <a:pPr eaLnBrk="1" hangingPunct="1"/>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6"/>
          <p:cNvSpPr>
            <a:spLocks noGrp="1"/>
          </p:cNvSpPr>
          <p:nvPr>
            <p:ph type="sldNum" sz="quarter" idx="12"/>
          </p:nvPr>
        </p:nvSpPr>
        <p:spPr>
          <a:noFill/>
        </p:spPr>
        <p:txBody>
          <a:bodyPr/>
          <a:lstStyle/>
          <a:p>
            <a:fld id="{0CEF653A-5AB7-4AED-8694-3F450D37B40C}" type="slidenum">
              <a:rPr lang="en-US" smtClean="0"/>
              <a:pPr/>
              <a:t>15</a:t>
            </a:fld>
            <a:endParaRPr lang="en-US" smtClean="0"/>
          </a:p>
        </p:txBody>
      </p:sp>
      <p:sp>
        <p:nvSpPr>
          <p:cNvPr id="13315" name="Rectangle 31"/>
          <p:cNvSpPr>
            <a:spLocks noGrp="1" noChangeArrowheads="1"/>
          </p:cNvSpPr>
          <p:nvPr>
            <p:ph type="title"/>
          </p:nvPr>
        </p:nvSpPr>
        <p:spPr/>
        <p:txBody>
          <a:bodyPr/>
          <a:lstStyle/>
          <a:p>
            <a:pPr eaLnBrk="1" hangingPunct="1"/>
            <a:r>
              <a:rPr lang="en-US" sz="4000" dirty="0" smtClean="0"/>
              <a:t/>
            </a:r>
            <a:br>
              <a:rPr lang="en-US" sz="4000" dirty="0" smtClean="0"/>
            </a:br>
            <a:r>
              <a:rPr lang="en-US" sz="4000" dirty="0" smtClean="0"/>
              <a:t>Demand </a:t>
            </a:r>
            <a:r>
              <a:rPr lang="en-US" sz="4000" dirty="0" smtClean="0"/>
              <a:t>Schedule and Derivation of DD curve</a:t>
            </a:r>
            <a:br>
              <a:rPr lang="en-US" sz="4000" dirty="0" smtClean="0"/>
            </a:br>
            <a:endParaRPr lang="en-US" sz="4000" dirty="0" smtClean="0"/>
          </a:p>
        </p:txBody>
      </p:sp>
      <p:sp>
        <p:nvSpPr>
          <p:cNvPr id="13316" name="Rectangle 3"/>
          <p:cNvSpPr>
            <a:spLocks noGrp="1" noChangeArrowheads="1"/>
          </p:cNvSpPr>
          <p:nvPr>
            <p:ph type="body" sz="half" idx="1"/>
          </p:nvPr>
        </p:nvSpPr>
        <p:spPr>
          <a:xfrm>
            <a:off x="381000" y="1371600"/>
            <a:ext cx="8153400" cy="5059363"/>
          </a:xfrm>
        </p:spPr>
        <p:txBody>
          <a:bodyPr/>
          <a:lstStyle/>
          <a:p>
            <a:pPr eaLnBrk="1" hangingPunct="1"/>
            <a:endParaRPr lang="en-US" sz="2800" dirty="0" smtClean="0"/>
          </a:p>
        </p:txBody>
      </p:sp>
      <p:graphicFrame>
        <p:nvGraphicFramePr>
          <p:cNvPr id="5161" name="Group 41"/>
          <p:cNvGraphicFramePr>
            <a:graphicFrameLocks noGrp="1"/>
          </p:cNvGraphicFramePr>
          <p:nvPr>
            <p:ph sz="half" idx="2"/>
          </p:nvPr>
        </p:nvGraphicFramePr>
        <p:xfrm>
          <a:off x="1143000" y="1851977"/>
          <a:ext cx="5791200" cy="4701223"/>
        </p:xfrm>
        <a:graphic>
          <a:graphicData uri="http://schemas.openxmlformats.org/drawingml/2006/table">
            <a:tbl>
              <a:tblPr/>
              <a:tblGrid>
                <a:gridCol w="2895600"/>
                <a:gridCol w="2895600"/>
              </a:tblGrid>
              <a:tr h="8150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Price (Rs)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Quantity Demanded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Curve</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16</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2209800" y="1380373"/>
            <a:ext cx="5410199" cy="440698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t>Explaining the Negative Relationship</a:t>
            </a:r>
            <a:r>
              <a:rPr lang="en-US" dirty="0" smtClean="0"/>
              <a:t/>
            </a:r>
            <a:br>
              <a:rPr lang="en-US" dirty="0" smtClean="0"/>
            </a:br>
            <a:endParaRPr lang="en-US" dirty="0" smtClean="0"/>
          </a:p>
        </p:txBody>
      </p:sp>
      <p:sp>
        <p:nvSpPr>
          <p:cNvPr id="8195" name="Content Placeholder 2"/>
          <p:cNvSpPr>
            <a:spLocks noGrp="1"/>
          </p:cNvSpPr>
          <p:nvPr>
            <p:ph idx="1"/>
          </p:nvPr>
        </p:nvSpPr>
        <p:spPr/>
        <p:txBody>
          <a:bodyPr/>
          <a:lstStyle/>
          <a:p>
            <a:pPr>
              <a:buFontTx/>
              <a:buNone/>
            </a:pPr>
            <a:r>
              <a:rPr lang="en-US" dirty="0" smtClean="0"/>
              <a:t>Why does demand rise when there is a fall in price ?</a:t>
            </a:r>
          </a:p>
          <a:p>
            <a:pPr>
              <a:buFontTx/>
              <a:buChar char="-"/>
            </a:pPr>
            <a:r>
              <a:rPr lang="en-US" dirty="0" smtClean="0"/>
              <a:t>New/ more uses of the good</a:t>
            </a:r>
          </a:p>
          <a:p>
            <a:pPr>
              <a:buFontTx/>
              <a:buChar char="-"/>
            </a:pPr>
            <a:r>
              <a:rPr lang="en-US" dirty="0" smtClean="0"/>
              <a:t>New consumers who could not afford it earlier buy it</a:t>
            </a:r>
          </a:p>
        </p:txBody>
      </p:sp>
      <p:sp>
        <p:nvSpPr>
          <p:cNvPr id="8196" name="Slide Number Placeholder 3"/>
          <p:cNvSpPr>
            <a:spLocks noGrp="1"/>
          </p:cNvSpPr>
          <p:nvPr>
            <p:ph type="sldNum" sz="quarter" idx="12"/>
          </p:nvPr>
        </p:nvSpPr>
        <p:spPr>
          <a:noFill/>
        </p:spPr>
        <p:txBody>
          <a:bodyPr/>
          <a:lstStyle/>
          <a:p>
            <a:fld id="{1241DE0C-C265-4F6B-A629-953E4F5E59B7}" type="slidenum">
              <a:rPr lang="en-US" smtClean="0"/>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Explaining the Law of Demand</a:t>
            </a:r>
            <a:br>
              <a:rPr lang="en-US" dirty="0" smtClean="0"/>
            </a:br>
            <a:endParaRPr lang="en-US" dirty="0" smtClean="0"/>
          </a:p>
        </p:txBody>
      </p:sp>
      <p:sp>
        <p:nvSpPr>
          <p:cNvPr id="9219" name="Content Placeholder 2"/>
          <p:cNvSpPr>
            <a:spLocks noGrp="1"/>
          </p:cNvSpPr>
          <p:nvPr>
            <p:ph idx="1"/>
          </p:nvPr>
        </p:nvSpPr>
        <p:spPr/>
        <p:txBody>
          <a:bodyPr/>
          <a:lstStyle/>
          <a:p>
            <a:pPr>
              <a:buNone/>
            </a:pPr>
            <a:r>
              <a:rPr lang="en-US" dirty="0" smtClean="0"/>
              <a:t> Substitution Effect: </a:t>
            </a:r>
          </a:p>
          <a:p>
            <a:r>
              <a:rPr lang="en-US" dirty="0" smtClean="0"/>
              <a:t>When price of a commodity falls, the consumer tries to substitute it in the place of other commodities whose price has remained unchanged (as the substitute becomes relatively more expensive)</a:t>
            </a:r>
          </a:p>
          <a:p>
            <a:pPr>
              <a:buNone/>
            </a:pPr>
            <a:endParaRPr lang="en-US" dirty="0" smtClean="0"/>
          </a:p>
        </p:txBody>
      </p:sp>
      <p:sp>
        <p:nvSpPr>
          <p:cNvPr id="9220" name="Slide Number Placeholder 3"/>
          <p:cNvSpPr>
            <a:spLocks noGrp="1"/>
          </p:cNvSpPr>
          <p:nvPr>
            <p:ph type="sldNum" sz="quarter" idx="12"/>
          </p:nvPr>
        </p:nvSpPr>
        <p:spPr>
          <a:noFill/>
        </p:spPr>
        <p:txBody>
          <a:bodyPr/>
          <a:lstStyle/>
          <a:p>
            <a:fld id="{E4384263-2546-4291-8669-6DA8B23C730F}" type="slidenum">
              <a:rPr lang="en-US" smtClean="0"/>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Explaining the Law of Demand</a:t>
            </a:r>
            <a:br>
              <a:rPr lang="en-US" smtClean="0"/>
            </a:br>
            <a:endParaRPr lang="en-US" smtClean="0"/>
          </a:p>
        </p:txBody>
      </p:sp>
      <p:sp>
        <p:nvSpPr>
          <p:cNvPr id="10243" name="Content Placeholder 2"/>
          <p:cNvSpPr>
            <a:spLocks noGrp="1"/>
          </p:cNvSpPr>
          <p:nvPr>
            <p:ph idx="1"/>
          </p:nvPr>
        </p:nvSpPr>
        <p:spPr/>
        <p:txBody>
          <a:bodyPr/>
          <a:lstStyle/>
          <a:p>
            <a:pPr>
              <a:buNone/>
            </a:pPr>
            <a:r>
              <a:rPr lang="en-US" dirty="0" smtClean="0"/>
              <a:t>Income Effect:</a:t>
            </a:r>
          </a:p>
          <a:p>
            <a:pPr>
              <a:buNone/>
            </a:pPr>
            <a:r>
              <a:rPr lang="en-US" dirty="0" smtClean="0"/>
              <a:t>When price of a commodity falls, the consumer’s real income (and purchasing power)  increases</a:t>
            </a:r>
          </a:p>
        </p:txBody>
      </p:sp>
      <p:sp>
        <p:nvSpPr>
          <p:cNvPr id="10244" name="Slide Number Placeholder 3"/>
          <p:cNvSpPr>
            <a:spLocks noGrp="1"/>
          </p:cNvSpPr>
          <p:nvPr>
            <p:ph type="sldNum" sz="quarter" idx="12"/>
          </p:nvPr>
        </p:nvSpPr>
        <p:spPr>
          <a:noFill/>
        </p:spPr>
        <p:txBody>
          <a:bodyPr/>
          <a:lstStyle/>
          <a:p>
            <a:fld id="{04B50544-866E-4387-AB61-E10FE3171A86}"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E3524D31-F177-476E-B583-F53AE64F0CDB}" type="slidenum">
              <a:rPr lang="en-US" smtClean="0"/>
              <a:pPr/>
              <a:t>2</a:t>
            </a:fld>
            <a:endParaRPr lang="en-US" smtClean="0"/>
          </a:p>
        </p:txBody>
      </p:sp>
      <p:sp>
        <p:nvSpPr>
          <p:cNvPr id="3075" name="Rectangle 2"/>
          <p:cNvSpPr>
            <a:spLocks noGrp="1" noChangeArrowheads="1"/>
          </p:cNvSpPr>
          <p:nvPr>
            <p:ph type="title"/>
          </p:nvPr>
        </p:nvSpPr>
        <p:spPr/>
        <p:txBody>
          <a:bodyPr/>
          <a:lstStyle/>
          <a:p>
            <a:pPr eaLnBrk="1" hangingPunct="1"/>
            <a:r>
              <a:rPr lang="en-US" sz="4000" dirty="0" smtClean="0"/>
              <a:t>What is a Market?</a:t>
            </a:r>
          </a:p>
        </p:txBody>
      </p:sp>
      <p:sp>
        <p:nvSpPr>
          <p:cNvPr id="3076" name="Rectangle 3"/>
          <p:cNvSpPr>
            <a:spLocks noGrp="1" noChangeArrowheads="1"/>
          </p:cNvSpPr>
          <p:nvPr>
            <p:ph type="body" idx="1"/>
          </p:nvPr>
        </p:nvSpPr>
        <p:spPr/>
        <p:txBody>
          <a:bodyPr/>
          <a:lstStyle/>
          <a:p>
            <a:pPr eaLnBrk="1" hangingPunct="1">
              <a:buFontTx/>
              <a:buNone/>
            </a:pPr>
            <a:r>
              <a:rPr lang="en-US" i="1" smtClean="0"/>
              <a:t>Market</a:t>
            </a:r>
            <a:r>
              <a:rPr lang="en-US" smtClean="0"/>
              <a:t> is a mechanism through which buyers and sellers (individuals, firms, agents or dealers) of a good (or service) interact to determine price and quantity of a product. </a:t>
            </a:r>
          </a:p>
          <a:p>
            <a:pPr eaLnBrk="1" hangingPunct="1"/>
            <a:r>
              <a:rPr lang="en-US" smtClean="0"/>
              <a:t>Physical  or virtual</a:t>
            </a:r>
          </a:p>
          <a:p>
            <a:pPr eaLnBrk="1" hangingPunct="1"/>
            <a:r>
              <a:rPr lang="en-US" smtClean="0"/>
              <a:t>DD and SS are the 2 major forces that determine market conditions</a:t>
            </a:r>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Explaining the Law of Demand</a:t>
            </a:r>
            <a:br>
              <a:rPr lang="en-US" smtClean="0"/>
            </a:br>
            <a:endParaRPr lang="en-US" smtClean="0"/>
          </a:p>
        </p:txBody>
      </p:sp>
      <p:sp>
        <p:nvSpPr>
          <p:cNvPr id="11267" name="Content Placeholder 2"/>
          <p:cNvSpPr>
            <a:spLocks noGrp="1"/>
          </p:cNvSpPr>
          <p:nvPr>
            <p:ph idx="1"/>
          </p:nvPr>
        </p:nvSpPr>
        <p:spPr/>
        <p:txBody>
          <a:bodyPr/>
          <a:lstStyle/>
          <a:p>
            <a:pPr>
              <a:buNone/>
            </a:pPr>
            <a:r>
              <a:rPr lang="en-US" dirty="0" smtClean="0"/>
              <a:t>Law of Diminishing marginal Utility: </a:t>
            </a:r>
          </a:p>
          <a:p>
            <a:pPr>
              <a:buNone/>
            </a:pPr>
            <a:r>
              <a:rPr lang="en-US" dirty="0" smtClean="0"/>
              <a:t>The utility derived from every additional unit (marginal unit) of a commodity goes on falling  as the consumer consumes additional units of a commodity, So, consumer will equate MU with P and stop buying additional units of the commodity when MU=P.</a:t>
            </a:r>
          </a:p>
          <a:p>
            <a:pPr>
              <a:buNone/>
            </a:pPr>
            <a:r>
              <a:rPr lang="en-US" dirty="0" smtClean="0"/>
              <a:t>Why?</a:t>
            </a:r>
          </a:p>
        </p:txBody>
      </p:sp>
      <p:sp>
        <p:nvSpPr>
          <p:cNvPr id="11268" name="Slide Number Placeholder 3"/>
          <p:cNvSpPr>
            <a:spLocks noGrp="1"/>
          </p:cNvSpPr>
          <p:nvPr>
            <p:ph type="sldNum" sz="quarter" idx="12"/>
          </p:nvPr>
        </p:nvSpPr>
        <p:spPr>
          <a:noFill/>
        </p:spPr>
        <p:txBody>
          <a:bodyPr/>
          <a:lstStyle/>
          <a:p>
            <a:fld id="{76C711B4-6EDE-4994-A906-7F4A9B44E143}"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Law</a:t>
            </a:r>
            <a:endParaRPr lang="en-US" dirty="0"/>
          </a:p>
        </p:txBody>
      </p:sp>
      <p:sp>
        <p:nvSpPr>
          <p:cNvPr id="3" name="Content Placeholder 2"/>
          <p:cNvSpPr>
            <a:spLocks noGrp="1"/>
          </p:cNvSpPr>
          <p:nvPr>
            <p:ph idx="1"/>
          </p:nvPr>
        </p:nvSpPr>
        <p:spPr/>
        <p:txBody>
          <a:bodyPr/>
          <a:lstStyle/>
          <a:p>
            <a:r>
              <a:rPr lang="en-US" dirty="0" err="1" smtClean="0"/>
              <a:t>Giffen</a:t>
            </a:r>
            <a:r>
              <a:rPr lang="en-US" dirty="0" smtClean="0"/>
              <a:t> goods (Inferior goods)</a:t>
            </a:r>
          </a:p>
          <a:p>
            <a:r>
              <a:rPr lang="en-US" dirty="0" smtClean="0"/>
              <a:t>Veblen goods (snob value)</a:t>
            </a:r>
          </a:p>
          <a:p>
            <a:r>
              <a:rPr lang="en-US" dirty="0" smtClean="0"/>
              <a:t>Demonstration effect</a:t>
            </a:r>
          </a:p>
          <a:p>
            <a:r>
              <a:rPr lang="en-US" dirty="0" smtClean="0"/>
              <a:t>Future expectations regarding prices</a:t>
            </a:r>
          </a:p>
          <a:p>
            <a:r>
              <a:rPr lang="en-US" dirty="0" smtClean="0"/>
              <a:t>Insignificant portion of income spent(Low value  and limited use products)</a:t>
            </a:r>
          </a:p>
          <a:p>
            <a:r>
              <a:rPr lang="en-US" dirty="0" smtClean="0"/>
              <a:t>Goods with no substitutes</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Sum</a:t>
            </a:r>
          </a:p>
        </p:txBody>
      </p:sp>
      <p:sp>
        <p:nvSpPr>
          <p:cNvPr id="12291" name="Content Placeholder 2"/>
          <p:cNvSpPr>
            <a:spLocks noGrp="1"/>
          </p:cNvSpPr>
          <p:nvPr>
            <p:ph idx="1"/>
          </p:nvPr>
        </p:nvSpPr>
        <p:spPr/>
        <p:txBody>
          <a:bodyPr/>
          <a:lstStyle/>
          <a:p>
            <a:pPr>
              <a:buNone/>
            </a:pPr>
            <a:r>
              <a:rPr lang="en-US" sz="2800" dirty="0" smtClean="0"/>
              <a:t>A fruit seller wants to sell 20 kg of apples. There are 3 customers whose individual demand functions are given below:</a:t>
            </a:r>
          </a:p>
          <a:p>
            <a:r>
              <a:rPr lang="en-US" sz="2800" dirty="0" smtClean="0"/>
              <a:t>D1= 25 - 1.0P</a:t>
            </a:r>
          </a:p>
          <a:p>
            <a:r>
              <a:rPr lang="en-US" sz="2800" dirty="0" smtClean="0"/>
              <a:t>D2= 20 - 0.5P</a:t>
            </a:r>
          </a:p>
          <a:p>
            <a:r>
              <a:rPr lang="en-US" sz="2800" dirty="0" smtClean="0"/>
              <a:t>D3= 15 - 0.5P</a:t>
            </a:r>
          </a:p>
          <a:p>
            <a:r>
              <a:rPr lang="en-US" sz="2800" dirty="0" smtClean="0"/>
              <a:t>Determine the market demand equation for the fruit seller. Find out the price at which he can sell all the apples</a:t>
            </a:r>
          </a:p>
          <a:p>
            <a:endParaRPr lang="en-US" sz="2400" b="1" dirty="0" smtClean="0"/>
          </a:p>
        </p:txBody>
      </p:sp>
      <p:sp>
        <p:nvSpPr>
          <p:cNvPr id="12292" name="Slide Number Placeholder 3"/>
          <p:cNvSpPr>
            <a:spLocks noGrp="1"/>
          </p:cNvSpPr>
          <p:nvPr>
            <p:ph type="sldNum" sz="quarter" idx="12"/>
          </p:nvPr>
        </p:nvSpPr>
        <p:spPr>
          <a:noFill/>
        </p:spPr>
        <p:txBody>
          <a:bodyPr/>
          <a:lstStyle/>
          <a:p>
            <a:fld id="{01FA1914-60ED-4B47-9FA2-23FB99C9F6D6}"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Dm= D1+ D2+D3</a:t>
            </a:r>
          </a:p>
          <a:p>
            <a:pPr lvl="1">
              <a:buNone/>
            </a:pPr>
            <a:r>
              <a:rPr lang="en-US" dirty="0" smtClean="0"/>
              <a:t>       = (25-1.0P)+ (20-0.5P)+ (15-0.5P)</a:t>
            </a:r>
          </a:p>
          <a:p>
            <a:pPr lvl="1">
              <a:buNone/>
            </a:pPr>
            <a:r>
              <a:rPr lang="en-US" dirty="0" smtClean="0"/>
              <a:t> Dm= 60-2.0P (Market DD Function)</a:t>
            </a:r>
          </a:p>
          <a:p>
            <a:pPr lvl="1">
              <a:buNone/>
            </a:pPr>
            <a:r>
              <a:rPr lang="en-US" dirty="0" smtClean="0"/>
              <a:t>As he wants to sell 20 kg, price will be:</a:t>
            </a:r>
          </a:p>
          <a:p>
            <a:pPr lvl="1">
              <a:buNone/>
            </a:pPr>
            <a:r>
              <a:rPr lang="en-US" dirty="0" smtClean="0"/>
              <a:t>20= 60- 2.0P</a:t>
            </a:r>
          </a:p>
          <a:p>
            <a:pPr lvl="1">
              <a:buNone/>
            </a:pPr>
            <a:r>
              <a:rPr lang="en-US" dirty="0" smtClean="0"/>
              <a:t>Solving the equation, we get  P=20</a:t>
            </a:r>
          </a:p>
          <a:p>
            <a:pPr lvl="1">
              <a:buNone/>
            </a:pPr>
            <a:r>
              <a:rPr lang="en-US" dirty="0" smtClean="0"/>
              <a:t>Respective DD for each consumer will be</a:t>
            </a:r>
          </a:p>
          <a:p>
            <a:pPr lvl="1">
              <a:buNone/>
            </a:pPr>
            <a:r>
              <a:rPr lang="en-US" dirty="0" smtClean="0"/>
              <a:t>D1= 5kg; D2= 10 kg; D3= 5kg</a:t>
            </a:r>
          </a:p>
          <a:p>
            <a:pPr>
              <a:buNone/>
            </a:pP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C61C56FB-5AEC-41FE-9F04-2E3EF2391310}" type="slidenum">
              <a:rPr lang="en-US" smtClean="0"/>
              <a:pPr/>
              <a:t>24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Determinants of Demand</a:t>
            </a:r>
          </a:p>
        </p:txBody>
      </p:sp>
      <p:sp>
        <p:nvSpPr>
          <p:cNvPr id="5124" name="Rectangle 3"/>
          <p:cNvSpPr>
            <a:spLocks noGrp="1" noChangeArrowheads="1"/>
          </p:cNvSpPr>
          <p:nvPr>
            <p:ph type="body" idx="1"/>
          </p:nvPr>
        </p:nvSpPr>
        <p:spPr/>
        <p:txBody>
          <a:bodyPr/>
          <a:lstStyle/>
          <a:p>
            <a:pPr eaLnBrk="1" hangingPunct="1">
              <a:buFontTx/>
              <a:buNone/>
            </a:pPr>
            <a:r>
              <a:rPr lang="en-US" sz="2800" dirty="0" smtClean="0"/>
              <a:t>	Price of good X</a:t>
            </a:r>
          </a:p>
          <a:p>
            <a:pPr eaLnBrk="1" hangingPunct="1">
              <a:buFont typeface="Wingdings" pitchFamily="2" charset="2"/>
              <a:buChar char="Ø"/>
            </a:pPr>
            <a:r>
              <a:rPr lang="en-US" sz="2800" dirty="0" smtClean="0"/>
              <a:t>Price of related good Y</a:t>
            </a:r>
          </a:p>
          <a:p>
            <a:pPr eaLnBrk="1" hangingPunct="1">
              <a:buFont typeface="Wingdings" pitchFamily="2" charset="2"/>
              <a:buChar char="Ø"/>
            </a:pPr>
            <a:r>
              <a:rPr lang="en-US" sz="2800" dirty="0" smtClean="0"/>
              <a:t> Consumer Income</a:t>
            </a:r>
          </a:p>
          <a:p>
            <a:pPr eaLnBrk="1" hangingPunct="1">
              <a:buFont typeface="Wingdings" pitchFamily="2" charset="2"/>
              <a:buChar char="Ø"/>
            </a:pPr>
            <a:r>
              <a:rPr lang="en-US" sz="2800" dirty="0" smtClean="0"/>
              <a:t> Tastes and Preferences</a:t>
            </a:r>
          </a:p>
          <a:p>
            <a:pPr eaLnBrk="1" hangingPunct="1">
              <a:buFont typeface="Wingdings" pitchFamily="2" charset="2"/>
              <a:buChar char="Ø"/>
            </a:pPr>
            <a:r>
              <a:rPr lang="en-US" sz="2800" dirty="0" smtClean="0"/>
              <a:t> Advertising  *</a:t>
            </a:r>
          </a:p>
          <a:p>
            <a:pPr eaLnBrk="1" hangingPunct="1">
              <a:buFont typeface="Wingdings" pitchFamily="2" charset="2"/>
              <a:buChar char="Ø"/>
            </a:pPr>
            <a:r>
              <a:rPr lang="en-US" sz="2800" dirty="0" smtClean="0"/>
              <a:t> Consumer expectations of future price &amp; income</a:t>
            </a:r>
          </a:p>
          <a:p>
            <a:pPr eaLnBrk="1" hangingPunct="1">
              <a:buFont typeface="Wingdings" pitchFamily="2" charset="2"/>
              <a:buChar char="Ø"/>
            </a:pPr>
            <a:r>
              <a:rPr lang="en-US" sz="2800" dirty="0" smtClean="0"/>
              <a:t>Size and distribution of population</a:t>
            </a:r>
          </a:p>
          <a:p>
            <a:pPr eaLnBrk="1" hangingPunct="1">
              <a:buFont typeface="Wingdings" pitchFamily="2" charset="2"/>
              <a:buChar char="Ø"/>
            </a:pPr>
            <a:r>
              <a:rPr lang="en-US" sz="2800" dirty="0" smtClean="0"/>
              <a:t>Growth of Economy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 &amp; Buying Behavior</a:t>
            </a:r>
            <a:endParaRPr lang="en-US" dirty="0"/>
          </a:p>
        </p:txBody>
      </p:sp>
      <p:sp>
        <p:nvSpPr>
          <p:cNvPr id="3" name="Content Placeholder 2"/>
          <p:cNvSpPr>
            <a:spLocks noGrp="1"/>
          </p:cNvSpPr>
          <p:nvPr>
            <p:ph idx="1"/>
          </p:nvPr>
        </p:nvSpPr>
        <p:spPr/>
        <p:txBody>
          <a:bodyPr/>
          <a:lstStyle/>
          <a:p>
            <a:r>
              <a:rPr lang="en-US" sz="2800" dirty="0" smtClean="0"/>
              <a:t>According to a 2006 survey of rural India, 73% of consumers felt promotion had no or moderate effect on their buying behavior.</a:t>
            </a:r>
          </a:p>
          <a:p>
            <a:r>
              <a:rPr lang="en-US" sz="2800" dirty="0" smtClean="0"/>
              <a:t>For edible oils and soft drinks, 54% and 75% said they were influenced by ads.</a:t>
            </a:r>
          </a:p>
          <a:p>
            <a:r>
              <a:rPr lang="en-US" sz="2800" dirty="0" smtClean="0"/>
              <a:t>Purchase of watches and bicycles did not show any impact of ads; but friends, family members and village retailers were the influencers of these purchases.</a:t>
            </a:r>
            <a:endParaRPr lang="en-US" sz="2800"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Demand Function</a:t>
            </a:r>
          </a:p>
        </p:txBody>
      </p:sp>
      <p:sp>
        <p:nvSpPr>
          <p:cNvPr id="6147" name="Content Placeholder 2"/>
          <p:cNvSpPr>
            <a:spLocks noGrp="1"/>
          </p:cNvSpPr>
          <p:nvPr>
            <p:ph idx="1"/>
          </p:nvPr>
        </p:nvSpPr>
        <p:spPr/>
        <p:txBody>
          <a:bodyPr/>
          <a:lstStyle/>
          <a:p>
            <a:pPr>
              <a:buNone/>
            </a:pPr>
            <a:r>
              <a:rPr lang="en-US" dirty="0" err="1" smtClean="0"/>
              <a:t>Dx</a:t>
            </a:r>
            <a:r>
              <a:rPr lang="en-US" dirty="0" smtClean="0"/>
              <a:t>= f (</a:t>
            </a:r>
            <a:r>
              <a:rPr lang="en-US" dirty="0" err="1" smtClean="0"/>
              <a:t>Px</a:t>
            </a:r>
            <a:r>
              <a:rPr lang="en-US" dirty="0" smtClean="0"/>
              <a:t>, Y, </a:t>
            </a:r>
            <a:r>
              <a:rPr lang="en-US" dirty="0" err="1" smtClean="0"/>
              <a:t>Py</a:t>
            </a:r>
            <a:r>
              <a:rPr lang="en-US" dirty="0" smtClean="0"/>
              <a:t>, T, A, </a:t>
            </a:r>
            <a:r>
              <a:rPr lang="en-US" dirty="0" err="1" smtClean="0"/>
              <a:t>Ef</a:t>
            </a:r>
            <a:r>
              <a:rPr lang="en-US" dirty="0" smtClean="0"/>
              <a:t>, N)</a:t>
            </a:r>
          </a:p>
          <a:p>
            <a:r>
              <a:rPr lang="en-US" dirty="0" smtClean="0"/>
              <a:t>Multivariate</a:t>
            </a:r>
          </a:p>
          <a:p>
            <a:r>
              <a:rPr lang="en-US" dirty="0" smtClean="0"/>
              <a:t>Linear- non linear</a:t>
            </a:r>
          </a:p>
          <a:p>
            <a:r>
              <a:rPr lang="en-US" dirty="0" smtClean="0"/>
              <a:t>Coefficients can be positive or negative</a:t>
            </a:r>
          </a:p>
          <a:p>
            <a:r>
              <a:rPr lang="en-US" dirty="0" smtClean="0"/>
              <a:t>In order to assess the effect of one of the variables, we have to assume that all other variables are constant (partial regression coefficient)</a:t>
            </a:r>
          </a:p>
        </p:txBody>
      </p:sp>
      <p:sp>
        <p:nvSpPr>
          <p:cNvPr id="6148" name="Slide Number Placeholder 3"/>
          <p:cNvSpPr>
            <a:spLocks noGrp="1"/>
          </p:cNvSpPr>
          <p:nvPr>
            <p:ph type="sldNum" sz="quarter" idx="12"/>
          </p:nvPr>
        </p:nvSpPr>
        <p:spPr>
          <a:noFill/>
        </p:spPr>
        <p:txBody>
          <a:bodyPr/>
          <a:lstStyle/>
          <a:p>
            <a:fld id="{13A8B760-7B9E-4050-B7AE-54AB7EFFCD6F}"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and Shift </a:t>
            </a:r>
            <a:endParaRPr lang="en-US" dirty="0"/>
          </a:p>
        </p:txBody>
      </p:sp>
      <p:sp>
        <p:nvSpPr>
          <p:cNvPr id="3" name="Content Placeholder 2"/>
          <p:cNvSpPr>
            <a:spLocks noGrp="1"/>
          </p:cNvSpPr>
          <p:nvPr>
            <p:ph idx="1"/>
          </p:nvPr>
        </p:nvSpPr>
        <p:spPr/>
        <p:txBody>
          <a:bodyPr/>
          <a:lstStyle/>
          <a:p>
            <a:pPr>
              <a:buNone/>
            </a:pPr>
            <a:r>
              <a:rPr lang="en-US" dirty="0" smtClean="0"/>
              <a:t>Change along a curve </a:t>
            </a:r>
            <a:r>
              <a:rPr lang="en-US" u="sng" dirty="0" smtClean="0"/>
              <a:t>(Movement) </a:t>
            </a:r>
            <a:r>
              <a:rPr lang="en-US" dirty="0" smtClean="0"/>
              <a:t>  </a:t>
            </a:r>
            <a:br>
              <a:rPr lang="en-US" dirty="0" smtClean="0"/>
            </a:br>
            <a:r>
              <a:rPr lang="en-US" dirty="0" smtClean="0"/>
              <a:t>Contraction or Expansion refers to a </a:t>
            </a:r>
            <a:r>
              <a:rPr lang="en-US" u="sng" dirty="0" smtClean="0"/>
              <a:t>change along the demand curve.</a:t>
            </a:r>
          </a:p>
          <a:p>
            <a:r>
              <a:rPr lang="en-US" dirty="0" smtClean="0"/>
              <a:t>A movement occurs when a change in the quantity demanded is caused </a:t>
            </a:r>
            <a:r>
              <a:rPr lang="en-US" u="sng" dirty="0" smtClean="0"/>
              <a:t>only by a change in price, </a:t>
            </a:r>
          </a:p>
          <a:p>
            <a:pPr eaLnBrk="1" hangingPunct="1"/>
            <a:r>
              <a:rPr lang="en-US" dirty="0" smtClean="0"/>
              <a:t>Due to a change in </a:t>
            </a:r>
            <a:r>
              <a:rPr lang="en-US" i="1" dirty="0" smtClean="0"/>
              <a:t>price</a:t>
            </a:r>
            <a:r>
              <a:rPr lang="en-US" dirty="0" smtClean="0"/>
              <a:t>, demand moves along the </a:t>
            </a:r>
            <a:r>
              <a:rPr lang="en-US" u="sng" dirty="0" smtClean="0"/>
              <a:t>same demand curve-</a:t>
            </a:r>
            <a:r>
              <a:rPr lang="en-US" dirty="0" smtClean="0"/>
              <a:t> contraction or expansion in quantity demanded</a:t>
            </a:r>
          </a:p>
          <a:p>
            <a:endParaRPr lang="en-US" u="sng"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28</a:t>
            </a:fld>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1828800" y="1675584"/>
            <a:ext cx="6019799" cy="5082943"/>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in Demand Curve</a:t>
            </a:r>
            <a:endParaRPr lang="en-US" dirty="0"/>
          </a:p>
        </p:txBody>
      </p:sp>
      <p:sp>
        <p:nvSpPr>
          <p:cNvPr id="3" name="Content Placeholder 2"/>
          <p:cNvSpPr>
            <a:spLocks noGrp="1"/>
          </p:cNvSpPr>
          <p:nvPr>
            <p:ph idx="1"/>
          </p:nvPr>
        </p:nvSpPr>
        <p:spPr/>
        <p:txBody>
          <a:bodyPr/>
          <a:lstStyle/>
          <a:p>
            <a:r>
              <a:rPr lang="en-US" dirty="0" smtClean="0"/>
              <a:t>A shift in a demand curve occurs when a good's quantity demanded changes </a:t>
            </a:r>
            <a:r>
              <a:rPr lang="en-US" u="sng" dirty="0" smtClean="0"/>
              <a:t>even though price remains the same</a:t>
            </a:r>
            <a:r>
              <a:rPr lang="en-US" dirty="0" smtClean="0"/>
              <a:t>. E.g., if the price for a bottle of beer was $2 and the quantity of beer demanded increased from Q1 to Q2, then there would be a shift in the demand for beer. </a:t>
            </a:r>
          </a:p>
          <a:p>
            <a:r>
              <a:rPr lang="en-US" dirty="0" smtClean="0"/>
              <a:t>Shifts in the demand curve means that quantity demanded is </a:t>
            </a:r>
            <a:r>
              <a:rPr lang="en-US" i="1" u="sng" dirty="0" smtClean="0"/>
              <a:t>affected by  factors other than price. </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79C887AC-6B96-45E5-9269-721ED4484DA5}"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sz="4000" dirty="0" smtClean="0"/>
              <a:t>Demand</a:t>
            </a:r>
          </a:p>
        </p:txBody>
      </p:sp>
      <p:sp>
        <p:nvSpPr>
          <p:cNvPr id="4100" name="Rectangle 3"/>
          <p:cNvSpPr>
            <a:spLocks noGrp="1" noChangeArrowheads="1"/>
          </p:cNvSpPr>
          <p:nvPr>
            <p:ph type="body" idx="1"/>
          </p:nvPr>
        </p:nvSpPr>
        <p:spPr/>
        <p:txBody>
          <a:bodyPr/>
          <a:lstStyle/>
          <a:p>
            <a:pPr eaLnBrk="1" hangingPunct="1">
              <a:buFontTx/>
              <a:buNone/>
            </a:pPr>
            <a:r>
              <a:rPr lang="en-US" i="1" dirty="0" smtClean="0"/>
              <a:t>What is demand?</a:t>
            </a:r>
          </a:p>
          <a:p>
            <a:pPr eaLnBrk="1" hangingPunct="1">
              <a:buFontTx/>
              <a:buNone/>
            </a:pPr>
            <a:r>
              <a:rPr lang="en-US" i="1" dirty="0" smtClean="0"/>
              <a:t>Effective desire</a:t>
            </a:r>
          </a:p>
          <a:p>
            <a:pPr eaLnBrk="1" hangingPunct="1">
              <a:buFontTx/>
              <a:buNone/>
            </a:pPr>
            <a:r>
              <a:rPr lang="en-US" i="1" dirty="0" smtClean="0"/>
              <a:t>Essential for the creation, survival and profitability of a firm</a:t>
            </a:r>
          </a:p>
          <a:p>
            <a:pPr eaLnBrk="1" hangingPunct="1">
              <a:buFontTx/>
              <a:buNone/>
            </a:pPr>
            <a:r>
              <a:rPr lang="en-US" i="1" dirty="0" smtClean="0"/>
              <a:t>Knowing the strength &amp; stability of demand is crucial for expansion of production facilities and entering new market</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0">
                                            <p:txEl>
                                              <p:pRg st="0" end="0"/>
                                            </p:txEl>
                                          </p:spTgt>
                                        </p:tgtEl>
                                        <p:attrNameLst>
                                          <p:attrName>style.visibility</p:attrName>
                                        </p:attrNameLst>
                                      </p:cBhvr>
                                      <p:to>
                                        <p:strVal val="visible"/>
                                      </p:to>
                                    </p:set>
                                    <p:anim calcmode="lin" valueType="num">
                                      <p:cBhvr additive="base">
                                        <p:cTn id="13" dur="500" fill="hold"/>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00">
                                            <p:txEl>
                                              <p:pRg st="1" end="1"/>
                                            </p:txEl>
                                          </p:spTgt>
                                        </p:tgtEl>
                                        <p:attrNameLst>
                                          <p:attrName>style.visibility</p:attrName>
                                        </p:attrNameLst>
                                      </p:cBhvr>
                                      <p:to>
                                        <p:strVal val="visible"/>
                                      </p:to>
                                    </p:set>
                                    <p:anim calcmode="lin" valueType="num">
                                      <p:cBhvr additive="base">
                                        <p:cTn id="19" dur="500" fill="hold"/>
                                        <p:tgtEl>
                                          <p:spTgt spid="410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00">
                                            <p:txEl>
                                              <p:pRg st="2" end="2"/>
                                            </p:txEl>
                                          </p:spTgt>
                                        </p:tgtEl>
                                        <p:attrNameLst>
                                          <p:attrName>style.visibility</p:attrName>
                                        </p:attrNameLst>
                                      </p:cBhvr>
                                      <p:to>
                                        <p:strVal val="visible"/>
                                      </p:to>
                                    </p:set>
                                    <p:anim calcmode="lin" valueType="num">
                                      <p:cBhvr additive="base">
                                        <p:cTn id="25"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00">
                                            <p:txEl>
                                              <p:pRg st="3" end="3"/>
                                            </p:txEl>
                                          </p:spTgt>
                                        </p:tgtEl>
                                        <p:attrNameLst>
                                          <p:attrName>style.visibility</p:attrName>
                                        </p:attrNameLst>
                                      </p:cBhvr>
                                      <p:to>
                                        <p:strVal val="visible"/>
                                      </p:to>
                                    </p:set>
                                    <p:anim calcmode="lin" valueType="num">
                                      <p:cBhvr additive="base">
                                        <p:cTn id="31" dur="500" fill="hold"/>
                                        <p:tgtEl>
                                          <p:spTgt spid="410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0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143483F2-139B-4143-96FB-97E35E7AAEB1}" type="slidenum">
              <a:rPr lang="en-US" smtClean="0"/>
              <a:pPr/>
              <a:t>30</a:t>
            </a:fld>
            <a:endParaRPr lang="en-US" smtClean="0"/>
          </a:p>
        </p:txBody>
      </p:sp>
      <p:sp>
        <p:nvSpPr>
          <p:cNvPr id="16387" name="Rectangle 2"/>
          <p:cNvSpPr>
            <a:spLocks noGrp="1" noChangeArrowheads="1"/>
          </p:cNvSpPr>
          <p:nvPr>
            <p:ph type="title"/>
          </p:nvPr>
        </p:nvSpPr>
        <p:spPr/>
        <p:txBody>
          <a:bodyPr/>
          <a:lstStyle/>
          <a:p>
            <a:pPr eaLnBrk="1" hangingPunct="1"/>
            <a:r>
              <a:rPr lang="en-US" sz="4000" dirty="0" smtClean="0"/>
              <a:t>Shift in Demand Curve</a:t>
            </a:r>
            <a:endParaRPr lang="en-US" sz="4000" dirty="0" smtClean="0"/>
          </a:p>
        </p:txBody>
      </p:sp>
      <p:sp>
        <p:nvSpPr>
          <p:cNvPr id="16388" name="Rectangle 3"/>
          <p:cNvSpPr>
            <a:spLocks noGrp="1" noChangeArrowheads="1"/>
          </p:cNvSpPr>
          <p:nvPr>
            <p:ph type="body" idx="1"/>
          </p:nvPr>
        </p:nvSpPr>
        <p:spPr/>
        <p:txBody>
          <a:bodyPr/>
          <a:lstStyle/>
          <a:p>
            <a:pPr eaLnBrk="1" hangingPunct="1"/>
            <a:r>
              <a:rPr lang="en-US" dirty="0" smtClean="0"/>
              <a:t>When </a:t>
            </a:r>
            <a:r>
              <a:rPr lang="en-US" i="1" dirty="0" smtClean="0"/>
              <a:t>factors other than price change</a:t>
            </a:r>
            <a:r>
              <a:rPr lang="en-US" dirty="0" smtClean="0"/>
              <a:t>, demand curve </a:t>
            </a:r>
            <a:r>
              <a:rPr lang="en-US" u="sng" dirty="0" smtClean="0"/>
              <a:t>shifts</a:t>
            </a:r>
            <a:r>
              <a:rPr lang="en-US" dirty="0" smtClean="0"/>
              <a:t> to its right or left. Indicates that consumers will buy more or less </a:t>
            </a:r>
            <a:r>
              <a:rPr lang="en-US" i="1" dirty="0" smtClean="0"/>
              <a:t>at the same price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in Demand Curve</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31</a:t>
            </a:fld>
            <a:endParaRPr lang="en-US"/>
          </a:p>
        </p:txBody>
      </p:sp>
      <p:pic>
        <p:nvPicPr>
          <p:cNvPr id="7170" name="Picture 2"/>
          <p:cNvPicPr>
            <a:picLocks noGrp="1" noChangeAspect="1" noChangeArrowheads="1"/>
          </p:cNvPicPr>
          <p:nvPr>
            <p:ph idx="1"/>
          </p:nvPr>
        </p:nvPicPr>
        <p:blipFill>
          <a:blip r:embed="rId2"/>
          <a:srcRect/>
          <a:stretch>
            <a:fillRect/>
          </a:stretch>
        </p:blipFill>
        <p:spPr bwMode="auto">
          <a:xfrm>
            <a:off x="1371601" y="1573334"/>
            <a:ext cx="5867399" cy="503766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a:t>
            </a:r>
            <a:endParaRPr lang="en-US" dirty="0"/>
          </a:p>
        </p:txBody>
      </p:sp>
      <p:sp>
        <p:nvSpPr>
          <p:cNvPr id="3" name="Content Placeholder 2"/>
          <p:cNvSpPr>
            <a:spLocks noGrp="1"/>
          </p:cNvSpPr>
          <p:nvPr>
            <p:ph idx="1"/>
          </p:nvPr>
        </p:nvSpPr>
        <p:spPr/>
        <p:txBody>
          <a:bodyPr/>
          <a:lstStyle/>
          <a:p>
            <a:pPr eaLnBrk="1" hangingPunct="1">
              <a:buFontTx/>
              <a:buNone/>
            </a:pPr>
            <a:r>
              <a:rPr lang="en-US" b="1" dirty="0" smtClean="0"/>
              <a:t>Supply and Law of Supply</a:t>
            </a:r>
          </a:p>
          <a:p>
            <a:pPr eaLnBrk="1" hangingPunct="1"/>
            <a:r>
              <a:rPr lang="en-US" dirty="0" smtClean="0"/>
              <a:t>SS is the quantity of a good or service that a producer or seller is </a:t>
            </a:r>
            <a:r>
              <a:rPr lang="en-US" i="1" dirty="0" smtClean="0"/>
              <a:t>willing and able to provide at a price, at a given point of time, ceteris paribus.</a:t>
            </a:r>
          </a:p>
          <a:p>
            <a:pPr eaLnBrk="1" hangingPunct="1"/>
            <a:r>
              <a:rPr lang="en-US" dirty="0" smtClean="0"/>
              <a:t>DD side is represented by buyers; SS side is represented by sellers</a:t>
            </a:r>
          </a:p>
          <a:p>
            <a:pPr eaLnBrk="1" hangingPunct="1"/>
            <a:r>
              <a:rPr lang="en-US" dirty="0" smtClean="0"/>
              <a:t>Market supply is the aggregate of individual supplies</a:t>
            </a:r>
          </a:p>
          <a:p>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Supply and Law of Supply</a:t>
            </a:r>
            <a:br>
              <a:rPr lang="en-US" b="1" dirty="0" smtClean="0"/>
            </a:br>
            <a:endParaRPr lang="en-US" dirty="0"/>
          </a:p>
        </p:txBody>
      </p:sp>
      <p:sp>
        <p:nvSpPr>
          <p:cNvPr id="3" name="Content Placeholder 2"/>
          <p:cNvSpPr>
            <a:spLocks noGrp="1"/>
          </p:cNvSpPr>
          <p:nvPr>
            <p:ph idx="1"/>
          </p:nvPr>
        </p:nvSpPr>
        <p:spPr/>
        <p:txBody>
          <a:bodyPr/>
          <a:lstStyle/>
          <a:p>
            <a:r>
              <a:rPr lang="en-US" dirty="0" smtClean="0"/>
              <a:t>Supply Function represents the quantity of a commodity that will be provided at a price, levels of technology, input price and all other factors</a:t>
            </a:r>
          </a:p>
          <a:p>
            <a:r>
              <a:rPr lang="en-US" dirty="0" err="1" smtClean="0"/>
              <a:t>Sx</a:t>
            </a:r>
            <a:r>
              <a:rPr lang="en-US" dirty="0" smtClean="0"/>
              <a:t>= f</a:t>
            </a:r>
            <a:r>
              <a:rPr lang="en-US" dirty="0" smtClean="0"/>
              <a:t>( </a:t>
            </a:r>
            <a:r>
              <a:rPr lang="en-US" dirty="0" err="1" smtClean="0"/>
              <a:t>Px</a:t>
            </a:r>
            <a:r>
              <a:rPr lang="en-US" dirty="0" smtClean="0"/>
              <a:t>, C, T, G, N)</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Supply</a:t>
            </a:r>
            <a:endParaRPr lang="en-US" dirty="0"/>
          </a:p>
        </p:txBody>
      </p:sp>
      <p:sp>
        <p:nvSpPr>
          <p:cNvPr id="3" name="Content Placeholder 2"/>
          <p:cNvSpPr>
            <a:spLocks noGrp="1"/>
          </p:cNvSpPr>
          <p:nvPr>
            <p:ph idx="1"/>
          </p:nvPr>
        </p:nvSpPr>
        <p:spPr/>
        <p:txBody>
          <a:bodyPr/>
          <a:lstStyle/>
          <a:p>
            <a:r>
              <a:rPr lang="en-US" sz="2800" i="1" dirty="0" smtClean="0"/>
              <a:t>Price </a:t>
            </a:r>
            <a:r>
              <a:rPr lang="en-US" sz="2800" dirty="0" smtClean="0"/>
              <a:t>of commodity: Positively related</a:t>
            </a:r>
          </a:p>
          <a:p>
            <a:r>
              <a:rPr lang="en-US" sz="2800" i="1" dirty="0" smtClean="0"/>
              <a:t>Cost of production</a:t>
            </a:r>
            <a:r>
              <a:rPr lang="en-US" sz="2800" dirty="0" smtClean="0"/>
              <a:t>: SS is reduced if Cost of production increases</a:t>
            </a:r>
          </a:p>
          <a:p>
            <a:r>
              <a:rPr lang="en-US" sz="2800" dirty="0" smtClean="0"/>
              <a:t>State of </a:t>
            </a:r>
            <a:r>
              <a:rPr lang="en-US" sz="2800" i="1" dirty="0" smtClean="0"/>
              <a:t>technology: </a:t>
            </a:r>
            <a:r>
              <a:rPr lang="en-US" sz="2800" dirty="0" smtClean="0"/>
              <a:t>Improved technology reduces cot of production per unit , enhances productivity and increases SS</a:t>
            </a:r>
          </a:p>
          <a:p>
            <a:r>
              <a:rPr lang="en-US" sz="2800" i="1" dirty="0" smtClean="0"/>
              <a:t>Number of Firms</a:t>
            </a:r>
            <a:r>
              <a:rPr lang="en-US" sz="2800" dirty="0" smtClean="0"/>
              <a:t>: If entry is unrestricted, more SS</a:t>
            </a:r>
          </a:p>
          <a:p>
            <a:r>
              <a:rPr lang="en-US" sz="2800" i="1" dirty="0" smtClean="0"/>
              <a:t>Government policies</a:t>
            </a:r>
            <a:r>
              <a:rPr lang="en-US" sz="2800" dirty="0" smtClean="0"/>
              <a:t>: Taxes &amp; subsidies</a:t>
            </a:r>
            <a:endParaRPr lang="en-US" sz="2800"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1E2B4DC1-C5AB-48AC-A665-133280B5AACE}" type="slidenum">
              <a:rPr lang="en-US" smtClean="0"/>
              <a:pPr/>
              <a:t>35</a:t>
            </a:fld>
            <a:endParaRPr lang="en-US" smtClean="0"/>
          </a:p>
        </p:txBody>
      </p:sp>
      <p:sp>
        <p:nvSpPr>
          <p:cNvPr id="30723" name="Rectangle 2"/>
          <p:cNvSpPr>
            <a:spLocks noGrp="1" noChangeArrowheads="1"/>
          </p:cNvSpPr>
          <p:nvPr>
            <p:ph type="title"/>
          </p:nvPr>
        </p:nvSpPr>
        <p:spPr/>
        <p:txBody>
          <a:bodyPr/>
          <a:lstStyle/>
          <a:p>
            <a:pPr eaLnBrk="1" hangingPunct="1"/>
            <a:r>
              <a:rPr lang="en-US" sz="4000" b="1" dirty="0" smtClean="0"/>
              <a:t>Supply and Law of Supply</a:t>
            </a:r>
          </a:p>
        </p:txBody>
      </p:sp>
      <p:sp>
        <p:nvSpPr>
          <p:cNvPr id="30724" name="Rectangle 3"/>
          <p:cNvSpPr>
            <a:spLocks noGrp="1" noChangeArrowheads="1"/>
          </p:cNvSpPr>
          <p:nvPr>
            <p:ph type="body" idx="1"/>
          </p:nvPr>
        </p:nvSpPr>
        <p:spPr/>
        <p:txBody>
          <a:bodyPr/>
          <a:lstStyle/>
          <a:p>
            <a:pPr eaLnBrk="1" hangingPunct="1">
              <a:buNone/>
            </a:pPr>
            <a:r>
              <a:rPr lang="en-US" b="1" dirty="0" smtClean="0"/>
              <a:t>Law of Supply</a:t>
            </a:r>
            <a:r>
              <a:rPr lang="en-US" dirty="0" smtClean="0"/>
              <a:t>: Other things remaining constant, </a:t>
            </a:r>
            <a:r>
              <a:rPr lang="en-US" i="1" dirty="0" smtClean="0"/>
              <a:t>supply of a product increases with increase in price</a:t>
            </a:r>
            <a:r>
              <a:rPr lang="en-US" dirty="0" smtClean="0"/>
              <a:t> and decreases with decrease in price.</a:t>
            </a:r>
          </a:p>
          <a:p>
            <a:pPr eaLnBrk="1" hangingPunct="1"/>
            <a:r>
              <a:rPr lang="en-US" i="1" dirty="0" smtClean="0"/>
              <a:t>Supply Schedule</a:t>
            </a:r>
            <a:r>
              <a:rPr lang="en-US" dirty="0" smtClean="0"/>
              <a:t> represents quantity of a product supplied at different prices.</a:t>
            </a:r>
          </a:p>
          <a:p>
            <a:pPr eaLnBrk="1" hangingPunct="1"/>
            <a:r>
              <a:rPr lang="en-US" dirty="0" smtClean="0"/>
              <a:t>Graphic representation of supply schedule indicates an </a:t>
            </a:r>
            <a:r>
              <a:rPr lang="en-US" i="1" dirty="0" smtClean="0"/>
              <a:t>upward moving curve: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36</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1981200" y="1420809"/>
            <a:ext cx="5638800" cy="4518387"/>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Market </a:t>
            </a:r>
            <a:r>
              <a:rPr lang="en-US" dirty="0" smtClean="0"/>
              <a:t>Equilibrium </a:t>
            </a:r>
            <a:br>
              <a:rPr lang="en-US" dirty="0" smtClean="0"/>
            </a:br>
            <a:endParaRPr lang="en-US" dirty="0"/>
          </a:p>
        </p:txBody>
      </p:sp>
      <p:sp>
        <p:nvSpPr>
          <p:cNvPr id="3" name="Content Placeholder 2"/>
          <p:cNvSpPr>
            <a:spLocks noGrp="1"/>
          </p:cNvSpPr>
          <p:nvPr>
            <p:ph idx="1"/>
          </p:nvPr>
        </p:nvSpPr>
        <p:spPr/>
        <p:txBody>
          <a:bodyPr/>
          <a:lstStyle/>
          <a:p>
            <a:pPr eaLnBrk="1" hangingPunct="1"/>
            <a:r>
              <a:rPr lang="en-US" dirty="0" smtClean="0"/>
              <a:t>Equilibrium is a state of balance from which there is no tendency to </a:t>
            </a:r>
            <a:r>
              <a:rPr lang="en-US" dirty="0" smtClean="0"/>
              <a:t>change</a:t>
            </a:r>
          </a:p>
          <a:p>
            <a:pPr eaLnBrk="1" hangingPunct="1">
              <a:buNone/>
            </a:pPr>
            <a:endParaRPr lang="en-US" dirty="0" smtClean="0"/>
          </a:p>
          <a:p>
            <a:pPr eaLnBrk="1" hangingPunct="1"/>
            <a:r>
              <a:rPr lang="en-US" u="sng" dirty="0" smtClean="0"/>
              <a:t>Market is at equilibrium when quantity demanded equals quantity supplied. </a:t>
            </a:r>
            <a:endParaRPr lang="en-US" u="sng" dirty="0" smtClean="0"/>
          </a:p>
          <a:p>
            <a:pPr eaLnBrk="1" hangingPunct="1">
              <a:buNone/>
            </a:pPr>
            <a:r>
              <a:rPr lang="en-US" u="sng" dirty="0" smtClean="0"/>
              <a:t>The  </a:t>
            </a:r>
            <a:r>
              <a:rPr lang="en-US" i="1" u="sng" dirty="0" smtClean="0"/>
              <a:t>equilibrium price or clearing price</a:t>
            </a:r>
            <a:r>
              <a:rPr lang="en-US" u="sng" dirty="0" smtClean="0"/>
              <a:t> is established here</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6"/>
          <p:cNvSpPr>
            <a:spLocks noGrp="1"/>
          </p:cNvSpPr>
          <p:nvPr>
            <p:ph type="sldNum" sz="quarter" idx="12"/>
          </p:nvPr>
        </p:nvSpPr>
        <p:spPr>
          <a:noFill/>
        </p:spPr>
        <p:txBody>
          <a:bodyPr/>
          <a:lstStyle/>
          <a:p>
            <a:fld id="{008E48A1-7246-40CA-A99F-9C6E656A07F8}" type="slidenum">
              <a:rPr lang="en-US" smtClean="0"/>
              <a:pPr/>
              <a:t>38</a:t>
            </a:fld>
            <a:endParaRPr lang="en-US" smtClean="0"/>
          </a:p>
        </p:txBody>
      </p:sp>
      <p:sp>
        <p:nvSpPr>
          <p:cNvPr id="32771" name="Rectangle 49"/>
          <p:cNvSpPr>
            <a:spLocks noGrp="1" noChangeArrowheads="1"/>
          </p:cNvSpPr>
          <p:nvPr>
            <p:ph type="title"/>
          </p:nvPr>
        </p:nvSpPr>
        <p:spPr>
          <a:xfrm>
            <a:off x="457200" y="304800"/>
            <a:ext cx="8229600" cy="1143000"/>
          </a:xfrm>
        </p:spPr>
        <p:txBody>
          <a:bodyPr/>
          <a:lstStyle/>
          <a:p>
            <a:pPr algn="l" eaLnBrk="1" hangingPunct="1"/>
            <a:r>
              <a:rPr lang="en-US" dirty="0" smtClean="0"/>
              <a:t>Market Equilibrium</a:t>
            </a:r>
          </a:p>
        </p:txBody>
      </p:sp>
      <p:sp>
        <p:nvSpPr>
          <p:cNvPr id="32772" name="Rectangle 3"/>
          <p:cNvSpPr>
            <a:spLocks noGrp="1" noChangeArrowheads="1"/>
          </p:cNvSpPr>
          <p:nvPr>
            <p:ph type="body" sz="half" idx="1"/>
          </p:nvPr>
        </p:nvSpPr>
        <p:spPr/>
        <p:txBody>
          <a:bodyPr/>
          <a:lstStyle/>
          <a:p>
            <a:pPr eaLnBrk="1" hangingPunct="1">
              <a:buFontTx/>
              <a:buNone/>
            </a:pPr>
            <a:r>
              <a:rPr lang="en-US" sz="2800" smtClean="0"/>
              <a:t>	</a:t>
            </a:r>
          </a:p>
        </p:txBody>
      </p:sp>
      <p:graphicFrame>
        <p:nvGraphicFramePr>
          <p:cNvPr id="23685" name="Group 133"/>
          <p:cNvGraphicFramePr>
            <a:graphicFrameLocks noGrp="1"/>
          </p:cNvGraphicFramePr>
          <p:nvPr>
            <p:ph sz="half" idx="2"/>
          </p:nvPr>
        </p:nvGraphicFramePr>
        <p:xfrm>
          <a:off x="1371600" y="1371600"/>
          <a:ext cx="6705600" cy="4891024"/>
        </p:xfrm>
        <a:graphic>
          <a:graphicData uri="http://schemas.openxmlformats.org/drawingml/2006/table">
            <a:tbl>
              <a:tblPr/>
              <a:tblGrid>
                <a:gridCol w="1066800"/>
                <a:gridCol w="990600"/>
                <a:gridCol w="914400"/>
                <a:gridCol w="2133600"/>
                <a:gridCol w="1600200"/>
              </a:tblGrid>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Price</a:t>
                      </a:r>
                      <a:endParaRPr kumimoji="0" lang="en-US" sz="24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DD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Market </a:t>
                      </a:r>
                      <a:r>
                        <a:rPr kumimoji="0" lang="en-US" sz="2400" b="1" i="0" u="none" strike="noStrike" cap="none" normalizeH="0" baseline="0" dirty="0" smtClean="0">
                          <a:ln>
                            <a:noFill/>
                          </a:ln>
                          <a:solidFill>
                            <a:schemeClr val="tx1"/>
                          </a:solidFill>
                          <a:effectLst/>
                          <a:latin typeface="Arial" charset="0"/>
                        </a:rPr>
                        <a:t>Condition</a:t>
                      </a:r>
                      <a:endParaRPr kumimoji="0" lang="en-US" sz="2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Effect </a:t>
                      </a:r>
                      <a:r>
                        <a:rPr kumimoji="0" lang="en-US" sz="2400" b="1" i="0" u="none" strike="noStrike" cap="none" normalizeH="0" baseline="0" dirty="0" smtClean="0">
                          <a:ln>
                            <a:noFill/>
                          </a:ln>
                          <a:solidFill>
                            <a:schemeClr val="tx1"/>
                          </a:solidFill>
                          <a:effectLst/>
                          <a:latin typeface="Arial" charset="0"/>
                        </a:rPr>
                        <a:t>on         P </a:t>
                      </a:r>
                      <a:endParaRPr kumimoji="0" lang="en-US" sz="2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shortage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Rise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shortage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Rise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shortage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Rise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400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Equilibrium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Surplus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Fall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hlinkClick r:id="rId2"/>
              </a:rPr>
              <a:t>Equilibrium</a:t>
            </a:r>
            <a:endParaRPr lang="en-US" u="sng" dirty="0"/>
          </a:p>
        </p:txBody>
      </p:sp>
      <p:sp>
        <p:nvSpPr>
          <p:cNvPr id="3" name="Content Placeholder 2"/>
          <p:cNvSpPr>
            <a:spLocks noGrp="1"/>
          </p:cNvSpPr>
          <p:nvPr>
            <p:ph idx="1"/>
          </p:nvPr>
        </p:nvSpPr>
        <p:spPr/>
        <p:txBody>
          <a:bodyPr/>
          <a:lstStyle/>
          <a:p>
            <a:r>
              <a:rPr lang="en-US" sz="2800" dirty="0" smtClean="0"/>
              <a:t>When supply and demand are equal (i.e. when the </a:t>
            </a:r>
            <a:r>
              <a:rPr lang="en-US" sz="2800" i="1" dirty="0" smtClean="0"/>
              <a:t>supply </a:t>
            </a:r>
            <a:r>
              <a:rPr lang="en-US" sz="2800" i="1" dirty="0" smtClean="0"/>
              <a:t> </a:t>
            </a:r>
            <a:r>
              <a:rPr lang="en-US" sz="2800" i="1" dirty="0" smtClean="0"/>
              <a:t>curve </a:t>
            </a:r>
            <a:r>
              <a:rPr lang="en-US" sz="2800" i="1" dirty="0" smtClean="0"/>
              <a:t>and </a:t>
            </a:r>
            <a:r>
              <a:rPr lang="en-US" sz="2800" i="1" dirty="0" smtClean="0"/>
              <a:t>demand </a:t>
            </a:r>
            <a:r>
              <a:rPr lang="en-US" sz="2800" i="1" dirty="0" smtClean="0"/>
              <a:t>curve intersect</a:t>
            </a:r>
            <a:r>
              <a:rPr lang="en-US" sz="2800" dirty="0" smtClean="0"/>
              <a:t>) the economy is said to be at </a:t>
            </a:r>
            <a:r>
              <a:rPr lang="en-US" sz="2800" dirty="0" smtClean="0">
                <a:hlinkClick r:id="rId2"/>
              </a:rPr>
              <a:t>equilibrium</a:t>
            </a:r>
            <a:r>
              <a:rPr lang="en-US" sz="2800" dirty="0" smtClean="0"/>
              <a:t>. </a:t>
            </a:r>
            <a:endParaRPr lang="en-US" sz="2800" dirty="0" smtClean="0"/>
          </a:p>
          <a:p>
            <a:r>
              <a:rPr lang="en-US" sz="2800" dirty="0" smtClean="0"/>
              <a:t>At </a:t>
            </a:r>
            <a:r>
              <a:rPr lang="en-US" sz="2800" dirty="0" smtClean="0"/>
              <a:t>this point, the </a:t>
            </a:r>
            <a:r>
              <a:rPr lang="en-US" sz="2800" i="1" dirty="0" smtClean="0"/>
              <a:t>allocation of goods </a:t>
            </a:r>
            <a:r>
              <a:rPr lang="en-US" sz="2800" dirty="0" smtClean="0"/>
              <a:t>is at </a:t>
            </a:r>
            <a:r>
              <a:rPr lang="en-US" sz="2800" i="1" dirty="0" smtClean="0"/>
              <a:t>its most efficient </a:t>
            </a:r>
            <a:r>
              <a:rPr lang="en-US" sz="2800" dirty="0" smtClean="0"/>
              <a:t>because the amount of goods being supplied is exactly the same as the amount of goods being demanded. </a:t>
            </a:r>
            <a:endParaRPr lang="en-US" sz="2800" dirty="0" smtClean="0"/>
          </a:p>
          <a:p>
            <a:r>
              <a:rPr lang="en-US" sz="2800" dirty="0" smtClean="0"/>
              <a:t>Everyone </a:t>
            </a:r>
            <a:r>
              <a:rPr lang="en-US" sz="2800" dirty="0" smtClean="0"/>
              <a:t>(individuals, firms, or countries) is </a:t>
            </a:r>
            <a:r>
              <a:rPr lang="en-US" sz="2800" i="1" dirty="0" smtClean="0"/>
              <a:t>satisfied </a:t>
            </a:r>
            <a:r>
              <a:rPr lang="en-US" sz="2800" dirty="0" smtClean="0"/>
              <a:t>with the current economic condition..</a:t>
            </a:r>
            <a:endParaRPr lang="en-US" sz="2800"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a:t>
            </a:r>
            <a:endParaRPr lang="en-US" dirty="0"/>
          </a:p>
        </p:txBody>
      </p:sp>
      <p:sp>
        <p:nvSpPr>
          <p:cNvPr id="3" name="Content Placeholder 2"/>
          <p:cNvSpPr>
            <a:spLocks noGrp="1"/>
          </p:cNvSpPr>
          <p:nvPr>
            <p:ph idx="1"/>
          </p:nvPr>
        </p:nvSpPr>
        <p:spPr/>
        <p:txBody>
          <a:bodyPr/>
          <a:lstStyle/>
          <a:p>
            <a:pPr eaLnBrk="1" hangingPunct="1">
              <a:buFontTx/>
              <a:buNone/>
            </a:pPr>
            <a:r>
              <a:rPr lang="en-US" i="1" dirty="0" smtClean="0"/>
              <a:t>Attributes of demand</a:t>
            </a:r>
            <a:r>
              <a:rPr lang="en-US" dirty="0" smtClean="0"/>
              <a:t>: </a:t>
            </a:r>
          </a:p>
          <a:p>
            <a:pPr eaLnBrk="1" hangingPunct="1">
              <a:buFont typeface="Wingdings" pitchFamily="2" charset="2"/>
              <a:buChar char="Ø"/>
            </a:pPr>
            <a:r>
              <a:rPr lang="en-US" dirty="0" smtClean="0"/>
              <a:t>Price</a:t>
            </a:r>
          </a:p>
          <a:p>
            <a:pPr eaLnBrk="1" hangingPunct="1">
              <a:buFont typeface="Wingdings" pitchFamily="2" charset="2"/>
              <a:buChar char="Ø"/>
            </a:pPr>
            <a:r>
              <a:rPr lang="en-US" dirty="0" smtClean="0"/>
              <a:t> Point of Time</a:t>
            </a:r>
          </a:p>
          <a:p>
            <a:pPr eaLnBrk="1" hangingPunct="1">
              <a:buFont typeface="Wingdings" pitchFamily="2" charset="2"/>
              <a:buChar char="Ø"/>
            </a:pPr>
            <a:r>
              <a:rPr lang="en-US" dirty="0" smtClean="0"/>
              <a:t>Market</a:t>
            </a:r>
          </a:p>
          <a:p>
            <a:pPr eaLnBrk="1" hangingPunct="1">
              <a:buFont typeface="Wingdings" pitchFamily="2" charset="2"/>
              <a:buChar char="Ø"/>
            </a:pPr>
            <a:r>
              <a:rPr lang="en-US" dirty="0" smtClean="0"/>
              <a:t> Quantity</a:t>
            </a:r>
          </a:p>
          <a:p>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Equilibrium</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40</a:t>
            </a:fld>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1752600" y="1668773"/>
            <a:ext cx="5791199" cy="4276283"/>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Equilibrium</a:t>
            </a:r>
            <a:endParaRPr lang="en-US" dirty="0"/>
          </a:p>
        </p:txBody>
      </p:sp>
      <p:sp>
        <p:nvSpPr>
          <p:cNvPr id="3" name="Content Placeholder 2"/>
          <p:cNvSpPr>
            <a:spLocks noGrp="1"/>
          </p:cNvSpPr>
          <p:nvPr>
            <p:ph idx="1"/>
          </p:nvPr>
        </p:nvSpPr>
        <p:spPr/>
        <p:txBody>
          <a:bodyPr/>
          <a:lstStyle/>
          <a:p>
            <a:pPr>
              <a:buNone/>
            </a:pPr>
            <a:r>
              <a:rPr lang="en-US" dirty="0" smtClean="0"/>
              <a:t>Imbalance between DD and SS causes either shortage or surplus. </a:t>
            </a:r>
            <a:endParaRPr lang="en-US" i="1" dirty="0" smtClean="0"/>
          </a:p>
          <a:p>
            <a:pPr>
              <a:buNone/>
            </a:pPr>
            <a:r>
              <a:rPr lang="en-US" dirty="0" smtClean="0"/>
              <a:t>1</a:t>
            </a:r>
            <a:r>
              <a:rPr lang="en-US" dirty="0" smtClean="0"/>
              <a:t>. </a:t>
            </a:r>
            <a:r>
              <a:rPr lang="en-US" u="sng" dirty="0" smtClean="0"/>
              <a:t>Excess Supply</a:t>
            </a:r>
            <a:r>
              <a:rPr lang="en-US" dirty="0" smtClean="0"/>
              <a:t>  </a:t>
            </a:r>
            <a:br>
              <a:rPr lang="en-US" dirty="0" smtClean="0"/>
            </a:br>
            <a:r>
              <a:rPr lang="en-US" dirty="0" smtClean="0"/>
              <a:t>If the price is set too high, excess supply will be created within the economy and there will be </a:t>
            </a:r>
            <a:r>
              <a:rPr lang="en-US" dirty="0" err="1" smtClean="0"/>
              <a:t>allocative</a:t>
            </a:r>
            <a:r>
              <a:rPr lang="en-US" dirty="0" smtClean="0"/>
              <a:t> inefficiency. </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 S&gt;D</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42</a:t>
            </a:fld>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1617238" y="1302658"/>
            <a:ext cx="6231362" cy="4869541"/>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Supply</a:t>
            </a:r>
            <a:endParaRPr lang="en-US" dirty="0"/>
          </a:p>
        </p:txBody>
      </p:sp>
      <p:sp>
        <p:nvSpPr>
          <p:cNvPr id="3" name="Content Placeholder 2"/>
          <p:cNvSpPr>
            <a:spLocks noGrp="1"/>
          </p:cNvSpPr>
          <p:nvPr>
            <p:ph idx="1"/>
          </p:nvPr>
        </p:nvSpPr>
        <p:spPr/>
        <p:txBody>
          <a:bodyPr/>
          <a:lstStyle/>
          <a:p>
            <a:r>
              <a:rPr lang="en-US" dirty="0" smtClean="0"/>
              <a:t>At price P1, Q2 is the quantity of goods that the producers wish to supply. But consumers want to consume only Q1, (less than Q2). Because Q2 is greater than Q1, too much is being produced and too little is being consumed. Suppliers are producing more goods, in order to sell and increase profits, but consumers  purchase less because the price is too high. </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 D &gt;S</a:t>
            </a:r>
            <a:endParaRPr lang="en-US" dirty="0"/>
          </a:p>
        </p:txBody>
      </p:sp>
      <p:sp>
        <p:nvSpPr>
          <p:cNvPr id="3" name="Content Placeholder 2"/>
          <p:cNvSpPr>
            <a:spLocks noGrp="1"/>
          </p:cNvSpPr>
          <p:nvPr>
            <p:ph idx="1"/>
          </p:nvPr>
        </p:nvSpPr>
        <p:spPr/>
        <p:txBody>
          <a:bodyPr/>
          <a:lstStyle/>
          <a:p>
            <a:r>
              <a:rPr lang="en-US" u="sng" dirty="0" smtClean="0"/>
              <a:t>Excess Demand</a:t>
            </a:r>
            <a:r>
              <a:rPr lang="en-US" dirty="0" smtClean="0"/>
              <a:t>  </a:t>
            </a:r>
            <a:br>
              <a:rPr lang="en-US" dirty="0" smtClean="0"/>
            </a:br>
            <a:r>
              <a:rPr lang="en-US" dirty="0" smtClean="0"/>
              <a:t>Excess demand is created when price is set below the equilibrium price. Because the price is so low, too many consumers want the good while producers are not making enough of it.         </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 D &gt;S</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45</a:t>
            </a:fld>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1143000" y="1052612"/>
            <a:ext cx="7010400" cy="5501539"/>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 D &gt;S</a:t>
            </a:r>
            <a:endParaRPr lang="en-US" dirty="0"/>
          </a:p>
        </p:txBody>
      </p:sp>
      <p:sp>
        <p:nvSpPr>
          <p:cNvPr id="3" name="Content Placeholder 2"/>
          <p:cNvSpPr>
            <a:spLocks noGrp="1"/>
          </p:cNvSpPr>
          <p:nvPr>
            <p:ph idx="1"/>
          </p:nvPr>
        </p:nvSpPr>
        <p:spPr/>
        <p:txBody>
          <a:bodyPr/>
          <a:lstStyle/>
          <a:p>
            <a:r>
              <a:rPr lang="en-US" dirty="0" smtClean="0"/>
              <a:t>At price P1, the quantity of goods demanded by consumers is Q2  while  quantity of goods that producers are willing to produce at this price is Q1. Thus, there are too few goods being produced to satisfy the wants (demand) of the consumers. </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Equilibrium</a:t>
            </a:r>
            <a:endParaRPr lang="en-US" dirty="0"/>
          </a:p>
        </p:txBody>
      </p:sp>
      <p:sp>
        <p:nvSpPr>
          <p:cNvPr id="3" name="Content Placeholder 2"/>
          <p:cNvSpPr>
            <a:spLocks noGrp="1"/>
          </p:cNvSpPr>
          <p:nvPr>
            <p:ph idx="1"/>
          </p:nvPr>
        </p:nvSpPr>
        <p:spPr/>
        <p:txBody>
          <a:bodyPr/>
          <a:lstStyle/>
          <a:p>
            <a:r>
              <a:rPr lang="en-US" dirty="0" smtClean="0"/>
              <a:t>However, as consumers have to compete with one other to buy the good at this price, the demand will push the price up, making suppliers want to supply more and bringing the price closer to its equilibrium</a:t>
            </a:r>
            <a:r>
              <a:rPr lang="en-US" dirty="0" smtClean="0"/>
              <a:t>.</a:t>
            </a:r>
          </a:p>
          <a:p>
            <a:endParaRPr lang="en-US" dirty="0" smtClean="0"/>
          </a:p>
          <a:p>
            <a:r>
              <a:rPr lang="en-US" i="1" dirty="0" smtClean="0"/>
              <a:t>In a free market economy disequilibrium itself generates conditions of equilibrium</a:t>
            </a:r>
            <a:endParaRPr lang="en-US" dirty="0"/>
          </a:p>
        </p:txBody>
      </p:sp>
      <p:sp>
        <p:nvSpPr>
          <p:cNvPr id="4" name="Slide Number Placeholder 3"/>
          <p:cNvSpPr>
            <a:spLocks noGrp="1"/>
          </p:cNvSpPr>
          <p:nvPr>
            <p:ph type="sldNum" sz="quarter" idx="12"/>
          </p:nvPr>
        </p:nvSpPr>
        <p:spPr/>
        <p:txBody>
          <a:bodyPr/>
          <a:lstStyle/>
          <a:p>
            <a:pPr>
              <a:defRPr/>
            </a:pPr>
            <a:fld id="{7CA94973-6F2E-4D03-9641-1E040CEA6C2D}"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046B5476-F9D2-4620-BDB3-11AC4CCD0CFA}" type="slidenum">
              <a:rPr lang="en-US" smtClean="0"/>
              <a:pPr/>
              <a:t>48</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Market Equilibrium</a:t>
            </a:r>
          </a:p>
        </p:txBody>
      </p:sp>
      <p:sp>
        <p:nvSpPr>
          <p:cNvPr id="34820" name="Rectangle 3"/>
          <p:cNvSpPr>
            <a:spLocks noGrp="1" noChangeArrowheads="1"/>
          </p:cNvSpPr>
          <p:nvPr>
            <p:ph type="body" idx="1"/>
          </p:nvPr>
        </p:nvSpPr>
        <p:spPr/>
        <p:txBody>
          <a:bodyPr/>
          <a:lstStyle/>
          <a:p>
            <a:pPr eaLnBrk="1" hangingPunct="1">
              <a:lnSpc>
                <a:spcPct val="90000"/>
              </a:lnSpc>
              <a:buFontTx/>
              <a:buNone/>
            </a:pPr>
            <a:r>
              <a:rPr lang="en-US" b="1" smtClean="0"/>
              <a:t>Law of One price-</a:t>
            </a:r>
            <a:endParaRPr lang="en-US" smtClean="0"/>
          </a:p>
          <a:p>
            <a:pPr eaLnBrk="1" hangingPunct="1">
              <a:lnSpc>
                <a:spcPct val="90000"/>
              </a:lnSpc>
            </a:pPr>
            <a:r>
              <a:rPr lang="en-US" smtClean="0"/>
              <a:t>Identical goods sell at </a:t>
            </a:r>
            <a:r>
              <a:rPr lang="en-US" i="1" smtClean="0"/>
              <a:t>virtually identical price</a:t>
            </a:r>
            <a:r>
              <a:rPr lang="en-US" smtClean="0"/>
              <a:t> in different markets.</a:t>
            </a:r>
          </a:p>
          <a:p>
            <a:pPr eaLnBrk="1" hangingPunct="1">
              <a:lnSpc>
                <a:spcPct val="90000"/>
              </a:lnSpc>
            </a:pPr>
            <a:r>
              <a:rPr lang="en-US" smtClean="0"/>
              <a:t>Market forces drive price towards equality</a:t>
            </a:r>
          </a:p>
          <a:p>
            <a:pPr eaLnBrk="1" hangingPunct="1">
              <a:lnSpc>
                <a:spcPct val="90000"/>
              </a:lnSpc>
            </a:pPr>
            <a:r>
              <a:rPr lang="en-US" smtClean="0"/>
              <a:t>Higher prices in one market attract sellers; lower prices attract buyers</a:t>
            </a:r>
          </a:p>
          <a:p>
            <a:pPr eaLnBrk="1" hangingPunct="1">
              <a:lnSpc>
                <a:spcPct val="90000"/>
              </a:lnSpc>
            </a:pPr>
            <a:r>
              <a:rPr lang="en-US" smtClean="0"/>
              <a:t> The law also holds because of </a:t>
            </a:r>
            <a:r>
              <a:rPr lang="en-US" i="1" smtClean="0"/>
              <a:t>arbitrage</a:t>
            </a:r>
            <a:r>
              <a:rPr lang="en-US" smtClean="0"/>
              <a:t>: buying where price is low and selling where price is high</a:t>
            </a:r>
          </a:p>
          <a:p>
            <a:pPr eaLnBrk="1" hangingPunct="1">
              <a:lnSpc>
                <a:spcPct val="90000"/>
              </a:lnSpc>
            </a:pPr>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37D5E9F4-5516-4FE1-B682-CBAA9F20CA3E}" type="slidenum">
              <a:rPr lang="en-US" smtClean="0"/>
              <a:pPr/>
              <a:t>49</a:t>
            </a:fld>
            <a:endParaRPr lang="en-US" smtClean="0"/>
          </a:p>
        </p:txBody>
      </p:sp>
      <p:sp>
        <p:nvSpPr>
          <p:cNvPr id="36867" name="Rectangle 2"/>
          <p:cNvSpPr>
            <a:spLocks noGrp="1" noChangeArrowheads="1"/>
          </p:cNvSpPr>
          <p:nvPr>
            <p:ph type="title"/>
          </p:nvPr>
        </p:nvSpPr>
        <p:spPr/>
        <p:txBody>
          <a:bodyPr/>
          <a:lstStyle/>
          <a:p>
            <a:pPr eaLnBrk="1" hangingPunct="1"/>
            <a:r>
              <a:rPr lang="en-US" sz="4000" dirty="0" smtClean="0"/>
              <a:t>Defining the Market</a:t>
            </a:r>
            <a:endParaRPr lang="en-US" sz="4000" dirty="0" smtClean="0"/>
          </a:p>
        </p:txBody>
      </p:sp>
      <p:sp>
        <p:nvSpPr>
          <p:cNvPr id="36868" name="Rectangle 3"/>
          <p:cNvSpPr>
            <a:spLocks noGrp="1" noChangeArrowheads="1"/>
          </p:cNvSpPr>
          <p:nvPr>
            <p:ph type="body" idx="1"/>
          </p:nvPr>
        </p:nvSpPr>
        <p:spPr/>
        <p:txBody>
          <a:bodyPr/>
          <a:lstStyle/>
          <a:p>
            <a:pPr eaLnBrk="1" hangingPunct="1"/>
            <a:endParaRPr lang="en-US" smtClean="0"/>
          </a:p>
          <a:p>
            <a:pPr eaLnBrk="1" hangingPunct="1"/>
            <a:r>
              <a:rPr lang="en-US" b="1" smtClean="0"/>
              <a:t>Procter &amp; Gamble</a:t>
            </a:r>
            <a:r>
              <a:rPr lang="en-US" smtClean="0"/>
              <a:t>: New Product Launch -</a:t>
            </a:r>
          </a:p>
          <a:p>
            <a:pPr eaLnBrk="1" hangingPunct="1">
              <a:buFontTx/>
              <a:buNone/>
            </a:pPr>
            <a:r>
              <a:rPr lang="en-US" smtClean="0"/>
              <a:t>	Debate on </a:t>
            </a:r>
            <a:r>
              <a:rPr lang="en-US" i="1" smtClean="0"/>
              <a:t>common European detergent</a:t>
            </a:r>
          </a:p>
          <a:p>
            <a:pPr eaLnBrk="1" hangingPunct="1"/>
            <a:r>
              <a:rPr lang="en-US" smtClean="0"/>
              <a:t> </a:t>
            </a:r>
            <a:r>
              <a:rPr lang="en-US" i="1" smtClean="0"/>
              <a:t>Defining the market</a:t>
            </a:r>
          </a:p>
          <a:p>
            <a:pPr eaLnBrk="1" hangingPunct="1"/>
            <a:r>
              <a:rPr lang="en-US" smtClean="0"/>
              <a:t>Should Europe be defined as </a:t>
            </a:r>
            <a:r>
              <a:rPr lang="en-US" i="1" smtClean="0"/>
              <a:t>one market</a:t>
            </a:r>
            <a:r>
              <a:rPr lang="en-US" smtClean="0"/>
              <a:t> or should each country be distinctly designated as a separate market?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DAD244E4-7C89-4FFC-8B66-99873D482113}" type="slidenum">
              <a:rPr lang="en-US" smtClean="0"/>
              <a:pPr/>
              <a:t>5</a:t>
            </a:fld>
            <a:endParaRPr lang="en-US" smtClean="0"/>
          </a:p>
        </p:txBody>
      </p:sp>
      <p:sp>
        <p:nvSpPr>
          <p:cNvPr id="21507" name="Rectangle 2"/>
          <p:cNvSpPr>
            <a:spLocks noGrp="1" noChangeArrowheads="1"/>
          </p:cNvSpPr>
          <p:nvPr>
            <p:ph type="title"/>
          </p:nvPr>
        </p:nvSpPr>
        <p:spPr/>
        <p:txBody>
          <a:bodyPr/>
          <a:lstStyle/>
          <a:p>
            <a:pPr eaLnBrk="1" hangingPunct="1"/>
            <a:r>
              <a:rPr lang="en-US" sz="4000" b="1" dirty="0" smtClean="0"/>
              <a:t> </a:t>
            </a:r>
            <a:br>
              <a:rPr lang="en-US" sz="4000" b="1" dirty="0" smtClean="0"/>
            </a:br>
            <a:r>
              <a:rPr lang="en-US" sz="4000" dirty="0" smtClean="0"/>
              <a:t>Types of Demand</a:t>
            </a:r>
            <a:br>
              <a:rPr lang="en-US" sz="4000" dirty="0" smtClean="0"/>
            </a:br>
            <a:r>
              <a:rPr lang="en-US" sz="4000" b="1" dirty="0" smtClean="0"/>
              <a:t>Durable and non durable goods</a:t>
            </a:r>
            <a:br>
              <a:rPr lang="en-US" sz="4000" b="1" dirty="0" smtClean="0"/>
            </a:br>
            <a:endParaRPr lang="en-US" sz="4000" b="1" dirty="0" smtClean="0"/>
          </a:p>
        </p:txBody>
      </p:sp>
      <p:sp>
        <p:nvSpPr>
          <p:cNvPr id="21508" name="Rectangle 3"/>
          <p:cNvSpPr>
            <a:spLocks noGrp="1" noChangeArrowheads="1"/>
          </p:cNvSpPr>
          <p:nvPr>
            <p:ph type="body" idx="1"/>
          </p:nvPr>
        </p:nvSpPr>
        <p:spPr/>
        <p:txBody>
          <a:bodyPr/>
          <a:lstStyle/>
          <a:p>
            <a:pPr eaLnBrk="1" hangingPunct="1">
              <a:buFontTx/>
              <a:buNone/>
            </a:pPr>
            <a:r>
              <a:rPr lang="en-US" b="1" dirty="0" smtClean="0"/>
              <a:t>Demand for Non durable Goods</a:t>
            </a:r>
          </a:p>
          <a:p>
            <a:pPr eaLnBrk="1" hangingPunct="1">
              <a:buFontTx/>
              <a:buNone/>
            </a:pPr>
            <a:r>
              <a:rPr lang="en-US" dirty="0" smtClean="0"/>
              <a:t>- Can be used only once</a:t>
            </a:r>
          </a:p>
          <a:p>
            <a:pPr eaLnBrk="1" hangingPunct="1">
              <a:buFontTx/>
              <a:buChar char="-"/>
            </a:pPr>
            <a:r>
              <a:rPr lang="en-US" dirty="0" smtClean="0"/>
              <a:t>Utility is exhausted in a single use.</a:t>
            </a:r>
          </a:p>
          <a:p>
            <a:pPr eaLnBrk="1" hangingPunct="1">
              <a:buFontTx/>
              <a:buChar char="-"/>
            </a:pPr>
            <a:r>
              <a:rPr lang="en-US" dirty="0" smtClean="0"/>
              <a:t>Have a recurring demand </a:t>
            </a:r>
          </a:p>
          <a:p>
            <a:pPr eaLnBrk="1" hangingPunct="1">
              <a:buFontTx/>
              <a:buNone/>
            </a:pPr>
            <a:r>
              <a:rPr lang="en-US" dirty="0" smtClean="0"/>
              <a:t>- Producers’ Non durables : Raw materials, packing items, fuel, power </a:t>
            </a:r>
          </a:p>
          <a:p>
            <a:pPr eaLnBrk="1" hangingPunct="1">
              <a:buFontTx/>
              <a:buNone/>
            </a:pPr>
            <a:r>
              <a:rPr lang="en-US" dirty="0" smtClean="0"/>
              <a:t>- Consumers’ Non durables :Food, soap, cooking fuel, cosmetics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1CB1AAD6-9483-42E6-9859-914E85460DD9}" type="slidenum">
              <a:rPr lang="en-US" smtClean="0"/>
              <a:pPr/>
              <a:t>50</a:t>
            </a:fld>
            <a:endParaRPr lang="en-US" smtClean="0"/>
          </a:p>
        </p:txBody>
      </p:sp>
      <p:sp>
        <p:nvSpPr>
          <p:cNvPr id="37891" name="Rectangle 2"/>
          <p:cNvSpPr>
            <a:spLocks noGrp="1" noChangeArrowheads="1"/>
          </p:cNvSpPr>
          <p:nvPr>
            <p:ph type="title"/>
          </p:nvPr>
        </p:nvSpPr>
        <p:spPr/>
        <p:txBody>
          <a:bodyPr/>
          <a:lstStyle/>
          <a:p>
            <a:pPr eaLnBrk="1" hangingPunct="1"/>
            <a:endParaRPr lang="en-US" smtClean="0"/>
          </a:p>
        </p:txBody>
      </p:sp>
      <p:sp>
        <p:nvSpPr>
          <p:cNvPr id="37892" name="Rectangle 3"/>
          <p:cNvSpPr>
            <a:spLocks noGrp="1" noChangeArrowheads="1"/>
          </p:cNvSpPr>
          <p:nvPr>
            <p:ph type="body" idx="1"/>
          </p:nvPr>
        </p:nvSpPr>
        <p:spPr/>
        <p:txBody>
          <a:bodyPr/>
          <a:lstStyle/>
          <a:p>
            <a:pPr eaLnBrk="1" hangingPunct="1">
              <a:lnSpc>
                <a:spcPct val="90000"/>
              </a:lnSpc>
              <a:buFontTx/>
              <a:buNone/>
            </a:pPr>
            <a:r>
              <a:rPr lang="en-US" smtClean="0"/>
              <a:t>P&amp;G executives discussed the following:</a:t>
            </a:r>
          </a:p>
          <a:p>
            <a:pPr eaLnBrk="1" hangingPunct="1">
              <a:lnSpc>
                <a:spcPct val="90000"/>
              </a:lnSpc>
            </a:pPr>
            <a:r>
              <a:rPr lang="en-US" smtClean="0"/>
              <a:t>Having a single detergent  would be less costly but…</a:t>
            </a:r>
          </a:p>
          <a:p>
            <a:pPr eaLnBrk="1" hangingPunct="1">
              <a:lnSpc>
                <a:spcPct val="90000"/>
              </a:lnSpc>
            </a:pPr>
            <a:r>
              <a:rPr lang="en-US" smtClean="0"/>
              <a:t> Washing temperature preferences</a:t>
            </a:r>
          </a:p>
          <a:p>
            <a:pPr eaLnBrk="1" hangingPunct="1">
              <a:lnSpc>
                <a:spcPct val="90000"/>
              </a:lnSpc>
            </a:pPr>
            <a:r>
              <a:rPr lang="en-US" smtClean="0"/>
              <a:t>Hand wash</a:t>
            </a:r>
          </a:p>
          <a:p>
            <a:pPr eaLnBrk="1" hangingPunct="1">
              <a:lnSpc>
                <a:spcPct val="90000"/>
              </a:lnSpc>
            </a:pPr>
            <a:r>
              <a:rPr lang="en-US" smtClean="0"/>
              <a:t>European washing machines are front loading –American, top loading</a:t>
            </a:r>
          </a:p>
          <a:p>
            <a:pPr eaLnBrk="1" hangingPunct="1">
              <a:lnSpc>
                <a:spcPct val="90000"/>
              </a:lnSpc>
            </a:pPr>
            <a:r>
              <a:rPr lang="en-US" smtClean="0"/>
              <a:t>High penetration of TVs in UK, but only 45% in Portugal and Spain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05D03F6C-2658-4615-B37C-3B015153BDFF}" type="slidenum">
              <a:rPr lang="en-US" smtClean="0"/>
              <a:pPr/>
              <a:t>51</a:t>
            </a:fld>
            <a:endParaRPr lang="en-US" smtClean="0"/>
          </a:p>
        </p:txBody>
      </p:sp>
      <p:sp>
        <p:nvSpPr>
          <p:cNvPr id="38915" name="Rectangle 2"/>
          <p:cNvSpPr>
            <a:spLocks noGrp="1" noChangeArrowheads="1"/>
          </p:cNvSpPr>
          <p:nvPr>
            <p:ph type="title"/>
          </p:nvPr>
        </p:nvSpPr>
        <p:spPr/>
        <p:txBody>
          <a:bodyPr/>
          <a:lstStyle/>
          <a:p>
            <a:pPr eaLnBrk="1" hangingPunct="1"/>
            <a:endParaRPr lang="en-US" smtClean="0"/>
          </a:p>
        </p:txBody>
      </p:sp>
      <p:sp>
        <p:nvSpPr>
          <p:cNvPr id="38916" name="Rectangle 3"/>
          <p:cNvSpPr>
            <a:spLocks noGrp="1" noChangeArrowheads="1"/>
          </p:cNvSpPr>
          <p:nvPr>
            <p:ph type="body" idx="1"/>
          </p:nvPr>
        </p:nvSpPr>
        <p:spPr/>
        <p:txBody>
          <a:bodyPr/>
          <a:lstStyle/>
          <a:p>
            <a:pPr eaLnBrk="1" hangingPunct="1">
              <a:lnSpc>
                <a:spcPct val="90000"/>
              </a:lnSpc>
            </a:pPr>
            <a:r>
              <a:rPr lang="en-US" smtClean="0"/>
              <a:t>European machines have smaller water capacity and much longer wash cycles</a:t>
            </a:r>
          </a:p>
          <a:p>
            <a:pPr eaLnBrk="1" hangingPunct="1">
              <a:lnSpc>
                <a:spcPct val="90000"/>
              </a:lnSpc>
            </a:pPr>
            <a:r>
              <a:rPr lang="en-US" smtClean="0"/>
              <a:t>Business Laws differ among countries</a:t>
            </a:r>
          </a:p>
          <a:p>
            <a:pPr eaLnBrk="1" hangingPunct="1">
              <a:lnSpc>
                <a:spcPct val="90000"/>
              </a:lnSpc>
            </a:pPr>
            <a:r>
              <a:rPr lang="en-US" smtClean="0"/>
              <a:t>In Finland and Holland, phosphate levels in detergent are limited</a:t>
            </a:r>
          </a:p>
          <a:p>
            <a:pPr eaLnBrk="1" hangingPunct="1">
              <a:lnSpc>
                <a:spcPct val="90000"/>
              </a:lnSpc>
            </a:pPr>
            <a:r>
              <a:rPr lang="en-US" smtClean="0"/>
              <a:t>In Germany, coupons and refunds are not allowed</a:t>
            </a:r>
          </a:p>
          <a:p>
            <a:pPr eaLnBrk="1" hangingPunct="1">
              <a:lnSpc>
                <a:spcPct val="90000"/>
              </a:lnSpc>
            </a:pPr>
            <a:r>
              <a:rPr lang="en-US" smtClean="0"/>
              <a:t>In some countries, package weight and labeling are regulated</a:t>
            </a:r>
          </a:p>
          <a:p>
            <a:pPr eaLnBrk="1" hangingPunct="1">
              <a:lnSpc>
                <a:spcPct val="90000"/>
              </a:lnSpc>
            </a:pPr>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138640B5-F72A-4D99-B079-68B7D664D26C}" type="slidenum">
              <a:rPr lang="en-US" smtClean="0"/>
              <a:pPr/>
              <a:t>52</a:t>
            </a:fld>
            <a:endParaRPr lang="en-US" smtClean="0"/>
          </a:p>
        </p:txBody>
      </p:sp>
      <p:sp>
        <p:nvSpPr>
          <p:cNvPr id="39939" name="Rectangle 2"/>
          <p:cNvSpPr>
            <a:spLocks noGrp="1" noChangeArrowheads="1"/>
          </p:cNvSpPr>
          <p:nvPr>
            <p:ph type="title"/>
          </p:nvPr>
        </p:nvSpPr>
        <p:spPr/>
        <p:txBody>
          <a:bodyPr/>
          <a:lstStyle/>
          <a:p>
            <a:pPr eaLnBrk="1" hangingPunct="1"/>
            <a:endParaRPr lang="en-US" smtClean="0"/>
          </a:p>
        </p:txBody>
      </p:sp>
      <p:sp>
        <p:nvSpPr>
          <p:cNvPr id="39940" name="Rectangle 3"/>
          <p:cNvSpPr>
            <a:spLocks noGrp="1" noChangeArrowheads="1"/>
          </p:cNvSpPr>
          <p:nvPr>
            <p:ph type="body" idx="1"/>
          </p:nvPr>
        </p:nvSpPr>
        <p:spPr/>
        <p:txBody>
          <a:bodyPr/>
          <a:lstStyle/>
          <a:p>
            <a:pPr eaLnBrk="1" hangingPunct="1"/>
            <a:endParaRPr lang="en-US" i="1" smtClean="0"/>
          </a:p>
          <a:p>
            <a:pPr eaLnBrk="1" hangingPunct="1"/>
            <a:endParaRPr lang="en-US" i="1" smtClean="0"/>
          </a:p>
          <a:p>
            <a:pPr eaLnBrk="1" hangingPunct="1"/>
            <a:r>
              <a:rPr lang="en-US" i="1" smtClean="0"/>
              <a:t>Eurobrand failed</a:t>
            </a:r>
          </a:p>
          <a:p>
            <a:pPr eaLnBrk="1" hangingPunct="1"/>
            <a:endParaRPr lang="en-US" i="1" smtClean="0"/>
          </a:p>
          <a:p>
            <a:pPr eaLnBrk="1" hangingPunct="1"/>
            <a:r>
              <a:rPr lang="en-US" i="1" smtClean="0"/>
              <a:t>P&amp;G failed to define the market appropriately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77892F59-0141-403F-A5E7-E3537668B744}" type="slidenum">
              <a:rPr lang="en-US" smtClean="0"/>
              <a:pPr/>
              <a:t>53</a:t>
            </a:fld>
            <a:endParaRPr lang="en-US" smtClean="0"/>
          </a:p>
        </p:txBody>
      </p:sp>
      <p:sp>
        <p:nvSpPr>
          <p:cNvPr id="40963" name="Rectangle 2"/>
          <p:cNvSpPr>
            <a:spLocks noGrp="1" noChangeArrowheads="1"/>
          </p:cNvSpPr>
          <p:nvPr>
            <p:ph type="title"/>
          </p:nvPr>
        </p:nvSpPr>
        <p:spPr/>
        <p:txBody>
          <a:bodyPr/>
          <a:lstStyle/>
          <a:p>
            <a:pPr eaLnBrk="1" hangingPunct="1"/>
            <a:endParaRPr lang="en-US" smtClean="0"/>
          </a:p>
        </p:txBody>
      </p:sp>
      <p:sp>
        <p:nvSpPr>
          <p:cNvPr id="40964" name="Rectangle 3"/>
          <p:cNvSpPr>
            <a:spLocks noGrp="1" noChangeArrowheads="1"/>
          </p:cNvSpPr>
          <p:nvPr>
            <p:ph type="body" idx="1"/>
          </p:nvPr>
        </p:nvSpPr>
        <p:spPr/>
        <p:txBody>
          <a:bodyPr/>
          <a:lstStyle/>
          <a:p>
            <a:pPr eaLnBrk="1" hangingPunct="1"/>
            <a:r>
              <a:rPr lang="en-US" sz="2800" smtClean="0"/>
              <a:t>In each case there is a trade-off- Choosing Eurobrand with a single formula, single manufacturing structure as well as single marketing campaign would be </a:t>
            </a:r>
            <a:r>
              <a:rPr lang="en-US" sz="2800" i="1" smtClean="0"/>
              <a:t>less costly</a:t>
            </a:r>
            <a:r>
              <a:rPr lang="en-US" sz="2800" smtClean="0"/>
              <a:t> but has the </a:t>
            </a:r>
            <a:r>
              <a:rPr lang="en-US" sz="2800" i="1" smtClean="0"/>
              <a:t>potential problem of defining market too broadly</a:t>
            </a:r>
          </a:p>
          <a:p>
            <a:pPr eaLnBrk="1" hangingPunct="1"/>
            <a:r>
              <a:rPr lang="en-US" sz="2800" smtClean="0"/>
              <a:t>Choosing the individual market approach means higher marketing and production costs but products are </a:t>
            </a:r>
            <a:r>
              <a:rPr lang="en-US" sz="2800" i="1" smtClean="0"/>
              <a:t>in tune with individual markets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p>
            <a:fld id="{F407C0D9-6E06-4C54-98D9-5FE0FDCCB57D}" type="slidenum">
              <a:rPr lang="en-US" smtClean="0"/>
              <a:pPr/>
              <a:t>54</a:t>
            </a:fld>
            <a:endParaRPr lang="en-US" smtClean="0"/>
          </a:p>
        </p:txBody>
      </p:sp>
      <p:sp>
        <p:nvSpPr>
          <p:cNvPr id="41987" name="Rectangle 2"/>
          <p:cNvSpPr>
            <a:spLocks noGrp="1" noChangeArrowheads="1"/>
          </p:cNvSpPr>
          <p:nvPr>
            <p:ph type="title"/>
          </p:nvPr>
        </p:nvSpPr>
        <p:spPr/>
        <p:txBody>
          <a:bodyPr/>
          <a:lstStyle/>
          <a:p>
            <a:pPr eaLnBrk="1" hangingPunct="1"/>
            <a:endParaRPr lang="en-US" smtClean="0"/>
          </a:p>
        </p:txBody>
      </p:sp>
      <p:sp>
        <p:nvSpPr>
          <p:cNvPr id="41988" name="Rectangle 3"/>
          <p:cNvSpPr>
            <a:spLocks noGrp="1" noChangeArrowheads="1"/>
          </p:cNvSpPr>
          <p:nvPr>
            <p:ph type="body" idx="1"/>
          </p:nvPr>
        </p:nvSpPr>
        <p:spPr/>
        <p:txBody>
          <a:bodyPr/>
          <a:lstStyle/>
          <a:p>
            <a:pPr eaLnBrk="1" hangingPunct="1">
              <a:lnSpc>
                <a:spcPct val="90000"/>
              </a:lnSpc>
            </a:pPr>
            <a:r>
              <a:rPr lang="en-US" smtClean="0"/>
              <a:t>Need for Cost benefit analysis </a:t>
            </a:r>
            <a:r>
              <a:rPr lang="en-US" i="1" u="sng" smtClean="0"/>
              <a:t>for each action-</a:t>
            </a:r>
            <a:r>
              <a:rPr lang="en-US" smtClean="0"/>
              <a:t> unified approach vs distinct markets</a:t>
            </a:r>
          </a:p>
          <a:p>
            <a:pPr eaLnBrk="1" hangingPunct="1">
              <a:lnSpc>
                <a:spcPct val="90000"/>
              </a:lnSpc>
            </a:pPr>
            <a:r>
              <a:rPr lang="en-US" smtClean="0"/>
              <a:t>P&amp;G did not include options such as “Anglo” or ‘Franco” (Only “Euro” was discussed). </a:t>
            </a:r>
          </a:p>
          <a:p>
            <a:pPr eaLnBrk="1" hangingPunct="1">
              <a:lnSpc>
                <a:spcPct val="90000"/>
              </a:lnSpc>
            </a:pPr>
            <a:r>
              <a:rPr lang="en-US" smtClean="0"/>
              <a:t>Need  to have included both out-of–pocket expenses and what is foregone</a:t>
            </a:r>
          </a:p>
          <a:p>
            <a:pPr eaLnBrk="1" hangingPunct="1">
              <a:lnSpc>
                <a:spcPct val="90000"/>
              </a:lnSpc>
            </a:pPr>
            <a:r>
              <a:rPr lang="en-US" i="1" smtClean="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904D8057-ED74-4D91-9A6D-52ED8AC3242C}" type="slidenum">
              <a:rPr lang="en-US" smtClean="0"/>
              <a:pPr/>
              <a:t>55</a:t>
            </a:fld>
            <a:endParaRPr lang="en-US" smtClean="0"/>
          </a:p>
        </p:txBody>
      </p:sp>
      <p:sp>
        <p:nvSpPr>
          <p:cNvPr id="43011" name="Rectangle 2"/>
          <p:cNvSpPr>
            <a:spLocks noGrp="1" noChangeArrowheads="1"/>
          </p:cNvSpPr>
          <p:nvPr>
            <p:ph type="title"/>
          </p:nvPr>
        </p:nvSpPr>
        <p:spPr/>
        <p:txBody>
          <a:bodyPr/>
          <a:lstStyle/>
          <a:p>
            <a:pPr eaLnBrk="1" hangingPunct="1"/>
            <a:endParaRPr lang="en-US" smtClean="0"/>
          </a:p>
        </p:txBody>
      </p:sp>
      <p:sp>
        <p:nvSpPr>
          <p:cNvPr id="43012" name="Rectangle 3"/>
          <p:cNvSpPr>
            <a:spLocks noGrp="1" noChangeArrowheads="1"/>
          </p:cNvSpPr>
          <p:nvPr>
            <p:ph type="body" idx="1"/>
          </p:nvPr>
        </p:nvSpPr>
        <p:spPr/>
        <p:txBody>
          <a:bodyPr/>
          <a:lstStyle/>
          <a:p>
            <a:pPr eaLnBrk="1" hangingPunct="1"/>
            <a:r>
              <a:rPr lang="en-US" smtClean="0"/>
              <a:t>So P&amp;G changed its approach to globalisation by </a:t>
            </a:r>
            <a:r>
              <a:rPr lang="en-US" i="1" smtClean="0"/>
              <a:t>redefining markets-</a:t>
            </a:r>
            <a:r>
              <a:rPr lang="en-US" smtClean="0"/>
              <a:t> subsidiaries in each country and designing products and marketing campaigns for each subsidiary </a:t>
            </a:r>
          </a:p>
          <a:p>
            <a:pPr eaLnBrk="1" hangingPunct="1">
              <a:buFontTx/>
              <a:buNone/>
            </a:pPr>
            <a:r>
              <a:rPr lang="en-US" smtClean="0"/>
              <a:t>(Source: Boyce, The New Managerial Economics, pp34-35)</a:t>
            </a:r>
          </a:p>
          <a:p>
            <a:pPr eaLnBrk="1" hangingPunct="1"/>
            <a:endParaRPr lang="en-US"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p>
            <a:fld id="{7B320324-0037-46BE-B5D9-6194BD5AD917}" type="slidenum">
              <a:rPr lang="en-US" smtClean="0"/>
              <a:pPr/>
              <a:t>56</a:t>
            </a:fld>
            <a:endParaRPr lang="en-US" smtClean="0"/>
          </a:p>
        </p:txBody>
      </p:sp>
      <p:sp>
        <p:nvSpPr>
          <p:cNvPr id="46083" name="Rectangle 2"/>
          <p:cNvSpPr>
            <a:spLocks noGrp="1" noChangeArrowheads="1"/>
          </p:cNvSpPr>
          <p:nvPr>
            <p:ph type="title"/>
          </p:nvPr>
        </p:nvSpPr>
        <p:spPr/>
        <p:txBody>
          <a:bodyPr/>
          <a:lstStyle/>
          <a:p>
            <a:pPr eaLnBrk="1" hangingPunct="1"/>
            <a:r>
              <a:rPr lang="en-US" sz="4000" smtClean="0"/>
              <a:t>Estimating Demand</a:t>
            </a:r>
          </a:p>
        </p:txBody>
      </p:sp>
      <p:sp>
        <p:nvSpPr>
          <p:cNvPr id="46084" name="Rectangle 3"/>
          <p:cNvSpPr>
            <a:spLocks noGrp="1" noChangeArrowheads="1"/>
          </p:cNvSpPr>
          <p:nvPr>
            <p:ph type="body" idx="1"/>
          </p:nvPr>
        </p:nvSpPr>
        <p:spPr/>
        <p:txBody>
          <a:bodyPr/>
          <a:lstStyle/>
          <a:p>
            <a:pPr eaLnBrk="1" hangingPunct="1">
              <a:buFontTx/>
              <a:buNone/>
            </a:pPr>
            <a:r>
              <a:rPr lang="en-US" sz="2800" smtClean="0"/>
              <a:t>1. Suppose the relationship between Qd and P is represented by</a:t>
            </a:r>
          </a:p>
          <a:p>
            <a:pPr eaLnBrk="1" hangingPunct="1">
              <a:buFontTx/>
              <a:buNone/>
            </a:pPr>
            <a:r>
              <a:rPr lang="en-US" sz="2800" smtClean="0"/>
              <a:t>Q= -500P +200 I -400 C+0.01 A, where</a:t>
            </a:r>
          </a:p>
          <a:p>
            <a:pPr eaLnBrk="1" hangingPunct="1">
              <a:buFontTx/>
              <a:buNone/>
            </a:pPr>
            <a:r>
              <a:rPr lang="en-US" sz="2800" smtClean="0"/>
              <a:t>P= Price</a:t>
            </a:r>
          </a:p>
          <a:p>
            <a:pPr eaLnBrk="1" hangingPunct="1">
              <a:buFontTx/>
              <a:buNone/>
            </a:pPr>
            <a:r>
              <a:rPr lang="en-US" sz="2800" smtClean="0"/>
              <a:t>I=Income</a:t>
            </a:r>
          </a:p>
          <a:p>
            <a:pPr eaLnBrk="1" hangingPunct="1">
              <a:buFontTx/>
              <a:buNone/>
            </a:pPr>
            <a:r>
              <a:rPr lang="en-US" sz="2800" smtClean="0"/>
              <a:t>C=Price of complementary good</a:t>
            </a:r>
          </a:p>
          <a:p>
            <a:pPr eaLnBrk="1" hangingPunct="1">
              <a:buFontTx/>
              <a:buNone/>
            </a:pPr>
            <a:r>
              <a:rPr lang="en-US" sz="2800" smtClean="0"/>
              <a:t>A= Expenditure on advertising,</a:t>
            </a:r>
          </a:p>
          <a:p>
            <a:pPr eaLnBrk="1" hangingPunct="1">
              <a:buFontTx/>
              <a:buNone/>
            </a:pPr>
            <a:r>
              <a:rPr lang="en-US" sz="2800" smtClean="0"/>
              <a:t>Find the Qd when P= 600, I=Rs.15000, C= Rs.300, A= Rs.40,000</a:t>
            </a:r>
          </a:p>
          <a:p>
            <a:pPr eaLnBrk="1" hangingPunct="1">
              <a:buFontTx/>
              <a:buNone/>
            </a:pPr>
            <a:endParaRPr lang="en-US" sz="28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p>
            <a:fld id="{F0083905-53D3-4FDC-BEC5-1D0BAD177D2E}" type="slidenum">
              <a:rPr lang="en-US" smtClean="0"/>
              <a:pPr/>
              <a:t>57</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REDO sums</a:t>
            </a:r>
            <a:br>
              <a:rPr lang="en-US" dirty="0" smtClean="0"/>
            </a:br>
            <a:r>
              <a:rPr lang="en-US" dirty="0" smtClean="0"/>
              <a:t>Equilibrium </a:t>
            </a:r>
            <a:r>
              <a:rPr lang="en-US" dirty="0" smtClean="0"/>
              <a:t>P, D and S</a:t>
            </a:r>
          </a:p>
        </p:txBody>
      </p:sp>
      <p:sp>
        <p:nvSpPr>
          <p:cNvPr id="47108" name="Rectangle 3"/>
          <p:cNvSpPr>
            <a:spLocks noGrp="1" noChangeArrowheads="1"/>
          </p:cNvSpPr>
          <p:nvPr>
            <p:ph type="body" idx="1"/>
          </p:nvPr>
        </p:nvSpPr>
        <p:spPr/>
        <p:txBody>
          <a:bodyPr/>
          <a:lstStyle/>
          <a:p>
            <a:pPr eaLnBrk="1" hangingPunct="1">
              <a:lnSpc>
                <a:spcPct val="90000"/>
              </a:lnSpc>
            </a:pPr>
            <a:endParaRPr lang="en-US" smtClean="0"/>
          </a:p>
          <a:p>
            <a:pPr eaLnBrk="1" hangingPunct="1">
              <a:lnSpc>
                <a:spcPct val="90000"/>
              </a:lnSpc>
              <a:buFontTx/>
              <a:buNone/>
            </a:pPr>
            <a:r>
              <a:rPr lang="en-US" smtClean="0"/>
              <a:t>Market equilibrium will be achieved when Dx=Sx</a:t>
            </a:r>
          </a:p>
          <a:p>
            <a:pPr eaLnBrk="1" hangingPunct="1">
              <a:lnSpc>
                <a:spcPct val="90000"/>
              </a:lnSpc>
              <a:buFontTx/>
              <a:buNone/>
            </a:pPr>
            <a:r>
              <a:rPr lang="en-US" smtClean="0"/>
              <a:t>Dx=A-aP</a:t>
            </a:r>
          </a:p>
          <a:p>
            <a:pPr eaLnBrk="1" hangingPunct="1">
              <a:lnSpc>
                <a:spcPct val="90000"/>
              </a:lnSpc>
              <a:buFontTx/>
              <a:buNone/>
            </a:pPr>
            <a:r>
              <a:rPr lang="en-US" smtClean="0"/>
              <a:t>Sx=B+ bP</a:t>
            </a:r>
          </a:p>
          <a:p>
            <a:pPr eaLnBrk="1" hangingPunct="1">
              <a:lnSpc>
                <a:spcPct val="90000"/>
              </a:lnSpc>
              <a:buFontTx/>
              <a:buNone/>
            </a:pPr>
            <a:r>
              <a:rPr lang="en-US" smtClean="0"/>
              <a:t>Where A and B are constants </a:t>
            </a:r>
          </a:p>
          <a:p>
            <a:pPr eaLnBrk="1" hangingPunct="1">
              <a:lnSpc>
                <a:spcPct val="90000"/>
              </a:lnSpc>
              <a:buFontTx/>
              <a:buNone/>
            </a:pPr>
            <a:r>
              <a:rPr lang="en-US" smtClean="0"/>
              <a:t> a and b are coefficients</a:t>
            </a:r>
          </a:p>
          <a:p>
            <a:pPr eaLnBrk="1" hangingPunct="1">
              <a:lnSpc>
                <a:spcPct val="90000"/>
              </a:lnSpc>
              <a:buFontTx/>
              <a:buNone/>
            </a:pPr>
            <a:r>
              <a:rPr lang="en-US" smtClean="0"/>
              <a:t> P is price</a:t>
            </a:r>
          </a:p>
          <a:p>
            <a:pPr eaLnBrk="1" hangingPunct="1">
              <a:lnSpc>
                <a:spcPct val="90000"/>
              </a:lnSpc>
              <a:buFontTx/>
              <a:buNone/>
            </a:pPr>
            <a:endParaRPr 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p>
            <a:fld id="{04607C59-6DD4-409E-8E6D-C1B1FC8B0FA3}" type="slidenum">
              <a:rPr lang="en-US" smtClean="0"/>
              <a:pPr/>
              <a:t>58</a:t>
            </a:fld>
            <a:endParaRPr lang="en-US" smtClean="0"/>
          </a:p>
        </p:txBody>
      </p:sp>
      <p:sp>
        <p:nvSpPr>
          <p:cNvPr id="48131" name="Rectangle 2"/>
          <p:cNvSpPr>
            <a:spLocks noGrp="1" noChangeArrowheads="1"/>
          </p:cNvSpPr>
          <p:nvPr>
            <p:ph type="title"/>
          </p:nvPr>
        </p:nvSpPr>
        <p:spPr/>
        <p:txBody>
          <a:bodyPr/>
          <a:lstStyle/>
          <a:p>
            <a:pPr eaLnBrk="1" hangingPunct="1"/>
            <a:r>
              <a:rPr lang="en-US" smtClean="0"/>
              <a:t>Equilibrium P, D and S</a:t>
            </a:r>
          </a:p>
        </p:txBody>
      </p:sp>
      <p:sp>
        <p:nvSpPr>
          <p:cNvPr id="48132" name="Rectangle 3"/>
          <p:cNvSpPr>
            <a:spLocks noGrp="1" noChangeArrowheads="1"/>
          </p:cNvSpPr>
          <p:nvPr>
            <p:ph type="body" idx="1"/>
          </p:nvPr>
        </p:nvSpPr>
        <p:spPr/>
        <p:txBody>
          <a:bodyPr/>
          <a:lstStyle/>
          <a:p>
            <a:pPr eaLnBrk="1" hangingPunct="1"/>
            <a:r>
              <a:rPr lang="en-US" sz="2800" smtClean="0"/>
              <a:t>Dx= 61.5 - 2Px</a:t>
            </a:r>
          </a:p>
          <a:p>
            <a:pPr eaLnBrk="1" hangingPunct="1"/>
            <a:r>
              <a:rPr lang="en-US" sz="2800" smtClean="0"/>
              <a:t>Sx= 1.5+2Px</a:t>
            </a:r>
          </a:p>
          <a:p>
            <a:pPr lvl="1" eaLnBrk="1" hangingPunct="1">
              <a:buFontTx/>
              <a:buNone/>
            </a:pPr>
            <a:endParaRPr lang="en-US" sz="2400" smtClean="0"/>
          </a:p>
          <a:p>
            <a:pPr eaLnBrk="1" hangingPunct="1"/>
            <a:r>
              <a:rPr lang="en-US" sz="2800" smtClean="0"/>
              <a:t>Qd and Qs can be found by substituting the value of P in the respective equations:</a:t>
            </a:r>
          </a:p>
          <a:p>
            <a:pPr eaLnBrk="1" hangingPunct="1"/>
            <a:endParaRPr lang="en-US" sz="2800" smtClean="0"/>
          </a:p>
          <a:p>
            <a:pPr eaLnBrk="1" hangingPunct="1">
              <a:buFontTx/>
              <a:buNone/>
            </a:pPr>
            <a:r>
              <a:rPr lang="en-US" sz="2800" smtClean="0"/>
              <a:t>Dx = 61.5 - 2Px	</a:t>
            </a:r>
            <a:r>
              <a:rPr lang="en-US" sz="2800" u="sng" smtClean="0"/>
              <a:t>OR</a:t>
            </a:r>
            <a:r>
              <a:rPr lang="en-US" sz="2800" smtClean="0"/>
              <a:t>	Sx= 1.5+2Px</a:t>
            </a:r>
          </a:p>
          <a:p>
            <a:pPr eaLnBrk="1" hangingPunct="1">
              <a:buFontTx/>
              <a:buNone/>
            </a:pPr>
            <a:r>
              <a:rPr lang="en-US" sz="2800" smtClean="0"/>
              <a:t>	  = 61.5 – (2* 15)		Sx= 1.5+ (2 *15)</a:t>
            </a:r>
          </a:p>
          <a:p>
            <a:pPr lvl="1" eaLnBrk="1" hangingPunct="1">
              <a:buFontTx/>
              <a:buNone/>
            </a:pPr>
            <a:r>
              <a:rPr lang="en-US" sz="2400" smtClean="0"/>
              <a:t> =31.5 mn packets	              =31.5 mn packets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p>
            <a:fld id="{D1F89382-75F0-4328-84DA-A88386B3593E}" type="slidenum">
              <a:rPr lang="en-US" smtClean="0"/>
              <a:pPr/>
              <a:t>59</a:t>
            </a:fld>
            <a:endParaRPr lang="en-US" smtClean="0"/>
          </a:p>
        </p:txBody>
      </p:sp>
      <p:sp>
        <p:nvSpPr>
          <p:cNvPr id="49155" name="Rectangle 2"/>
          <p:cNvSpPr>
            <a:spLocks noGrp="1" noChangeArrowheads="1"/>
          </p:cNvSpPr>
          <p:nvPr>
            <p:ph type="title"/>
          </p:nvPr>
        </p:nvSpPr>
        <p:spPr/>
        <p:txBody>
          <a:bodyPr/>
          <a:lstStyle/>
          <a:p>
            <a:pPr eaLnBrk="1" hangingPunct="1"/>
            <a:r>
              <a:rPr lang="en-US" sz="4000" smtClean="0"/>
              <a:t>Equilibrium P, D and S</a:t>
            </a:r>
          </a:p>
        </p:txBody>
      </p:sp>
      <p:sp>
        <p:nvSpPr>
          <p:cNvPr id="49156" name="Rectangle 3"/>
          <p:cNvSpPr>
            <a:spLocks noGrp="1" noChangeArrowheads="1"/>
          </p:cNvSpPr>
          <p:nvPr>
            <p:ph type="body" idx="1"/>
          </p:nvPr>
        </p:nvSpPr>
        <p:spPr/>
        <p:txBody>
          <a:bodyPr/>
          <a:lstStyle/>
          <a:p>
            <a:pPr eaLnBrk="1" hangingPunct="1">
              <a:buFontTx/>
              <a:buNone/>
            </a:pPr>
            <a:r>
              <a:rPr lang="en-US" smtClean="0"/>
              <a:t>2. Suppose market demand is represented by</a:t>
            </a:r>
          </a:p>
          <a:p>
            <a:pPr eaLnBrk="1" hangingPunct="1">
              <a:buFontTx/>
              <a:buNone/>
            </a:pPr>
            <a:r>
              <a:rPr lang="en-US" smtClean="0"/>
              <a:t>Qd=3,000,000-700P</a:t>
            </a:r>
          </a:p>
          <a:p>
            <a:pPr eaLnBrk="1" hangingPunct="1">
              <a:buFontTx/>
              <a:buNone/>
            </a:pPr>
            <a:r>
              <a:rPr lang="en-US" smtClean="0"/>
              <a:t> and market supply is represented by</a:t>
            </a:r>
          </a:p>
          <a:p>
            <a:pPr eaLnBrk="1" hangingPunct="1">
              <a:buFontTx/>
              <a:buNone/>
            </a:pPr>
            <a:r>
              <a:rPr lang="en-US" smtClean="0"/>
              <a:t>Qs=1,000,000-400P,</a:t>
            </a:r>
          </a:p>
          <a:p>
            <a:pPr eaLnBrk="1" hangingPunct="1">
              <a:buFontTx/>
              <a:buNone/>
            </a:pPr>
            <a:r>
              <a:rPr lang="en-US" smtClean="0"/>
              <a:t>a) How do you determine the market price?</a:t>
            </a:r>
          </a:p>
          <a:p>
            <a:pPr eaLnBrk="1" hangingPunct="1">
              <a:buFontTx/>
              <a:buNone/>
            </a:pPr>
            <a:r>
              <a:rPr lang="en-US" smtClean="0"/>
              <a:t>b) Also find Qd and Qs  </a:t>
            </a:r>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24D32FB7-6B1B-4C03-9FA3-B0E4733D90CA}" type="slidenum">
              <a:rPr lang="en-US" smtClean="0"/>
              <a:pPr/>
              <a:t>6</a:t>
            </a:fld>
            <a:endParaRPr lang="en-US" smtClean="0"/>
          </a:p>
        </p:txBody>
      </p:sp>
      <p:sp>
        <p:nvSpPr>
          <p:cNvPr id="22531" name="Rectangle 2"/>
          <p:cNvSpPr>
            <a:spLocks noGrp="1" noChangeArrowheads="1"/>
          </p:cNvSpPr>
          <p:nvPr>
            <p:ph type="title"/>
          </p:nvPr>
        </p:nvSpPr>
        <p:spPr/>
        <p:txBody>
          <a:bodyPr/>
          <a:lstStyle/>
          <a:p>
            <a:pPr eaLnBrk="1" hangingPunct="1"/>
            <a:r>
              <a:rPr lang="en-US" sz="4000" b="1" dirty="0" smtClean="0"/>
              <a:t>Durable goods</a:t>
            </a:r>
          </a:p>
        </p:txBody>
      </p:sp>
      <p:sp>
        <p:nvSpPr>
          <p:cNvPr id="22532" name="Rectangle 3"/>
          <p:cNvSpPr>
            <a:spLocks noGrp="1" noChangeArrowheads="1"/>
          </p:cNvSpPr>
          <p:nvPr>
            <p:ph type="body" idx="1"/>
          </p:nvPr>
        </p:nvSpPr>
        <p:spPr/>
        <p:txBody>
          <a:bodyPr/>
          <a:lstStyle/>
          <a:p>
            <a:pPr eaLnBrk="1" hangingPunct="1">
              <a:buFontTx/>
              <a:buNone/>
            </a:pPr>
            <a:r>
              <a:rPr lang="en-US" b="1" dirty="0" smtClean="0"/>
              <a:t>Durable Goods</a:t>
            </a:r>
            <a:endParaRPr lang="en-US" dirty="0" smtClean="0"/>
          </a:p>
          <a:p>
            <a:pPr eaLnBrk="1" hangingPunct="1"/>
            <a:r>
              <a:rPr lang="en-US" dirty="0" smtClean="0"/>
              <a:t> </a:t>
            </a:r>
            <a:r>
              <a:rPr lang="en-US" sz="2800" dirty="0" smtClean="0"/>
              <a:t>Total utility is not exhausted in a single or short term use</a:t>
            </a:r>
          </a:p>
          <a:p>
            <a:pPr eaLnBrk="1" hangingPunct="1"/>
            <a:r>
              <a:rPr lang="en-US" sz="2800" dirty="0" smtClean="0"/>
              <a:t>Can be used over a long time period</a:t>
            </a:r>
          </a:p>
          <a:p>
            <a:pPr eaLnBrk="1" hangingPunct="1"/>
            <a:r>
              <a:rPr lang="en-US" sz="2800" dirty="0" smtClean="0"/>
              <a:t>Wear &amp; tear over a period of time; so needs replacement</a:t>
            </a:r>
          </a:p>
          <a:p>
            <a:pPr eaLnBrk="1" hangingPunct="1"/>
            <a:r>
              <a:rPr lang="en-US" sz="2800" dirty="0" smtClean="0"/>
              <a:t>Generally used by more than 1 person (fridge)</a:t>
            </a:r>
          </a:p>
          <a:p>
            <a:pPr eaLnBrk="1" hangingPunct="1"/>
            <a:r>
              <a:rPr lang="en-US" sz="2800" dirty="0" smtClean="0"/>
              <a:t>Purchased at </a:t>
            </a:r>
            <a:r>
              <a:rPr lang="en-US" sz="2800" i="1" dirty="0" smtClean="0"/>
              <a:t>irregular intervals</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p>
            <a:fld id="{25FD43A3-CDEC-4E7F-9DD8-B6153CB77719}" type="slidenum">
              <a:rPr lang="en-US" smtClean="0"/>
              <a:pPr/>
              <a:t>60</a:t>
            </a:fld>
            <a:endParaRPr lang="en-US" smtClean="0"/>
          </a:p>
        </p:txBody>
      </p:sp>
      <p:sp>
        <p:nvSpPr>
          <p:cNvPr id="51203" name="Rectangle 2"/>
          <p:cNvSpPr>
            <a:spLocks noGrp="1" noChangeArrowheads="1"/>
          </p:cNvSpPr>
          <p:nvPr>
            <p:ph type="title"/>
          </p:nvPr>
        </p:nvSpPr>
        <p:spPr/>
        <p:txBody>
          <a:bodyPr/>
          <a:lstStyle/>
          <a:p>
            <a:pPr eaLnBrk="1" hangingPunct="1"/>
            <a:r>
              <a:rPr lang="en-US" sz="4000" smtClean="0"/>
              <a:t>Supply, Demand &amp; Market equilibrium</a:t>
            </a:r>
          </a:p>
        </p:txBody>
      </p:sp>
      <p:sp>
        <p:nvSpPr>
          <p:cNvPr id="51204" name="Rectangle 3"/>
          <p:cNvSpPr>
            <a:spLocks noGrp="1" noChangeArrowheads="1"/>
          </p:cNvSpPr>
          <p:nvPr>
            <p:ph type="body" idx="1"/>
          </p:nvPr>
        </p:nvSpPr>
        <p:spPr/>
        <p:txBody>
          <a:bodyPr/>
          <a:lstStyle/>
          <a:p>
            <a:pPr eaLnBrk="1" hangingPunct="1">
              <a:lnSpc>
                <a:spcPct val="80000"/>
              </a:lnSpc>
            </a:pPr>
            <a:r>
              <a:rPr lang="en-US" sz="3600" smtClean="0"/>
              <a:t>Car Market- Factors Affecting Demand </a:t>
            </a:r>
          </a:p>
          <a:p>
            <a:pPr eaLnBrk="1" hangingPunct="1">
              <a:lnSpc>
                <a:spcPct val="80000"/>
              </a:lnSpc>
              <a:buFontTx/>
              <a:buNone/>
            </a:pPr>
            <a:r>
              <a:rPr lang="en-US" sz="2800" smtClean="0"/>
              <a:t>Average income: An increase leads to increase in demand</a:t>
            </a:r>
          </a:p>
          <a:p>
            <a:pPr eaLnBrk="1" hangingPunct="1">
              <a:lnSpc>
                <a:spcPct val="80000"/>
              </a:lnSpc>
              <a:buFontTx/>
              <a:buNone/>
            </a:pPr>
            <a:r>
              <a:rPr lang="en-US" sz="2800" smtClean="0"/>
              <a:t>Population: Size</a:t>
            </a:r>
          </a:p>
          <a:p>
            <a:pPr eaLnBrk="1" hangingPunct="1">
              <a:lnSpc>
                <a:spcPct val="80000"/>
              </a:lnSpc>
              <a:buFontTx/>
              <a:buNone/>
            </a:pPr>
            <a:r>
              <a:rPr lang="en-US" sz="2800" smtClean="0"/>
              <a:t>Income distribution; More middle and higher income classes, more the purchases</a:t>
            </a:r>
          </a:p>
          <a:p>
            <a:pPr eaLnBrk="1" hangingPunct="1">
              <a:lnSpc>
                <a:spcPct val="80000"/>
              </a:lnSpc>
              <a:buFontTx/>
              <a:buNone/>
            </a:pPr>
            <a:r>
              <a:rPr lang="en-US" sz="2800" smtClean="0"/>
              <a:t>Price of related goods: Lower the price of petrol/diesel, more the car demand</a:t>
            </a:r>
          </a:p>
          <a:p>
            <a:pPr eaLnBrk="1" hangingPunct="1">
              <a:lnSpc>
                <a:spcPct val="80000"/>
              </a:lnSpc>
              <a:buFontTx/>
              <a:buNone/>
            </a:pPr>
            <a:r>
              <a:rPr lang="en-US" sz="2800" smtClean="0"/>
              <a:t>Substitutes: Availability and price</a:t>
            </a:r>
          </a:p>
          <a:p>
            <a:pPr eaLnBrk="1" hangingPunct="1">
              <a:lnSpc>
                <a:spcPct val="80000"/>
              </a:lnSpc>
              <a:buFontTx/>
              <a:buNone/>
            </a:pPr>
            <a:endParaRPr lang="en-US" sz="2800" smtClean="0"/>
          </a:p>
          <a:p>
            <a:pPr eaLnBrk="1" hangingPunct="1">
              <a:lnSpc>
                <a:spcPct val="80000"/>
              </a:lnSpc>
            </a:pPr>
            <a:endParaRPr lang="en-US" sz="280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p>
            <a:fld id="{B90C7E98-1838-4306-A4F2-76C263514901}" type="slidenum">
              <a:rPr lang="en-US" smtClean="0"/>
              <a:pPr/>
              <a:t>61</a:t>
            </a:fld>
            <a:endParaRPr lang="en-US" smtClean="0"/>
          </a:p>
        </p:txBody>
      </p:sp>
      <p:sp>
        <p:nvSpPr>
          <p:cNvPr id="52227" name="Rectangle 2"/>
          <p:cNvSpPr>
            <a:spLocks noGrp="1" noChangeArrowheads="1"/>
          </p:cNvSpPr>
          <p:nvPr>
            <p:ph type="title"/>
          </p:nvPr>
        </p:nvSpPr>
        <p:spPr/>
        <p:txBody>
          <a:bodyPr/>
          <a:lstStyle/>
          <a:p>
            <a:pPr eaLnBrk="1" hangingPunct="1"/>
            <a:r>
              <a:rPr lang="en-US" sz="4000" smtClean="0"/>
              <a:t>Supply, Demand &amp; Market equilibrium</a:t>
            </a:r>
          </a:p>
        </p:txBody>
      </p:sp>
      <p:sp>
        <p:nvSpPr>
          <p:cNvPr id="52228" name="Rectangle 3"/>
          <p:cNvSpPr>
            <a:spLocks noGrp="1" noChangeArrowheads="1"/>
          </p:cNvSpPr>
          <p:nvPr>
            <p:ph type="body" idx="1"/>
          </p:nvPr>
        </p:nvSpPr>
        <p:spPr/>
        <p:txBody>
          <a:bodyPr/>
          <a:lstStyle/>
          <a:p>
            <a:pPr eaLnBrk="1" hangingPunct="1">
              <a:buFontTx/>
              <a:buNone/>
            </a:pPr>
            <a:r>
              <a:rPr lang="en-US" smtClean="0"/>
              <a:t>Taste: SUV, red Ferrari</a:t>
            </a:r>
          </a:p>
          <a:p>
            <a:pPr eaLnBrk="1" hangingPunct="1">
              <a:buFontTx/>
              <a:buNone/>
            </a:pPr>
            <a:r>
              <a:rPr lang="en-US" smtClean="0"/>
              <a:t>Special Influences: Availability of alternative transport (buses, trains), safety of cars, better roads (Express Highway), Expectation of future price increases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p>
            <a:fld id="{1931C165-9EE2-4240-A7B1-0B5D37861DD7}" type="slidenum">
              <a:rPr lang="en-US" smtClean="0"/>
              <a:pPr/>
              <a:t>62</a:t>
            </a:fld>
            <a:endParaRPr lang="en-US" smtClean="0"/>
          </a:p>
        </p:txBody>
      </p:sp>
      <p:sp>
        <p:nvSpPr>
          <p:cNvPr id="53251" name="Rectangle 2"/>
          <p:cNvSpPr>
            <a:spLocks noGrp="1" noChangeArrowheads="1"/>
          </p:cNvSpPr>
          <p:nvPr>
            <p:ph type="title"/>
          </p:nvPr>
        </p:nvSpPr>
        <p:spPr/>
        <p:txBody>
          <a:bodyPr/>
          <a:lstStyle/>
          <a:p>
            <a:pPr eaLnBrk="1" hangingPunct="1"/>
            <a:r>
              <a:rPr lang="en-US" sz="4000" smtClean="0"/>
              <a:t>Supply, Demand &amp; Market equilibrium</a:t>
            </a:r>
          </a:p>
        </p:txBody>
      </p:sp>
      <p:sp>
        <p:nvSpPr>
          <p:cNvPr id="53252" name="Rectangle 3"/>
          <p:cNvSpPr>
            <a:spLocks noGrp="1" noChangeArrowheads="1"/>
          </p:cNvSpPr>
          <p:nvPr>
            <p:ph type="body" idx="1"/>
          </p:nvPr>
        </p:nvSpPr>
        <p:spPr/>
        <p:txBody>
          <a:bodyPr/>
          <a:lstStyle/>
          <a:p>
            <a:pPr eaLnBrk="1" hangingPunct="1"/>
            <a:r>
              <a:rPr lang="en-US" sz="3600" smtClean="0"/>
              <a:t>Car Market- Factors Affecting Supply </a:t>
            </a:r>
          </a:p>
          <a:p>
            <a:pPr eaLnBrk="1" hangingPunct="1"/>
            <a:r>
              <a:rPr lang="en-US" sz="2800" smtClean="0"/>
              <a:t>Input prices: lower wages or machinery prices will reduce cost of production and increase supply</a:t>
            </a:r>
          </a:p>
          <a:p>
            <a:pPr eaLnBrk="1" hangingPunct="1"/>
            <a:r>
              <a:rPr lang="en-US" sz="2800" smtClean="0"/>
              <a:t>Prices of related goods being produced in the factory: If truck demand and its price increases, its SS will go up, entire assembly line will produce trucks resulting in lower SS of cars</a:t>
            </a:r>
          </a:p>
          <a:p>
            <a:pPr eaLnBrk="1" hangingPunct="1"/>
            <a:endParaRPr lang="en-US" sz="28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p>
            <a:fld id="{B8AF765A-1CD6-453F-83DE-4A04BB60A8E2}" type="slidenum">
              <a:rPr lang="en-US" smtClean="0"/>
              <a:pPr/>
              <a:t>63</a:t>
            </a:fld>
            <a:endParaRPr lang="en-US" smtClean="0"/>
          </a:p>
        </p:txBody>
      </p:sp>
      <p:sp>
        <p:nvSpPr>
          <p:cNvPr id="54275" name="Rectangle 2"/>
          <p:cNvSpPr>
            <a:spLocks noGrp="1" noChangeArrowheads="1"/>
          </p:cNvSpPr>
          <p:nvPr>
            <p:ph type="title"/>
          </p:nvPr>
        </p:nvSpPr>
        <p:spPr/>
        <p:txBody>
          <a:bodyPr/>
          <a:lstStyle/>
          <a:p>
            <a:pPr eaLnBrk="1" hangingPunct="1"/>
            <a:r>
              <a:rPr lang="en-US" sz="4000" smtClean="0"/>
              <a:t>Supply, Demand &amp; Market equilibrium</a:t>
            </a:r>
          </a:p>
        </p:txBody>
      </p:sp>
      <p:sp>
        <p:nvSpPr>
          <p:cNvPr id="54276" name="Rectangle 3"/>
          <p:cNvSpPr>
            <a:spLocks noGrp="1" noChangeArrowheads="1"/>
          </p:cNvSpPr>
          <p:nvPr>
            <p:ph type="body" idx="1"/>
          </p:nvPr>
        </p:nvSpPr>
        <p:spPr/>
        <p:txBody>
          <a:bodyPr/>
          <a:lstStyle/>
          <a:p>
            <a:pPr eaLnBrk="1" hangingPunct="1">
              <a:lnSpc>
                <a:spcPct val="90000"/>
              </a:lnSpc>
            </a:pPr>
            <a:r>
              <a:rPr lang="en-US" smtClean="0"/>
              <a:t>Technology: Lowers production costs and increases supply</a:t>
            </a:r>
          </a:p>
          <a:p>
            <a:pPr eaLnBrk="1" hangingPunct="1">
              <a:lnSpc>
                <a:spcPct val="90000"/>
              </a:lnSpc>
            </a:pPr>
            <a:r>
              <a:rPr lang="en-US" smtClean="0"/>
              <a:t>Government Policy: Pollution norms, minimum wages laws, government policy on electricity charges for industry may increase costs and reduce supply </a:t>
            </a:r>
          </a:p>
          <a:p>
            <a:pPr eaLnBrk="1" hangingPunct="1">
              <a:lnSpc>
                <a:spcPct val="90000"/>
              </a:lnSpc>
            </a:pPr>
            <a:r>
              <a:rPr lang="en-US" smtClean="0"/>
              <a:t>Special Influences: Internet shopping will drive out high cost sellers out of the market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p>
            <a:fld id="{7B5C55F1-28CA-4453-AAB1-C666F594CB4C}" type="slidenum">
              <a:rPr lang="en-US" smtClean="0"/>
              <a:pPr/>
              <a:t>64</a:t>
            </a:fld>
            <a:endParaRPr lang="en-US" smtClean="0"/>
          </a:p>
        </p:txBody>
      </p:sp>
      <p:sp>
        <p:nvSpPr>
          <p:cNvPr id="55299" name="Rectangle 2"/>
          <p:cNvSpPr>
            <a:spLocks noGrp="1" noChangeArrowheads="1"/>
          </p:cNvSpPr>
          <p:nvPr>
            <p:ph type="title"/>
          </p:nvPr>
        </p:nvSpPr>
        <p:spPr/>
        <p:txBody>
          <a:bodyPr/>
          <a:lstStyle/>
          <a:p>
            <a:pPr eaLnBrk="1" hangingPunct="1"/>
            <a:r>
              <a:rPr lang="en-US" dirty="0" smtClean="0"/>
              <a:t>CONSUMER </a:t>
            </a:r>
            <a:r>
              <a:rPr lang="en-US" dirty="0" smtClean="0"/>
              <a:t>BEHAVIOUR</a:t>
            </a:r>
          </a:p>
        </p:txBody>
      </p:sp>
      <p:sp>
        <p:nvSpPr>
          <p:cNvPr id="55300" name="Rectangle 3"/>
          <p:cNvSpPr>
            <a:spLocks noGrp="1" noChangeArrowheads="1"/>
          </p:cNvSpPr>
          <p:nvPr>
            <p:ph type="body" idx="1"/>
          </p:nvPr>
        </p:nvSpPr>
        <p:spPr/>
        <p:txBody>
          <a:bodyPr/>
          <a:lstStyle/>
          <a:p>
            <a:pPr eaLnBrk="1" hangingPunct="1">
              <a:buFontTx/>
              <a:buNone/>
            </a:pPr>
            <a:r>
              <a:rPr lang="en-US" smtClean="0"/>
              <a:t>Marshall’s utility Analysis: </a:t>
            </a:r>
          </a:p>
          <a:p>
            <a:pPr eaLnBrk="1" hangingPunct="1"/>
            <a:r>
              <a:rPr lang="en-US" smtClean="0"/>
              <a:t>Law of Diminishing Marginal Utility: Other things remaining the same, utility derived by the consumer from the consumption of additional units  goes on decreasing</a:t>
            </a:r>
          </a:p>
          <a:p>
            <a:pPr eaLnBrk="1" hangingPunct="1"/>
            <a:r>
              <a:rPr lang="en-US" smtClean="0"/>
              <a:t>Utility is quantifiable and additive</a:t>
            </a:r>
          </a:p>
          <a:p>
            <a:pPr eaLnBrk="1" hangingPunct="1"/>
            <a:r>
              <a:rPr lang="en-US" smtClean="0"/>
              <a:t>consumption units are homogeneous</a:t>
            </a:r>
          </a:p>
          <a:p>
            <a:pPr eaLnBrk="1" hangingPunct="1"/>
            <a:r>
              <a:rPr lang="en-US" smtClean="0"/>
              <a:t>Income is limited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p>
            <a:fld id="{9AE68985-4B8F-4DBB-97AF-4F9CBFFEB777}" type="slidenum">
              <a:rPr lang="en-US" smtClean="0"/>
              <a:pPr/>
              <a:t>65</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CONSUMER </a:t>
            </a:r>
            <a:r>
              <a:rPr lang="en-US" dirty="0" smtClean="0"/>
              <a:t>BEHAVIOUR</a:t>
            </a:r>
            <a:endParaRPr lang="en-US" dirty="0" smtClean="0"/>
          </a:p>
        </p:txBody>
      </p:sp>
      <p:sp>
        <p:nvSpPr>
          <p:cNvPr id="56324" name="Rectangle 3"/>
          <p:cNvSpPr>
            <a:spLocks noGrp="1" noChangeArrowheads="1"/>
          </p:cNvSpPr>
          <p:nvPr>
            <p:ph type="body" idx="1"/>
          </p:nvPr>
        </p:nvSpPr>
        <p:spPr/>
        <p:txBody>
          <a:bodyPr/>
          <a:lstStyle/>
          <a:p>
            <a:pPr marL="609600" indent="-609600" eaLnBrk="1" hangingPunct="1">
              <a:buFontTx/>
              <a:buNone/>
            </a:pPr>
            <a:r>
              <a:rPr lang="en-US" smtClean="0"/>
              <a:t>A consumer is in equilibrium when he has</a:t>
            </a:r>
          </a:p>
          <a:p>
            <a:pPr marL="609600" indent="-609600" eaLnBrk="1" hangingPunct="1">
              <a:buFontTx/>
              <a:buAutoNum type="arabicPeriod"/>
            </a:pPr>
            <a:r>
              <a:rPr lang="en-US" smtClean="0"/>
              <a:t>Maximised his satisfaction</a:t>
            </a:r>
          </a:p>
          <a:p>
            <a:pPr marL="609600" indent="-609600" eaLnBrk="1" hangingPunct="1">
              <a:buFontTx/>
              <a:buAutoNum type="arabicPeriod"/>
            </a:pPr>
            <a:r>
              <a:rPr lang="en-US" smtClean="0"/>
              <a:t>Spent his entire income</a:t>
            </a:r>
          </a:p>
          <a:p>
            <a:pPr marL="609600" indent="-609600" eaLnBrk="1" hangingPunct="1">
              <a:buFontTx/>
              <a:buAutoNum type="arabicPeriod"/>
            </a:pPr>
            <a:r>
              <a:rPr lang="en-US" smtClean="0"/>
              <a:t>Attained optimal allocation of expenditure</a:t>
            </a:r>
          </a:p>
          <a:p>
            <a:pPr marL="609600" indent="-609600" eaLnBrk="1" hangingPunct="1">
              <a:buFontTx/>
              <a:buAutoNum type="arabicPeriod"/>
            </a:pPr>
            <a:r>
              <a:rPr lang="en-US" smtClean="0"/>
              <a:t>Consumed optimum quantity of each commodity</a:t>
            </a:r>
          </a:p>
          <a:p>
            <a:pPr marL="609600" indent="-609600" eaLnBrk="1" hangingPunct="1">
              <a:buFontTx/>
              <a:buAutoNum type="arabicPeriod"/>
            </a:pPr>
            <a:endParaRPr 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p>
            <a:fld id="{74E013DB-BEE0-4EEF-88E0-51F587D705BB}" type="slidenum">
              <a:rPr lang="en-US" smtClean="0"/>
              <a:pPr/>
              <a:t>66</a:t>
            </a:fld>
            <a:endParaRPr lang="en-US" smtClean="0"/>
          </a:p>
        </p:txBody>
      </p:sp>
      <p:sp>
        <p:nvSpPr>
          <p:cNvPr id="57347" name="Rectangle 2"/>
          <p:cNvSpPr>
            <a:spLocks noGrp="1" noChangeArrowheads="1"/>
          </p:cNvSpPr>
          <p:nvPr>
            <p:ph type="title"/>
          </p:nvPr>
        </p:nvSpPr>
        <p:spPr/>
        <p:txBody>
          <a:bodyPr/>
          <a:lstStyle/>
          <a:p>
            <a:pPr eaLnBrk="1" hangingPunct="1"/>
            <a:r>
              <a:rPr lang="en-US" dirty="0" smtClean="0"/>
              <a:t>CONSUMERS’ BEHAVIOUR</a:t>
            </a:r>
            <a:endParaRPr lang="en-US" dirty="0" smtClean="0"/>
          </a:p>
        </p:txBody>
      </p:sp>
      <p:sp>
        <p:nvSpPr>
          <p:cNvPr id="57348" name="Rectangle 3"/>
          <p:cNvSpPr>
            <a:spLocks noGrp="1" noChangeArrowheads="1"/>
          </p:cNvSpPr>
          <p:nvPr>
            <p:ph type="body" idx="1"/>
          </p:nvPr>
        </p:nvSpPr>
        <p:spPr/>
        <p:txBody>
          <a:bodyPr/>
          <a:lstStyle/>
          <a:p>
            <a:pPr eaLnBrk="1" hangingPunct="1"/>
            <a:r>
              <a:rPr lang="en-US" dirty="0" smtClean="0"/>
              <a:t>Law of </a:t>
            </a:r>
            <a:r>
              <a:rPr lang="en-US" dirty="0" err="1" smtClean="0"/>
              <a:t>Equi</a:t>
            </a:r>
            <a:r>
              <a:rPr lang="en-US" dirty="0" smtClean="0"/>
              <a:t>- marginal Utility: Consumer distributes his income in such a way that marginal utility of each commodity per unit of expenditure is the same.</a:t>
            </a:r>
          </a:p>
          <a:p>
            <a:pPr eaLnBrk="1" hangingPunct="1">
              <a:buFontTx/>
              <a:buNone/>
            </a:pPr>
            <a:r>
              <a:rPr lang="en-US" dirty="0" smtClean="0"/>
              <a:t>	</a:t>
            </a:r>
            <a:r>
              <a:rPr lang="en-US" dirty="0" err="1" smtClean="0"/>
              <a:t>MUx</a:t>
            </a:r>
            <a:r>
              <a:rPr lang="en-US" dirty="0" smtClean="0"/>
              <a:t> 	 	</a:t>
            </a:r>
            <a:r>
              <a:rPr lang="en-US" dirty="0" err="1" smtClean="0"/>
              <a:t>MUy</a:t>
            </a:r>
            <a:r>
              <a:rPr lang="en-US" dirty="0" smtClean="0"/>
              <a:t>		   </a:t>
            </a:r>
            <a:r>
              <a:rPr lang="en-US" dirty="0" err="1" smtClean="0"/>
              <a:t>MUz</a:t>
            </a:r>
            <a:endParaRPr lang="en-US" dirty="0" smtClean="0"/>
          </a:p>
          <a:p>
            <a:pPr eaLnBrk="1" hangingPunct="1">
              <a:buFontTx/>
              <a:buNone/>
            </a:pPr>
            <a:r>
              <a:rPr lang="en-US" dirty="0" smtClean="0"/>
              <a:t>_______=	       _____      =  </a:t>
            </a:r>
            <a:r>
              <a:rPr lang="en-US" dirty="0" smtClean="0"/>
              <a:t>_____ =</a:t>
            </a:r>
            <a:r>
              <a:rPr lang="en-US" dirty="0" err="1" smtClean="0"/>
              <a:t>MUm</a:t>
            </a:r>
            <a:r>
              <a:rPr lang="en-US" dirty="0" smtClean="0"/>
              <a:t>	</a:t>
            </a:r>
          </a:p>
          <a:p>
            <a:pPr eaLnBrk="1" hangingPunct="1">
              <a:buFontTx/>
              <a:buNone/>
            </a:pPr>
            <a:r>
              <a:rPr lang="en-US" dirty="0" smtClean="0"/>
              <a:t>   </a:t>
            </a:r>
            <a:r>
              <a:rPr lang="en-US" dirty="0" err="1" smtClean="0"/>
              <a:t>Px</a:t>
            </a:r>
            <a:r>
              <a:rPr lang="en-US" dirty="0" smtClean="0"/>
              <a:t>			</a:t>
            </a:r>
            <a:r>
              <a:rPr lang="en-US" dirty="0" err="1" smtClean="0"/>
              <a:t>Py</a:t>
            </a:r>
            <a:r>
              <a:rPr lang="en-US" dirty="0" smtClean="0"/>
              <a:t>		     </a:t>
            </a:r>
            <a:r>
              <a:rPr lang="en-US" dirty="0" err="1" smtClean="0"/>
              <a:t>Pz</a:t>
            </a:r>
            <a:endParaRPr lang="en-US" dirty="0" smtClean="0"/>
          </a:p>
          <a:p>
            <a:pPr eaLnBrk="1" hangingPunct="1"/>
            <a:endParaRPr 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p>
            <a:fld id="{C82B1DBC-45D4-4E65-9B8B-90EB8312FF98}" type="slidenum">
              <a:rPr lang="en-US" smtClean="0"/>
              <a:pPr/>
              <a:t>67</a:t>
            </a:fld>
            <a:endParaRPr lang="en-US" smtClean="0"/>
          </a:p>
        </p:txBody>
      </p:sp>
      <p:sp>
        <p:nvSpPr>
          <p:cNvPr id="58371" name="Rectangle 2"/>
          <p:cNvSpPr>
            <a:spLocks noGrp="1" noChangeArrowheads="1"/>
          </p:cNvSpPr>
          <p:nvPr>
            <p:ph type="title"/>
          </p:nvPr>
        </p:nvSpPr>
        <p:spPr/>
        <p:txBody>
          <a:bodyPr/>
          <a:lstStyle/>
          <a:p>
            <a:pPr eaLnBrk="1" hangingPunct="1"/>
            <a:r>
              <a:rPr lang="en-US" smtClean="0"/>
              <a:t>CONSUMERS’ BEHAVIOUR</a:t>
            </a:r>
          </a:p>
        </p:txBody>
      </p:sp>
      <p:sp>
        <p:nvSpPr>
          <p:cNvPr id="58372" name="Rectangle 3"/>
          <p:cNvSpPr>
            <a:spLocks noGrp="1" noChangeArrowheads="1"/>
          </p:cNvSpPr>
          <p:nvPr>
            <p:ph type="body" idx="1"/>
          </p:nvPr>
        </p:nvSpPr>
        <p:spPr/>
        <p:txBody>
          <a:bodyPr/>
          <a:lstStyle/>
          <a:p>
            <a:pPr eaLnBrk="1" hangingPunct="1">
              <a:buFontTx/>
              <a:buNone/>
            </a:pPr>
            <a:r>
              <a:rPr lang="en-US" smtClean="0"/>
              <a:t>Hicks- Allen’s Indifference Curve Analysis:</a:t>
            </a:r>
          </a:p>
          <a:p>
            <a:pPr eaLnBrk="1" hangingPunct="1">
              <a:buFontTx/>
              <a:buNone/>
            </a:pPr>
            <a:r>
              <a:rPr lang="en-US" smtClean="0"/>
              <a:t>Ordinal instead of cardinal measurement</a:t>
            </a:r>
          </a:p>
          <a:p>
            <a:pPr eaLnBrk="1" hangingPunct="1">
              <a:buFontTx/>
              <a:buNone/>
            </a:pPr>
            <a:r>
              <a:rPr lang="en-US" smtClean="0"/>
              <a:t>Utility being subjective is rankable, not measurable</a:t>
            </a:r>
          </a:p>
          <a:p>
            <a:pPr eaLnBrk="1" hangingPunct="1">
              <a:buFontTx/>
              <a:buNone/>
            </a:pPr>
            <a:r>
              <a:rPr lang="en-US" smtClean="0"/>
              <a:t>Consumer is rational</a:t>
            </a:r>
          </a:p>
          <a:p>
            <a:pPr eaLnBrk="1" hangingPunct="1">
              <a:buFontTx/>
              <a:buNone/>
            </a:pPr>
            <a:r>
              <a:rPr lang="en-US" smtClean="0"/>
              <a:t>Tastes, preferences and income remain constant</a:t>
            </a:r>
          </a:p>
          <a:p>
            <a:pPr eaLnBrk="1" hangingPunct="1">
              <a:buFontTx/>
              <a:buNone/>
            </a:pPr>
            <a:endParaRPr 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p>
            <a:fld id="{A2CDCF6D-9B18-42A8-AD24-B82234F84D09}" type="slidenum">
              <a:rPr lang="en-US" smtClean="0"/>
              <a:pPr/>
              <a:t>68</a:t>
            </a:fld>
            <a:endParaRPr lang="en-US" smtClean="0"/>
          </a:p>
        </p:txBody>
      </p:sp>
      <p:sp>
        <p:nvSpPr>
          <p:cNvPr id="59395" name="Rectangle 2"/>
          <p:cNvSpPr>
            <a:spLocks noGrp="1" noChangeArrowheads="1"/>
          </p:cNvSpPr>
          <p:nvPr>
            <p:ph type="title"/>
          </p:nvPr>
        </p:nvSpPr>
        <p:spPr/>
        <p:txBody>
          <a:bodyPr/>
          <a:lstStyle/>
          <a:p>
            <a:pPr eaLnBrk="1" hangingPunct="1"/>
            <a:r>
              <a:rPr lang="en-US" dirty="0" smtClean="0"/>
              <a:t>CONSUMERS’ BEHAVIOUR</a:t>
            </a:r>
            <a:endParaRPr lang="en-US" dirty="0" smtClean="0"/>
          </a:p>
        </p:txBody>
      </p:sp>
      <p:sp>
        <p:nvSpPr>
          <p:cNvPr id="59396" name="Rectangle 3"/>
          <p:cNvSpPr>
            <a:spLocks noGrp="1" noChangeArrowheads="1"/>
          </p:cNvSpPr>
          <p:nvPr>
            <p:ph type="body" idx="1"/>
          </p:nvPr>
        </p:nvSpPr>
        <p:spPr/>
        <p:txBody>
          <a:bodyPr/>
          <a:lstStyle/>
          <a:p>
            <a:pPr eaLnBrk="1" hangingPunct="1">
              <a:lnSpc>
                <a:spcPct val="80000"/>
              </a:lnSpc>
              <a:buFontTx/>
              <a:buNone/>
            </a:pPr>
            <a:r>
              <a:rPr lang="en-US" sz="2800" b="1" dirty="0" smtClean="0"/>
              <a:t>Indifference Curve </a:t>
            </a:r>
            <a:r>
              <a:rPr lang="en-US" sz="2800" dirty="0" smtClean="0"/>
              <a:t>represents combination of goods X and Y that give the same level of satisfaction.</a:t>
            </a:r>
          </a:p>
          <a:p>
            <a:pPr eaLnBrk="1" hangingPunct="1">
              <a:lnSpc>
                <a:spcPct val="80000"/>
              </a:lnSpc>
              <a:buFontTx/>
              <a:buNone/>
            </a:pPr>
            <a:r>
              <a:rPr lang="en-US" sz="2800" dirty="0" smtClean="0"/>
              <a:t>Convex to the origin- consumer will sacrifice lesser quantity of Y for each additional unit of X</a:t>
            </a:r>
          </a:p>
          <a:p>
            <a:pPr eaLnBrk="1" hangingPunct="1">
              <a:lnSpc>
                <a:spcPct val="80000"/>
              </a:lnSpc>
              <a:buFontTx/>
              <a:buNone/>
            </a:pPr>
            <a:r>
              <a:rPr lang="en-US" sz="2800" dirty="0" smtClean="0"/>
              <a:t> It has a negative slope –For utility to remain constant, if demand for one commodity increases, the other one should decrease. </a:t>
            </a:r>
          </a:p>
          <a:p>
            <a:pPr eaLnBrk="1" hangingPunct="1">
              <a:lnSpc>
                <a:spcPct val="80000"/>
              </a:lnSpc>
              <a:buFontTx/>
              <a:buNone/>
            </a:pPr>
            <a:r>
              <a:rPr lang="en-US" sz="2800" dirty="0" smtClean="0"/>
              <a:t>2 ICs can not intersect each other.</a:t>
            </a:r>
          </a:p>
          <a:p>
            <a:pPr eaLnBrk="1" hangingPunct="1">
              <a:lnSpc>
                <a:spcPct val="80000"/>
              </a:lnSpc>
              <a:buFontTx/>
              <a:buNone/>
            </a:pPr>
            <a:r>
              <a:rPr lang="en-US" sz="2800" dirty="0" smtClean="0"/>
              <a:t> Higher the indifference curve, higher the  level of satisfaction.</a:t>
            </a:r>
          </a:p>
          <a:p>
            <a:pPr eaLnBrk="1" hangingPunct="1">
              <a:lnSpc>
                <a:spcPct val="80000"/>
              </a:lnSpc>
            </a:pPr>
            <a:endParaRPr lang="en-US" sz="2800"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p>
            <a:fld id="{3512BD63-C9F5-470C-B67D-1E051C5E6B7A}" type="slidenum">
              <a:rPr lang="en-US" smtClean="0"/>
              <a:pPr/>
              <a:t>69</a:t>
            </a:fld>
            <a:endParaRPr lang="en-US" smtClean="0"/>
          </a:p>
        </p:txBody>
      </p:sp>
      <p:sp>
        <p:nvSpPr>
          <p:cNvPr id="60419" name="Rectangle 2"/>
          <p:cNvSpPr>
            <a:spLocks noGrp="1" noChangeArrowheads="1"/>
          </p:cNvSpPr>
          <p:nvPr>
            <p:ph type="title"/>
          </p:nvPr>
        </p:nvSpPr>
        <p:spPr/>
        <p:txBody>
          <a:bodyPr/>
          <a:lstStyle/>
          <a:p>
            <a:pPr eaLnBrk="1" hangingPunct="1"/>
            <a:r>
              <a:rPr lang="en-US" smtClean="0"/>
              <a:t>CONSUMERS’ BEHAVIOUR</a:t>
            </a:r>
          </a:p>
        </p:txBody>
      </p:sp>
      <p:sp>
        <p:nvSpPr>
          <p:cNvPr id="60420" name="Rectangle 3"/>
          <p:cNvSpPr>
            <a:spLocks noGrp="1" noChangeArrowheads="1"/>
          </p:cNvSpPr>
          <p:nvPr>
            <p:ph type="body" idx="1"/>
          </p:nvPr>
        </p:nvSpPr>
        <p:spPr>
          <a:xfrm>
            <a:off x="533400" y="1676400"/>
            <a:ext cx="8229600" cy="4525963"/>
          </a:xfrm>
        </p:spPr>
        <p:txBody>
          <a:bodyPr/>
          <a:lstStyle/>
          <a:p>
            <a:pPr eaLnBrk="1" hangingPunct="1"/>
            <a:endParaRPr lang="en-US" smtClean="0"/>
          </a:p>
        </p:txBody>
      </p:sp>
      <p:sp>
        <p:nvSpPr>
          <p:cNvPr id="60421" name="Line 6"/>
          <p:cNvSpPr>
            <a:spLocks noChangeShapeType="1"/>
          </p:cNvSpPr>
          <p:nvPr/>
        </p:nvSpPr>
        <p:spPr bwMode="auto">
          <a:xfrm>
            <a:off x="1447800" y="5105400"/>
            <a:ext cx="4267200" cy="0"/>
          </a:xfrm>
          <a:prstGeom prst="line">
            <a:avLst/>
          </a:prstGeom>
          <a:noFill/>
          <a:ln w="9525">
            <a:solidFill>
              <a:schemeClr val="tx1"/>
            </a:solidFill>
            <a:round/>
            <a:headEnd/>
            <a:tailEnd/>
          </a:ln>
        </p:spPr>
        <p:txBody>
          <a:bodyPr/>
          <a:lstStyle/>
          <a:p>
            <a:endParaRPr lang="en-US"/>
          </a:p>
        </p:txBody>
      </p:sp>
      <p:sp>
        <p:nvSpPr>
          <p:cNvPr id="60422" name="Text Box 12"/>
          <p:cNvSpPr txBox="1">
            <a:spLocks noChangeArrowheads="1"/>
          </p:cNvSpPr>
          <p:nvPr/>
        </p:nvSpPr>
        <p:spPr bwMode="auto">
          <a:xfrm>
            <a:off x="4784725" y="4151313"/>
            <a:ext cx="539750" cy="366712"/>
          </a:xfrm>
          <a:prstGeom prst="rect">
            <a:avLst/>
          </a:prstGeom>
          <a:noFill/>
          <a:ln w="9525">
            <a:noFill/>
            <a:miter lim="800000"/>
            <a:headEnd/>
            <a:tailEnd/>
          </a:ln>
        </p:spPr>
        <p:txBody>
          <a:bodyPr wrap="none">
            <a:spAutoFit/>
          </a:bodyPr>
          <a:lstStyle/>
          <a:p>
            <a:r>
              <a:rPr lang="en-US"/>
              <a:t>IC1</a:t>
            </a:r>
          </a:p>
        </p:txBody>
      </p:sp>
      <p:sp>
        <p:nvSpPr>
          <p:cNvPr id="60423" name="Text Box 13"/>
          <p:cNvSpPr txBox="1">
            <a:spLocks noChangeArrowheads="1"/>
          </p:cNvSpPr>
          <p:nvPr/>
        </p:nvSpPr>
        <p:spPr bwMode="auto">
          <a:xfrm>
            <a:off x="4708525" y="3770313"/>
            <a:ext cx="539750" cy="366712"/>
          </a:xfrm>
          <a:prstGeom prst="rect">
            <a:avLst/>
          </a:prstGeom>
          <a:noFill/>
          <a:ln w="9525">
            <a:noFill/>
            <a:miter lim="800000"/>
            <a:headEnd/>
            <a:tailEnd/>
          </a:ln>
        </p:spPr>
        <p:txBody>
          <a:bodyPr wrap="none">
            <a:spAutoFit/>
          </a:bodyPr>
          <a:lstStyle/>
          <a:p>
            <a:r>
              <a:rPr lang="en-US"/>
              <a:t>IC2</a:t>
            </a:r>
          </a:p>
        </p:txBody>
      </p:sp>
      <p:sp>
        <p:nvSpPr>
          <p:cNvPr id="60424" name="Text Box 14"/>
          <p:cNvSpPr txBox="1">
            <a:spLocks noChangeArrowheads="1"/>
          </p:cNvSpPr>
          <p:nvPr/>
        </p:nvSpPr>
        <p:spPr bwMode="auto">
          <a:xfrm>
            <a:off x="4784725" y="3160713"/>
            <a:ext cx="539750" cy="366712"/>
          </a:xfrm>
          <a:prstGeom prst="rect">
            <a:avLst/>
          </a:prstGeom>
          <a:noFill/>
          <a:ln w="9525">
            <a:noFill/>
            <a:miter lim="800000"/>
            <a:headEnd/>
            <a:tailEnd/>
          </a:ln>
        </p:spPr>
        <p:txBody>
          <a:bodyPr wrap="none">
            <a:spAutoFit/>
          </a:bodyPr>
          <a:lstStyle/>
          <a:p>
            <a:r>
              <a:rPr lang="en-US"/>
              <a:t>IC3</a:t>
            </a:r>
          </a:p>
        </p:txBody>
      </p:sp>
      <p:sp>
        <p:nvSpPr>
          <p:cNvPr id="60425" name="Freeform 15"/>
          <p:cNvSpPr>
            <a:spLocks/>
          </p:cNvSpPr>
          <p:nvPr/>
        </p:nvSpPr>
        <p:spPr bwMode="auto">
          <a:xfrm>
            <a:off x="1600200" y="2743200"/>
            <a:ext cx="3276600" cy="1968500"/>
          </a:xfrm>
          <a:custGeom>
            <a:avLst/>
            <a:gdLst>
              <a:gd name="T0" fmla="*/ 0 w 2064"/>
              <a:gd name="T1" fmla="*/ 0 h 1240"/>
              <a:gd name="T2" fmla="*/ 1066800 w 2064"/>
              <a:gd name="T3" fmla="*/ 1676400 h 1240"/>
              <a:gd name="T4" fmla="*/ 3276600 w 2064"/>
              <a:gd name="T5" fmla="*/ 1752600 h 1240"/>
              <a:gd name="T6" fmla="*/ 0 60000 65536"/>
              <a:gd name="T7" fmla="*/ 0 60000 65536"/>
              <a:gd name="T8" fmla="*/ 0 60000 65536"/>
              <a:gd name="T9" fmla="*/ 0 w 2064"/>
              <a:gd name="T10" fmla="*/ 0 h 1240"/>
              <a:gd name="T11" fmla="*/ 2064 w 2064"/>
              <a:gd name="T12" fmla="*/ 1240 h 1240"/>
            </a:gdLst>
            <a:ahLst/>
            <a:cxnLst>
              <a:cxn ang="T6">
                <a:pos x="T0" y="T1"/>
              </a:cxn>
              <a:cxn ang="T7">
                <a:pos x="T2" y="T3"/>
              </a:cxn>
              <a:cxn ang="T8">
                <a:pos x="T4" y="T5"/>
              </a:cxn>
            </a:cxnLst>
            <a:rect l="T9" t="T10" r="T11" b="T12"/>
            <a:pathLst>
              <a:path w="2064" h="1240">
                <a:moveTo>
                  <a:pt x="0" y="0"/>
                </a:moveTo>
                <a:cubicBezTo>
                  <a:pt x="164" y="436"/>
                  <a:pt x="328" y="872"/>
                  <a:pt x="672" y="1056"/>
                </a:cubicBezTo>
                <a:cubicBezTo>
                  <a:pt x="1016" y="1240"/>
                  <a:pt x="1840" y="1096"/>
                  <a:pt x="2064" y="1104"/>
                </a:cubicBezTo>
              </a:path>
            </a:pathLst>
          </a:custGeom>
          <a:noFill/>
          <a:ln w="9525">
            <a:solidFill>
              <a:schemeClr val="tx1"/>
            </a:solidFill>
            <a:round/>
            <a:headEnd/>
            <a:tailEnd/>
          </a:ln>
        </p:spPr>
        <p:txBody>
          <a:bodyPr/>
          <a:lstStyle/>
          <a:p>
            <a:endParaRPr lang="en-US"/>
          </a:p>
        </p:txBody>
      </p:sp>
      <p:sp>
        <p:nvSpPr>
          <p:cNvPr id="60426" name="Freeform 16"/>
          <p:cNvSpPr>
            <a:spLocks/>
          </p:cNvSpPr>
          <p:nvPr/>
        </p:nvSpPr>
        <p:spPr bwMode="auto">
          <a:xfrm>
            <a:off x="1981200" y="2514600"/>
            <a:ext cx="2819400" cy="1778000"/>
          </a:xfrm>
          <a:custGeom>
            <a:avLst/>
            <a:gdLst>
              <a:gd name="T0" fmla="*/ 0 w 1776"/>
              <a:gd name="T1" fmla="*/ 0 h 1120"/>
              <a:gd name="T2" fmla="*/ 914400 w 1776"/>
              <a:gd name="T3" fmla="*/ 1524000 h 1120"/>
              <a:gd name="T4" fmla="*/ 2819400 w 1776"/>
              <a:gd name="T5" fmla="*/ 1524000 h 1120"/>
              <a:gd name="T6" fmla="*/ 0 60000 65536"/>
              <a:gd name="T7" fmla="*/ 0 60000 65536"/>
              <a:gd name="T8" fmla="*/ 0 60000 65536"/>
              <a:gd name="T9" fmla="*/ 0 w 1776"/>
              <a:gd name="T10" fmla="*/ 0 h 1120"/>
              <a:gd name="T11" fmla="*/ 1776 w 1776"/>
              <a:gd name="T12" fmla="*/ 1120 h 1120"/>
            </a:gdLst>
            <a:ahLst/>
            <a:cxnLst>
              <a:cxn ang="T6">
                <a:pos x="T0" y="T1"/>
              </a:cxn>
              <a:cxn ang="T7">
                <a:pos x="T2" y="T3"/>
              </a:cxn>
              <a:cxn ang="T8">
                <a:pos x="T4" y="T5"/>
              </a:cxn>
            </a:cxnLst>
            <a:rect l="T9" t="T10" r="T11" b="T12"/>
            <a:pathLst>
              <a:path w="1776" h="1120">
                <a:moveTo>
                  <a:pt x="0" y="0"/>
                </a:moveTo>
                <a:cubicBezTo>
                  <a:pt x="140" y="400"/>
                  <a:pt x="280" y="800"/>
                  <a:pt x="576" y="960"/>
                </a:cubicBezTo>
                <a:cubicBezTo>
                  <a:pt x="872" y="1120"/>
                  <a:pt x="1576" y="960"/>
                  <a:pt x="1776" y="960"/>
                </a:cubicBezTo>
              </a:path>
            </a:pathLst>
          </a:custGeom>
          <a:noFill/>
          <a:ln w="9525">
            <a:solidFill>
              <a:schemeClr val="tx1"/>
            </a:solidFill>
            <a:round/>
            <a:headEnd/>
            <a:tailEnd/>
          </a:ln>
        </p:spPr>
        <p:txBody>
          <a:bodyPr/>
          <a:lstStyle/>
          <a:p>
            <a:endParaRPr lang="en-US"/>
          </a:p>
        </p:txBody>
      </p:sp>
      <p:sp>
        <p:nvSpPr>
          <p:cNvPr id="60427" name="Freeform 17"/>
          <p:cNvSpPr>
            <a:spLocks/>
          </p:cNvSpPr>
          <p:nvPr/>
        </p:nvSpPr>
        <p:spPr bwMode="auto">
          <a:xfrm>
            <a:off x="2438400" y="2286000"/>
            <a:ext cx="2362200" cy="1422400"/>
          </a:xfrm>
          <a:custGeom>
            <a:avLst/>
            <a:gdLst>
              <a:gd name="T0" fmla="*/ 0 w 1488"/>
              <a:gd name="T1" fmla="*/ 0 h 896"/>
              <a:gd name="T2" fmla="*/ 762000 w 1488"/>
              <a:gd name="T3" fmla="*/ 1219200 h 896"/>
              <a:gd name="T4" fmla="*/ 2362200 w 1488"/>
              <a:gd name="T5" fmla="*/ 1219200 h 896"/>
              <a:gd name="T6" fmla="*/ 0 60000 65536"/>
              <a:gd name="T7" fmla="*/ 0 60000 65536"/>
              <a:gd name="T8" fmla="*/ 0 60000 65536"/>
              <a:gd name="T9" fmla="*/ 0 w 1488"/>
              <a:gd name="T10" fmla="*/ 0 h 896"/>
              <a:gd name="T11" fmla="*/ 1488 w 1488"/>
              <a:gd name="T12" fmla="*/ 896 h 896"/>
            </a:gdLst>
            <a:ahLst/>
            <a:cxnLst>
              <a:cxn ang="T6">
                <a:pos x="T0" y="T1"/>
              </a:cxn>
              <a:cxn ang="T7">
                <a:pos x="T2" y="T3"/>
              </a:cxn>
              <a:cxn ang="T8">
                <a:pos x="T4" y="T5"/>
              </a:cxn>
            </a:cxnLst>
            <a:rect l="T9" t="T10" r="T11" b="T12"/>
            <a:pathLst>
              <a:path w="1488" h="896">
                <a:moveTo>
                  <a:pt x="0" y="0"/>
                </a:moveTo>
                <a:cubicBezTo>
                  <a:pt x="116" y="320"/>
                  <a:pt x="232" y="640"/>
                  <a:pt x="480" y="768"/>
                </a:cubicBezTo>
                <a:cubicBezTo>
                  <a:pt x="728" y="896"/>
                  <a:pt x="1320" y="768"/>
                  <a:pt x="1488" y="768"/>
                </a:cubicBezTo>
              </a:path>
            </a:pathLst>
          </a:custGeom>
          <a:noFill/>
          <a:ln w="9525">
            <a:solidFill>
              <a:schemeClr val="tx1"/>
            </a:solidFill>
            <a:round/>
            <a:headEnd/>
            <a:tailEnd/>
          </a:ln>
        </p:spPr>
        <p:txBody>
          <a:bodyPr/>
          <a:lstStyle/>
          <a:p>
            <a:endParaRPr lang="en-US"/>
          </a:p>
        </p:txBody>
      </p:sp>
      <p:sp>
        <p:nvSpPr>
          <p:cNvPr id="60428" name="Text Box 18"/>
          <p:cNvSpPr txBox="1">
            <a:spLocks noChangeArrowheads="1"/>
          </p:cNvSpPr>
          <p:nvPr/>
        </p:nvSpPr>
        <p:spPr bwMode="auto">
          <a:xfrm>
            <a:off x="2041525" y="5294313"/>
            <a:ext cx="958850" cy="366712"/>
          </a:xfrm>
          <a:prstGeom prst="rect">
            <a:avLst/>
          </a:prstGeom>
          <a:noFill/>
          <a:ln w="9525">
            <a:noFill/>
            <a:miter lim="800000"/>
            <a:headEnd/>
            <a:tailEnd/>
          </a:ln>
        </p:spPr>
        <p:txBody>
          <a:bodyPr wrap="none">
            <a:spAutoFit/>
          </a:bodyPr>
          <a:lstStyle/>
          <a:p>
            <a:r>
              <a:rPr lang="en-US"/>
              <a:t>Good X</a:t>
            </a:r>
          </a:p>
        </p:txBody>
      </p:sp>
      <p:sp>
        <p:nvSpPr>
          <p:cNvPr id="60429" name="Text Box 19"/>
          <p:cNvSpPr txBox="1">
            <a:spLocks noChangeArrowheads="1"/>
          </p:cNvSpPr>
          <p:nvPr/>
        </p:nvSpPr>
        <p:spPr bwMode="auto">
          <a:xfrm rot="-5400000">
            <a:off x="608807" y="2743993"/>
            <a:ext cx="958850" cy="366713"/>
          </a:xfrm>
          <a:prstGeom prst="rect">
            <a:avLst/>
          </a:prstGeom>
          <a:noFill/>
          <a:ln w="9525">
            <a:noFill/>
            <a:miter lim="800000"/>
            <a:headEnd/>
            <a:tailEnd/>
          </a:ln>
        </p:spPr>
        <p:txBody>
          <a:bodyPr wrap="none">
            <a:spAutoFit/>
          </a:bodyPr>
          <a:lstStyle/>
          <a:p>
            <a:r>
              <a:rPr lang="en-US"/>
              <a:t>Good Y</a:t>
            </a:r>
          </a:p>
        </p:txBody>
      </p:sp>
      <p:sp>
        <p:nvSpPr>
          <p:cNvPr id="60430" name="Line 21"/>
          <p:cNvSpPr>
            <a:spLocks noChangeShapeType="1"/>
          </p:cNvSpPr>
          <p:nvPr/>
        </p:nvSpPr>
        <p:spPr bwMode="auto">
          <a:xfrm flipV="1">
            <a:off x="1447800" y="1981200"/>
            <a:ext cx="0" cy="3048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E082713C-8CBA-4534-A620-BECEFB69DD86}" type="slidenum">
              <a:rPr lang="en-US" smtClean="0"/>
              <a:pPr/>
              <a:t>7</a:t>
            </a:fld>
            <a:endParaRPr lang="en-US" smtClean="0"/>
          </a:p>
        </p:txBody>
      </p:sp>
      <p:sp>
        <p:nvSpPr>
          <p:cNvPr id="23555" name="Rectangle 2"/>
          <p:cNvSpPr>
            <a:spLocks noGrp="1" noChangeArrowheads="1"/>
          </p:cNvSpPr>
          <p:nvPr>
            <p:ph type="title"/>
          </p:nvPr>
        </p:nvSpPr>
        <p:spPr/>
        <p:txBody>
          <a:bodyPr/>
          <a:lstStyle/>
          <a:p>
            <a:pPr eaLnBrk="1" hangingPunct="1"/>
            <a:r>
              <a:rPr lang="en-US" sz="4000" b="1" dirty="0" smtClean="0"/>
              <a:t>Types of Demand</a:t>
            </a:r>
            <a:br>
              <a:rPr lang="en-US" sz="4000" b="1" dirty="0" smtClean="0"/>
            </a:br>
            <a:r>
              <a:rPr lang="en-US" sz="4000" b="1" dirty="0" smtClean="0"/>
              <a:t>Durable goods</a:t>
            </a:r>
          </a:p>
        </p:txBody>
      </p:sp>
      <p:sp>
        <p:nvSpPr>
          <p:cNvPr id="23556" name="Rectangle 3"/>
          <p:cNvSpPr>
            <a:spLocks noGrp="1" noChangeArrowheads="1"/>
          </p:cNvSpPr>
          <p:nvPr>
            <p:ph type="body" idx="1"/>
          </p:nvPr>
        </p:nvSpPr>
        <p:spPr/>
        <p:txBody>
          <a:bodyPr/>
          <a:lstStyle/>
          <a:p>
            <a:pPr eaLnBrk="1" hangingPunct="1">
              <a:lnSpc>
                <a:spcPct val="90000"/>
              </a:lnSpc>
            </a:pPr>
            <a:r>
              <a:rPr lang="en-US" dirty="0" smtClean="0"/>
              <a:t>More volatile demand as they can be stored</a:t>
            </a:r>
          </a:p>
          <a:p>
            <a:pPr eaLnBrk="1" hangingPunct="1">
              <a:lnSpc>
                <a:spcPct val="90000"/>
              </a:lnSpc>
            </a:pPr>
            <a:r>
              <a:rPr lang="en-US" dirty="0" smtClean="0"/>
              <a:t>Strongly dependent on macro economic conditions</a:t>
            </a:r>
          </a:p>
          <a:p>
            <a:pPr eaLnBrk="1" hangingPunct="1">
              <a:lnSpc>
                <a:spcPct val="90000"/>
              </a:lnSpc>
            </a:pPr>
            <a:r>
              <a:rPr lang="en-US" dirty="0" smtClean="0"/>
              <a:t>Need to consider </a:t>
            </a:r>
            <a:r>
              <a:rPr lang="en-US" i="1" dirty="0" smtClean="0"/>
              <a:t>both new and replacement</a:t>
            </a:r>
            <a:r>
              <a:rPr lang="en-US" dirty="0" smtClean="0"/>
              <a:t> demand</a:t>
            </a:r>
          </a:p>
          <a:p>
            <a:pPr eaLnBrk="1" hangingPunct="1">
              <a:lnSpc>
                <a:spcPct val="90000"/>
              </a:lnSpc>
            </a:pPr>
            <a:r>
              <a:rPr lang="en-US" dirty="0" smtClean="0"/>
              <a:t>Style, convenience, technological innovations are important</a:t>
            </a:r>
          </a:p>
          <a:p>
            <a:pPr eaLnBrk="1" hangingPunct="1">
              <a:lnSpc>
                <a:spcPct val="90000"/>
              </a:lnSpc>
            </a:pPr>
            <a:r>
              <a:rPr lang="en-US" dirty="0" smtClean="0"/>
              <a:t>Producers’ Durables (plants, building, machinery) Consumer Durables (car, fridge)</a:t>
            </a:r>
          </a:p>
          <a:p>
            <a:pPr eaLnBrk="1" hangingPunct="1">
              <a:lnSpc>
                <a:spcPct val="90000"/>
              </a:lnSpc>
            </a:pPr>
            <a:endParaRPr lang="en-US"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p>
            <a:fld id="{65B2E81C-2736-47BE-BA77-71FD79C9040A}" type="slidenum">
              <a:rPr lang="en-US" smtClean="0"/>
              <a:pPr/>
              <a:t>70</a:t>
            </a:fld>
            <a:endParaRPr lang="en-US" smtClean="0"/>
          </a:p>
        </p:txBody>
      </p:sp>
      <p:sp>
        <p:nvSpPr>
          <p:cNvPr id="61443" name="Rectangle 2"/>
          <p:cNvSpPr>
            <a:spLocks noGrp="1" noChangeArrowheads="1"/>
          </p:cNvSpPr>
          <p:nvPr>
            <p:ph type="title"/>
          </p:nvPr>
        </p:nvSpPr>
        <p:spPr/>
        <p:txBody>
          <a:bodyPr/>
          <a:lstStyle/>
          <a:p>
            <a:pPr eaLnBrk="1" hangingPunct="1"/>
            <a:r>
              <a:rPr lang="en-US" dirty="0" smtClean="0"/>
              <a:t>CONSUMERS’ BEHAVIOUR</a:t>
            </a:r>
            <a:endParaRPr lang="en-US" dirty="0" smtClean="0"/>
          </a:p>
        </p:txBody>
      </p:sp>
      <p:sp>
        <p:nvSpPr>
          <p:cNvPr id="61444" name="Rectangle 3"/>
          <p:cNvSpPr>
            <a:spLocks noGrp="1" noChangeArrowheads="1"/>
          </p:cNvSpPr>
          <p:nvPr>
            <p:ph type="body" idx="1"/>
          </p:nvPr>
        </p:nvSpPr>
        <p:spPr/>
        <p:txBody>
          <a:bodyPr/>
          <a:lstStyle/>
          <a:p>
            <a:pPr eaLnBrk="1" hangingPunct="1">
              <a:buNone/>
            </a:pPr>
            <a:r>
              <a:rPr lang="en-US" b="1" dirty="0" smtClean="0"/>
              <a:t>Budget Line</a:t>
            </a:r>
            <a:r>
              <a:rPr lang="en-US" dirty="0" smtClean="0"/>
              <a:t>: </a:t>
            </a:r>
          </a:p>
          <a:p>
            <a:pPr eaLnBrk="1" hangingPunct="1"/>
            <a:r>
              <a:rPr lang="en-US" dirty="0" smtClean="0"/>
              <a:t>Represents all the combinations of the two goods that can be purchased with the given amount of money</a:t>
            </a:r>
          </a:p>
          <a:p>
            <a:pPr eaLnBrk="1" hangingPunct="1"/>
            <a:r>
              <a:rPr lang="en-US" dirty="0" smtClean="0"/>
              <a:t>The consumer has a constraint, namely limited income.</a:t>
            </a:r>
          </a:p>
          <a:p>
            <a:pPr eaLnBrk="1" hangingPunct="1"/>
            <a:r>
              <a:rPr lang="en-US" dirty="0" smtClean="0"/>
              <a:t> Position and slope of budget line is determined by the prices of the 2 goods.</a:t>
            </a:r>
          </a:p>
          <a:p>
            <a:pPr eaLnBrk="1" hangingPunct="1"/>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p>
            <a:fld id="{076A455D-0536-40CE-8FE1-D65DC490B558}" type="slidenum">
              <a:rPr lang="en-US" smtClean="0"/>
              <a:pPr/>
              <a:t>71</a:t>
            </a:fld>
            <a:endParaRPr lang="en-US" smtClean="0"/>
          </a:p>
        </p:txBody>
      </p:sp>
      <p:sp>
        <p:nvSpPr>
          <p:cNvPr id="62467" name="Rectangle 2"/>
          <p:cNvSpPr>
            <a:spLocks noGrp="1" noChangeArrowheads="1"/>
          </p:cNvSpPr>
          <p:nvPr>
            <p:ph type="title"/>
          </p:nvPr>
        </p:nvSpPr>
        <p:spPr/>
        <p:txBody>
          <a:bodyPr/>
          <a:lstStyle/>
          <a:p>
            <a:pPr eaLnBrk="1" hangingPunct="1"/>
            <a:r>
              <a:rPr lang="en-US" smtClean="0"/>
              <a:t>CONSUMERS’ BEHAVIOUR</a:t>
            </a:r>
          </a:p>
        </p:txBody>
      </p:sp>
      <p:sp>
        <p:nvSpPr>
          <p:cNvPr id="62468" name="Rectangle 3"/>
          <p:cNvSpPr>
            <a:spLocks noGrp="1" noChangeArrowheads="1"/>
          </p:cNvSpPr>
          <p:nvPr>
            <p:ph type="body" idx="1"/>
          </p:nvPr>
        </p:nvSpPr>
        <p:spPr/>
        <p:txBody>
          <a:bodyPr/>
          <a:lstStyle/>
          <a:p>
            <a:pPr eaLnBrk="1" hangingPunct="1">
              <a:buNone/>
            </a:pPr>
            <a:r>
              <a:rPr lang="en-US" sz="2400" dirty="0" smtClean="0"/>
              <a:t>				Budget Line</a:t>
            </a:r>
            <a:endParaRPr lang="en-US" sz="2400" dirty="0" smtClean="0"/>
          </a:p>
        </p:txBody>
      </p:sp>
      <p:sp>
        <p:nvSpPr>
          <p:cNvPr id="62469" name="Line 5"/>
          <p:cNvSpPr>
            <a:spLocks noChangeShapeType="1"/>
          </p:cNvSpPr>
          <p:nvPr/>
        </p:nvSpPr>
        <p:spPr bwMode="auto">
          <a:xfrm flipV="1">
            <a:off x="1447800" y="2971800"/>
            <a:ext cx="76200" cy="2362200"/>
          </a:xfrm>
          <a:prstGeom prst="line">
            <a:avLst/>
          </a:prstGeom>
          <a:noFill/>
          <a:ln w="9525">
            <a:solidFill>
              <a:schemeClr val="tx1"/>
            </a:solidFill>
            <a:round/>
            <a:headEnd/>
            <a:tailEnd type="triangle" w="med" len="med"/>
          </a:ln>
        </p:spPr>
        <p:txBody>
          <a:bodyPr/>
          <a:lstStyle/>
          <a:p>
            <a:endParaRPr lang="en-US"/>
          </a:p>
        </p:txBody>
      </p:sp>
      <p:sp>
        <p:nvSpPr>
          <p:cNvPr id="62470" name="Line 6"/>
          <p:cNvSpPr>
            <a:spLocks noChangeShapeType="1"/>
          </p:cNvSpPr>
          <p:nvPr/>
        </p:nvSpPr>
        <p:spPr bwMode="auto">
          <a:xfrm>
            <a:off x="1524000" y="3581400"/>
            <a:ext cx="2362200" cy="1905000"/>
          </a:xfrm>
          <a:prstGeom prst="line">
            <a:avLst/>
          </a:prstGeom>
          <a:noFill/>
          <a:ln w="9525">
            <a:solidFill>
              <a:schemeClr val="tx1"/>
            </a:solidFill>
            <a:round/>
            <a:headEnd/>
            <a:tailEnd/>
          </a:ln>
        </p:spPr>
        <p:txBody>
          <a:bodyPr/>
          <a:lstStyle/>
          <a:p>
            <a:endParaRPr lang="en-US"/>
          </a:p>
        </p:txBody>
      </p:sp>
      <p:sp>
        <p:nvSpPr>
          <p:cNvPr id="62471" name="Line 7"/>
          <p:cNvSpPr>
            <a:spLocks noChangeShapeType="1"/>
          </p:cNvSpPr>
          <p:nvPr/>
        </p:nvSpPr>
        <p:spPr bwMode="auto">
          <a:xfrm>
            <a:off x="1447800" y="5410200"/>
            <a:ext cx="3886200" cy="0"/>
          </a:xfrm>
          <a:prstGeom prst="line">
            <a:avLst/>
          </a:prstGeom>
          <a:noFill/>
          <a:ln w="9525">
            <a:solidFill>
              <a:schemeClr val="tx1"/>
            </a:solidFill>
            <a:round/>
            <a:headEnd/>
            <a:tailEnd type="triangle" w="med" len="med"/>
          </a:ln>
        </p:spPr>
        <p:txBody>
          <a:bodyPr/>
          <a:lstStyle/>
          <a:p>
            <a:endParaRPr lang="en-US"/>
          </a:p>
        </p:txBody>
      </p:sp>
      <p:sp>
        <p:nvSpPr>
          <p:cNvPr id="62472" name="Text Box 8"/>
          <p:cNvSpPr txBox="1">
            <a:spLocks noChangeArrowheads="1"/>
          </p:cNvSpPr>
          <p:nvPr/>
        </p:nvSpPr>
        <p:spPr bwMode="auto">
          <a:xfrm>
            <a:off x="2422525" y="5599113"/>
            <a:ext cx="1504950" cy="366712"/>
          </a:xfrm>
          <a:prstGeom prst="rect">
            <a:avLst/>
          </a:prstGeom>
          <a:noFill/>
          <a:ln w="9525">
            <a:noFill/>
            <a:miter lim="800000"/>
            <a:headEnd/>
            <a:tailEnd/>
          </a:ln>
        </p:spPr>
        <p:txBody>
          <a:bodyPr wrap="none">
            <a:spAutoFit/>
          </a:bodyPr>
          <a:lstStyle/>
          <a:p>
            <a:r>
              <a:rPr lang="en-US"/>
              <a:t>Quantity of X</a:t>
            </a:r>
          </a:p>
        </p:txBody>
      </p:sp>
      <p:sp>
        <p:nvSpPr>
          <p:cNvPr id="62473" name="Text Box 9"/>
          <p:cNvSpPr txBox="1">
            <a:spLocks noChangeArrowheads="1"/>
          </p:cNvSpPr>
          <p:nvPr/>
        </p:nvSpPr>
        <p:spPr bwMode="auto">
          <a:xfrm rot="-5400000">
            <a:off x="345282" y="3921918"/>
            <a:ext cx="1504950" cy="366713"/>
          </a:xfrm>
          <a:prstGeom prst="rect">
            <a:avLst/>
          </a:prstGeom>
          <a:noFill/>
          <a:ln w="9525">
            <a:noFill/>
            <a:miter lim="800000"/>
            <a:headEnd/>
            <a:tailEnd/>
          </a:ln>
        </p:spPr>
        <p:txBody>
          <a:bodyPr>
            <a:spAutoFit/>
          </a:bodyPr>
          <a:lstStyle/>
          <a:p>
            <a:r>
              <a:rPr lang="en-US"/>
              <a:t>Quantity of Y</a:t>
            </a:r>
          </a:p>
        </p:txBody>
      </p:sp>
      <p:sp>
        <p:nvSpPr>
          <p:cNvPr id="62474" name="Text Box 10"/>
          <p:cNvSpPr txBox="1">
            <a:spLocks noChangeArrowheads="1"/>
          </p:cNvSpPr>
          <p:nvPr/>
        </p:nvSpPr>
        <p:spPr bwMode="auto">
          <a:xfrm>
            <a:off x="5394325" y="5294313"/>
            <a:ext cx="298450" cy="366712"/>
          </a:xfrm>
          <a:prstGeom prst="rect">
            <a:avLst/>
          </a:prstGeom>
          <a:noFill/>
          <a:ln w="9525">
            <a:noFill/>
            <a:miter lim="800000"/>
            <a:headEnd/>
            <a:tailEnd/>
          </a:ln>
        </p:spPr>
        <p:txBody>
          <a:bodyPr wrap="none">
            <a:spAutoFit/>
          </a:bodyPr>
          <a:lstStyle/>
          <a:p>
            <a:r>
              <a:rPr lang="en-US"/>
              <a:t>x</a:t>
            </a:r>
          </a:p>
        </p:txBody>
      </p:sp>
      <p:sp>
        <p:nvSpPr>
          <p:cNvPr id="62475" name="Text Box 11"/>
          <p:cNvSpPr txBox="1">
            <a:spLocks noChangeArrowheads="1"/>
          </p:cNvSpPr>
          <p:nvPr/>
        </p:nvSpPr>
        <p:spPr bwMode="auto">
          <a:xfrm>
            <a:off x="1355725" y="5522913"/>
            <a:ext cx="311150" cy="366712"/>
          </a:xfrm>
          <a:prstGeom prst="rect">
            <a:avLst/>
          </a:prstGeom>
          <a:noFill/>
          <a:ln w="9525">
            <a:noFill/>
            <a:miter lim="800000"/>
            <a:headEnd/>
            <a:tailEnd/>
          </a:ln>
        </p:spPr>
        <p:txBody>
          <a:bodyPr wrap="none">
            <a:spAutoFit/>
          </a:bodyPr>
          <a:lstStyle/>
          <a:p>
            <a:r>
              <a:rPr lang="en-US"/>
              <a:t>o</a:t>
            </a:r>
          </a:p>
        </p:txBody>
      </p:sp>
      <p:sp>
        <p:nvSpPr>
          <p:cNvPr id="62476" name="Text Box 12"/>
          <p:cNvSpPr txBox="1">
            <a:spLocks noChangeArrowheads="1"/>
          </p:cNvSpPr>
          <p:nvPr/>
        </p:nvSpPr>
        <p:spPr bwMode="auto">
          <a:xfrm>
            <a:off x="1355725" y="2932113"/>
            <a:ext cx="184150" cy="366712"/>
          </a:xfrm>
          <a:prstGeom prst="rect">
            <a:avLst/>
          </a:prstGeom>
          <a:noFill/>
          <a:ln w="9525">
            <a:noFill/>
            <a:miter lim="800000"/>
            <a:headEnd/>
            <a:tailEnd/>
          </a:ln>
        </p:spPr>
        <p:txBody>
          <a:bodyPr wrap="none">
            <a:spAutoFit/>
          </a:bodyPr>
          <a:lstStyle/>
          <a:p>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p>
            <a:fld id="{6B500FD0-AA3F-4B7D-B23B-CAFAEAC11444}" type="slidenum">
              <a:rPr lang="en-US" smtClean="0"/>
              <a:pPr/>
              <a:t>72</a:t>
            </a:fld>
            <a:endParaRPr lang="en-US" smtClean="0"/>
          </a:p>
        </p:txBody>
      </p:sp>
      <p:sp>
        <p:nvSpPr>
          <p:cNvPr id="63491" name="Rectangle 2"/>
          <p:cNvSpPr>
            <a:spLocks noGrp="1" noChangeArrowheads="1"/>
          </p:cNvSpPr>
          <p:nvPr>
            <p:ph type="title"/>
          </p:nvPr>
        </p:nvSpPr>
        <p:spPr/>
        <p:txBody>
          <a:bodyPr/>
          <a:lstStyle/>
          <a:p>
            <a:pPr eaLnBrk="1" hangingPunct="1"/>
            <a:r>
              <a:rPr lang="en-US" smtClean="0"/>
              <a:t>CONSUMERS’ BEHAVIOUR</a:t>
            </a:r>
          </a:p>
        </p:txBody>
      </p:sp>
      <p:sp>
        <p:nvSpPr>
          <p:cNvPr id="63492" name="Rectangle 3"/>
          <p:cNvSpPr>
            <a:spLocks noGrp="1" noChangeArrowheads="1"/>
          </p:cNvSpPr>
          <p:nvPr>
            <p:ph type="body" idx="1"/>
          </p:nvPr>
        </p:nvSpPr>
        <p:spPr/>
        <p:txBody>
          <a:bodyPr/>
          <a:lstStyle/>
          <a:p>
            <a:pPr eaLnBrk="1" hangingPunct="1"/>
            <a:r>
              <a:rPr lang="en-US" dirty="0" smtClean="0"/>
              <a:t>Consumer’s Equilibrium:</a:t>
            </a:r>
          </a:p>
        </p:txBody>
      </p:sp>
      <p:sp>
        <p:nvSpPr>
          <p:cNvPr id="63493" name="Line 4"/>
          <p:cNvSpPr>
            <a:spLocks noChangeShapeType="1"/>
          </p:cNvSpPr>
          <p:nvPr/>
        </p:nvSpPr>
        <p:spPr bwMode="auto">
          <a:xfrm>
            <a:off x="1676400" y="5410200"/>
            <a:ext cx="4800600" cy="0"/>
          </a:xfrm>
          <a:prstGeom prst="line">
            <a:avLst/>
          </a:prstGeom>
          <a:noFill/>
          <a:ln w="9525">
            <a:solidFill>
              <a:schemeClr val="tx1"/>
            </a:solidFill>
            <a:round/>
            <a:headEnd/>
            <a:tailEnd type="triangle" w="med" len="med"/>
          </a:ln>
        </p:spPr>
        <p:txBody>
          <a:bodyPr/>
          <a:lstStyle/>
          <a:p>
            <a:endParaRPr lang="en-US"/>
          </a:p>
        </p:txBody>
      </p:sp>
      <p:sp>
        <p:nvSpPr>
          <p:cNvPr id="63494" name="Line 5"/>
          <p:cNvSpPr>
            <a:spLocks noChangeShapeType="1"/>
          </p:cNvSpPr>
          <p:nvPr/>
        </p:nvSpPr>
        <p:spPr bwMode="auto">
          <a:xfrm flipV="1">
            <a:off x="1676400" y="2209800"/>
            <a:ext cx="0" cy="3276600"/>
          </a:xfrm>
          <a:prstGeom prst="line">
            <a:avLst/>
          </a:prstGeom>
          <a:noFill/>
          <a:ln w="9525">
            <a:solidFill>
              <a:schemeClr val="tx1"/>
            </a:solidFill>
            <a:round/>
            <a:headEnd/>
            <a:tailEnd type="triangle" w="med" len="med"/>
          </a:ln>
        </p:spPr>
        <p:txBody>
          <a:bodyPr/>
          <a:lstStyle/>
          <a:p>
            <a:endParaRPr lang="en-US"/>
          </a:p>
        </p:txBody>
      </p:sp>
      <p:sp>
        <p:nvSpPr>
          <p:cNvPr id="63495" name="Line 6"/>
          <p:cNvSpPr>
            <a:spLocks noChangeShapeType="1"/>
          </p:cNvSpPr>
          <p:nvPr/>
        </p:nvSpPr>
        <p:spPr bwMode="auto">
          <a:xfrm>
            <a:off x="1676400" y="3048000"/>
            <a:ext cx="2895600" cy="2362200"/>
          </a:xfrm>
          <a:prstGeom prst="line">
            <a:avLst/>
          </a:prstGeom>
          <a:noFill/>
          <a:ln w="9525">
            <a:solidFill>
              <a:schemeClr val="tx1"/>
            </a:solidFill>
            <a:round/>
            <a:headEnd/>
            <a:tailEnd/>
          </a:ln>
        </p:spPr>
        <p:txBody>
          <a:bodyPr/>
          <a:lstStyle/>
          <a:p>
            <a:endParaRPr lang="en-US"/>
          </a:p>
        </p:txBody>
      </p:sp>
      <p:sp>
        <p:nvSpPr>
          <p:cNvPr id="63496" name="Freeform 7"/>
          <p:cNvSpPr>
            <a:spLocks/>
          </p:cNvSpPr>
          <p:nvPr/>
        </p:nvSpPr>
        <p:spPr bwMode="auto">
          <a:xfrm>
            <a:off x="2286000" y="2819400"/>
            <a:ext cx="2133600" cy="1676400"/>
          </a:xfrm>
          <a:custGeom>
            <a:avLst/>
            <a:gdLst>
              <a:gd name="T0" fmla="*/ 0 w 1344"/>
              <a:gd name="T1" fmla="*/ 0 h 1056"/>
              <a:gd name="T2" fmla="*/ 609600 w 1344"/>
              <a:gd name="T3" fmla="*/ 1219200 h 1056"/>
              <a:gd name="T4" fmla="*/ 2133600 w 1344"/>
              <a:gd name="T5" fmla="*/ 1676400 h 1056"/>
              <a:gd name="T6" fmla="*/ 0 60000 65536"/>
              <a:gd name="T7" fmla="*/ 0 60000 65536"/>
              <a:gd name="T8" fmla="*/ 0 60000 65536"/>
              <a:gd name="T9" fmla="*/ 0 w 1344"/>
              <a:gd name="T10" fmla="*/ 0 h 1056"/>
              <a:gd name="T11" fmla="*/ 1344 w 1344"/>
              <a:gd name="T12" fmla="*/ 1056 h 1056"/>
            </a:gdLst>
            <a:ahLst/>
            <a:cxnLst>
              <a:cxn ang="T6">
                <a:pos x="T0" y="T1"/>
              </a:cxn>
              <a:cxn ang="T7">
                <a:pos x="T2" y="T3"/>
              </a:cxn>
              <a:cxn ang="T8">
                <a:pos x="T4" y="T5"/>
              </a:cxn>
            </a:cxnLst>
            <a:rect l="T9" t="T10" r="T11" b="T12"/>
            <a:pathLst>
              <a:path w="1344" h="1056">
                <a:moveTo>
                  <a:pt x="0" y="0"/>
                </a:moveTo>
                <a:cubicBezTo>
                  <a:pt x="80" y="296"/>
                  <a:pt x="160" y="592"/>
                  <a:pt x="384" y="768"/>
                </a:cubicBezTo>
                <a:cubicBezTo>
                  <a:pt x="608" y="944"/>
                  <a:pt x="976" y="1000"/>
                  <a:pt x="1344" y="1056"/>
                </a:cubicBezTo>
              </a:path>
            </a:pathLst>
          </a:custGeom>
          <a:noFill/>
          <a:ln w="9525">
            <a:solidFill>
              <a:schemeClr val="tx1"/>
            </a:solidFill>
            <a:round/>
            <a:headEnd/>
            <a:tailEnd/>
          </a:ln>
        </p:spPr>
        <p:txBody>
          <a:bodyPr/>
          <a:lstStyle/>
          <a:p>
            <a:endParaRPr lang="en-US"/>
          </a:p>
        </p:txBody>
      </p:sp>
      <p:sp>
        <p:nvSpPr>
          <p:cNvPr id="63497" name="Freeform 8"/>
          <p:cNvSpPr>
            <a:spLocks/>
          </p:cNvSpPr>
          <p:nvPr/>
        </p:nvSpPr>
        <p:spPr bwMode="auto">
          <a:xfrm>
            <a:off x="1905000" y="3048000"/>
            <a:ext cx="2743200" cy="1816100"/>
          </a:xfrm>
          <a:custGeom>
            <a:avLst/>
            <a:gdLst>
              <a:gd name="T0" fmla="*/ 0 w 1728"/>
              <a:gd name="T1" fmla="*/ 0 h 1144"/>
              <a:gd name="T2" fmla="*/ 533400 w 1728"/>
              <a:gd name="T3" fmla="*/ 1524000 h 1144"/>
              <a:gd name="T4" fmla="*/ 2743200 w 1728"/>
              <a:gd name="T5" fmla="*/ 1752600 h 1144"/>
              <a:gd name="T6" fmla="*/ 0 60000 65536"/>
              <a:gd name="T7" fmla="*/ 0 60000 65536"/>
              <a:gd name="T8" fmla="*/ 0 60000 65536"/>
              <a:gd name="T9" fmla="*/ 0 w 1728"/>
              <a:gd name="T10" fmla="*/ 0 h 1144"/>
              <a:gd name="T11" fmla="*/ 1728 w 1728"/>
              <a:gd name="T12" fmla="*/ 1144 h 1144"/>
            </a:gdLst>
            <a:ahLst/>
            <a:cxnLst>
              <a:cxn ang="T6">
                <a:pos x="T0" y="T1"/>
              </a:cxn>
              <a:cxn ang="T7">
                <a:pos x="T2" y="T3"/>
              </a:cxn>
              <a:cxn ang="T8">
                <a:pos x="T4" y="T5"/>
              </a:cxn>
            </a:cxnLst>
            <a:rect l="T9" t="T10" r="T11" b="T12"/>
            <a:pathLst>
              <a:path w="1728" h="1144">
                <a:moveTo>
                  <a:pt x="0" y="0"/>
                </a:moveTo>
                <a:cubicBezTo>
                  <a:pt x="24" y="388"/>
                  <a:pt x="48" y="776"/>
                  <a:pt x="336" y="960"/>
                </a:cubicBezTo>
                <a:cubicBezTo>
                  <a:pt x="624" y="1144"/>
                  <a:pt x="1488" y="1080"/>
                  <a:pt x="1728" y="1104"/>
                </a:cubicBezTo>
              </a:path>
            </a:pathLst>
          </a:custGeom>
          <a:noFill/>
          <a:ln w="9525">
            <a:solidFill>
              <a:schemeClr val="tx1"/>
            </a:solidFill>
            <a:round/>
            <a:headEnd/>
            <a:tailEnd/>
          </a:ln>
        </p:spPr>
        <p:txBody>
          <a:bodyPr/>
          <a:lstStyle/>
          <a:p>
            <a:endParaRPr lang="en-US"/>
          </a:p>
        </p:txBody>
      </p:sp>
      <p:sp>
        <p:nvSpPr>
          <p:cNvPr id="63498" name="Freeform 9"/>
          <p:cNvSpPr>
            <a:spLocks/>
          </p:cNvSpPr>
          <p:nvPr/>
        </p:nvSpPr>
        <p:spPr bwMode="auto">
          <a:xfrm>
            <a:off x="2590800" y="2667000"/>
            <a:ext cx="2057400" cy="1600200"/>
          </a:xfrm>
          <a:custGeom>
            <a:avLst/>
            <a:gdLst>
              <a:gd name="T0" fmla="*/ 0 w 1296"/>
              <a:gd name="T1" fmla="*/ 0 h 1008"/>
              <a:gd name="T2" fmla="*/ 533400 w 1296"/>
              <a:gd name="T3" fmla="*/ 1143000 h 1008"/>
              <a:gd name="T4" fmla="*/ 2057400 w 1296"/>
              <a:gd name="T5" fmla="*/ 1600200 h 1008"/>
              <a:gd name="T6" fmla="*/ 0 60000 65536"/>
              <a:gd name="T7" fmla="*/ 0 60000 65536"/>
              <a:gd name="T8" fmla="*/ 0 60000 65536"/>
              <a:gd name="T9" fmla="*/ 0 w 1296"/>
              <a:gd name="T10" fmla="*/ 0 h 1008"/>
              <a:gd name="T11" fmla="*/ 1296 w 1296"/>
              <a:gd name="T12" fmla="*/ 1008 h 1008"/>
            </a:gdLst>
            <a:ahLst/>
            <a:cxnLst>
              <a:cxn ang="T6">
                <a:pos x="T0" y="T1"/>
              </a:cxn>
              <a:cxn ang="T7">
                <a:pos x="T2" y="T3"/>
              </a:cxn>
              <a:cxn ang="T8">
                <a:pos x="T4" y="T5"/>
              </a:cxn>
            </a:cxnLst>
            <a:rect l="T9" t="T10" r="T11" b="T12"/>
            <a:pathLst>
              <a:path w="1296" h="1008">
                <a:moveTo>
                  <a:pt x="0" y="0"/>
                </a:moveTo>
                <a:cubicBezTo>
                  <a:pt x="60" y="276"/>
                  <a:pt x="120" y="552"/>
                  <a:pt x="336" y="720"/>
                </a:cubicBezTo>
                <a:cubicBezTo>
                  <a:pt x="552" y="888"/>
                  <a:pt x="924" y="948"/>
                  <a:pt x="1296" y="1008"/>
                </a:cubicBezTo>
              </a:path>
            </a:pathLst>
          </a:custGeom>
          <a:noFill/>
          <a:ln w="9525">
            <a:solidFill>
              <a:schemeClr val="tx1"/>
            </a:solidFill>
            <a:round/>
            <a:headEnd/>
            <a:tailEnd/>
          </a:ln>
        </p:spPr>
        <p:txBody>
          <a:bodyPr/>
          <a:lstStyle/>
          <a:p>
            <a:endParaRPr lang="en-US"/>
          </a:p>
        </p:txBody>
      </p:sp>
      <p:sp>
        <p:nvSpPr>
          <p:cNvPr id="63499" name="Text Box 10"/>
          <p:cNvSpPr txBox="1">
            <a:spLocks noChangeArrowheads="1"/>
          </p:cNvSpPr>
          <p:nvPr/>
        </p:nvSpPr>
        <p:spPr bwMode="auto">
          <a:xfrm>
            <a:off x="2895600" y="3733800"/>
            <a:ext cx="336550" cy="366713"/>
          </a:xfrm>
          <a:prstGeom prst="rect">
            <a:avLst/>
          </a:prstGeom>
          <a:noFill/>
          <a:ln w="9525">
            <a:noFill/>
            <a:miter lim="800000"/>
            <a:headEnd/>
            <a:tailEnd/>
          </a:ln>
        </p:spPr>
        <p:txBody>
          <a:bodyPr wrap="none">
            <a:spAutoFit/>
          </a:bodyPr>
          <a:lstStyle/>
          <a:p>
            <a:r>
              <a:rPr lang="en-US"/>
              <a:t>E</a:t>
            </a:r>
          </a:p>
        </p:txBody>
      </p:sp>
      <p:sp>
        <p:nvSpPr>
          <p:cNvPr id="63500" name="Text Box 11"/>
          <p:cNvSpPr txBox="1">
            <a:spLocks noChangeArrowheads="1"/>
          </p:cNvSpPr>
          <p:nvPr/>
        </p:nvSpPr>
        <p:spPr bwMode="auto">
          <a:xfrm>
            <a:off x="4708525" y="4760913"/>
            <a:ext cx="539750" cy="366712"/>
          </a:xfrm>
          <a:prstGeom prst="rect">
            <a:avLst/>
          </a:prstGeom>
          <a:noFill/>
          <a:ln w="9525">
            <a:noFill/>
            <a:miter lim="800000"/>
            <a:headEnd/>
            <a:tailEnd/>
          </a:ln>
        </p:spPr>
        <p:txBody>
          <a:bodyPr wrap="none">
            <a:spAutoFit/>
          </a:bodyPr>
          <a:lstStyle/>
          <a:p>
            <a:r>
              <a:rPr lang="en-US"/>
              <a:t>IC1</a:t>
            </a:r>
          </a:p>
        </p:txBody>
      </p:sp>
      <p:sp>
        <p:nvSpPr>
          <p:cNvPr id="63501" name="Text Box 12"/>
          <p:cNvSpPr txBox="1">
            <a:spLocks noChangeArrowheads="1"/>
          </p:cNvSpPr>
          <p:nvPr/>
        </p:nvSpPr>
        <p:spPr bwMode="auto">
          <a:xfrm>
            <a:off x="4479925" y="4303713"/>
            <a:ext cx="539750" cy="366712"/>
          </a:xfrm>
          <a:prstGeom prst="rect">
            <a:avLst/>
          </a:prstGeom>
          <a:noFill/>
          <a:ln w="9525">
            <a:noFill/>
            <a:miter lim="800000"/>
            <a:headEnd/>
            <a:tailEnd/>
          </a:ln>
        </p:spPr>
        <p:txBody>
          <a:bodyPr wrap="none">
            <a:spAutoFit/>
          </a:bodyPr>
          <a:lstStyle/>
          <a:p>
            <a:r>
              <a:rPr lang="en-US"/>
              <a:t>IC2</a:t>
            </a:r>
          </a:p>
        </p:txBody>
      </p:sp>
      <p:sp>
        <p:nvSpPr>
          <p:cNvPr id="63502" name="Text Box 13"/>
          <p:cNvSpPr txBox="1">
            <a:spLocks noChangeArrowheads="1"/>
          </p:cNvSpPr>
          <p:nvPr/>
        </p:nvSpPr>
        <p:spPr bwMode="auto">
          <a:xfrm>
            <a:off x="4556125" y="3998913"/>
            <a:ext cx="539750" cy="366712"/>
          </a:xfrm>
          <a:prstGeom prst="rect">
            <a:avLst/>
          </a:prstGeom>
          <a:noFill/>
          <a:ln w="9525">
            <a:noFill/>
            <a:miter lim="800000"/>
            <a:headEnd/>
            <a:tailEnd/>
          </a:ln>
        </p:spPr>
        <p:txBody>
          <a:bodyPr wrap="none">
            <a:spAutoFit/>
          </a:bodyPr>
          <a:lstStyle/>
          <a:p>
            <a:r>
              <a:rPr lang="en-US"/>
              <a:t>IC3</a:t>
            </a:r>
          </a:p>
        </p:txBody>
      </p:sp>
      <p:sp>
        <p:nvSpPr>
          <p:cNvPr id="63503" name="Text Box 14"/>
          <p:cNvSpPr txBox="1">
            <a:spLocks noChangeArrowheads="1"/>
          </p:cNvSpPr>
          <p:nvPr/>
        </p:nvSpPr>
        <p:spPr bwMode="auto">
          <a:xfrm>
            <a:off x="1431925" y="2855913"/>
            <a:ext cx="336550" cy="366712"/>
          </a:xfrm>
          <a:prstGeom prst="rect">
            <a:avLst/>
          </a:prstGeom>
          <a:noFill/>
          <a:ln w="9525">
            <a:noFill/>
            <a:miter lim="800000"/>
            <a:headEnd/>
            <a:tailEnd/>
          </a:ln>
        </p:spPr>
        <p:txBody>
          <a:bodyPr wrap="none">
            <a:spAutoFit/>
          </a:bodyPr>
          <a:lstStyle/>
          <a:p>
            <a:r>
              <a:rPr lang="en-US"/>
              <a:t>A</a:t>
            </a:r>
          </a:p>
        </p:txBody>
      </p:sp>
      <p:sp>
        <p:nvSpPr>
          <p:cNvPr id="63504" name="Text Box 15"/>
          <p:cNvSpPr txBox="1">
            <a:spLocks noChangeArrowheads="1"/>
          </p:cNvSpPr>
          <p:nvPr/>
        </p:nvSpPr>
        <p:spPr bwMode="auto">
          <a:xfrm>
            <a:off x="4479925" y="5446713"/>
            <a:ext cx="336550" cy="366712"/>
          </a:xfrm>
          <a:prstGeom prst="rect">
            <a:avLst/>
          </a:prstGeom>
          <a:noFill/>
          <a:ln w="9525">
            <a:noFill/>
            <a:miter lim="800000"/>
            <a:headEnd/>
            <a:tailEnd/>
          </a:ln>
        </p:spPr>
        <p:txBody>
          <a:bodyPr wrap="none">
            <a:spAutoFit/>
          </a:bodyPr>
          <a:lstStyle/>
          <a:p>
            <a:r>
              <a:rPr lang="en-US"/>
              <a:t>B</a:t>
            </a:r>
          </a:p>
        </p:txBody>
      </p:sp>
      <p:sp>
        <p:nvSpPr>
          <p:cNvPr id="63505" name="Text Box 16"/>
          <p:cNvSpPr txBox="1">
            <a:spLocks noChangeArrowheads="1"/>
          </p:cNvSpPr>
          <p:nvPr/>
        </p:nvSpPr>
        <p:spPr bwMode="auto">
          <a:xfrm>
            <a:off x="6537325" y="5294313"/>
            <a:ext cx="336550" cy="366712"/>
          </a:xfrm>
          <a:prstGeom prst="rect">
            <a:avLst/>
          </a:prstGeom>
          <a:noFill/>
          <a:ln w="9525">
            <a:noFill/>
            <a:miter lim="800000"/>
            <a:headEnd/>
            <a:tailEnd/>
          </a:ln>
        </p:spPr>
        <p:txBody>
          <a:bodyPr wrap="none">
            <a:spAutoFit/>
          </a:bodyPr>
          <a:lstStyle/>
          <a:p>
            <a:r>
              <a:rPr lang="en-US"/>
              <a:t>X</a:t>
            </a:r>
          </a:p>
        </p:txBody>
      </p:sp>
      <p:sp>
        <p:nvSpPr>
          <p:cNvPr id="63506" name="Text Box 17"/>
          <p:cNvSpPr txBox="1">
            <a:spLocks noChangeArrowheads="1"/>
          </p:cNvSpPr>
          <p:nvPr/>
        </p:nvSpPr>
        <p:spPr bwMode="auto">
          <a:xfrm>
            <a:off x="1431925" y="5294313"/>
            <a:ext cx="361950" cy="366712"/>
          </a:xfrm>
          <a:prstGeom prst="rect">
            <a:avLst/>
          </a:prstGeom>
          <a:noFill/>
          <a:ln w="9525">
            <a:noFill/>
            <a:miter lim="800000"/>
            <a:headEnd/>
            <a:tailEnd/>
          </a:ln>
        </p:spPr>
        <p:txBody>
          <a:bodyPr wrap="none">
            <a:spAutoFit/>
          </a:bodyPr>
          <a:lstStyle/>
          <a:p>
            <a:r>
              <a:rPr lang="en-US"/>
              <a:t>O</a:t>
            </a:r>
          </a:p>
        </p:txBody>
      </p:sp>
      <p:sp>
        <p:nvSpPr>
          <p:cNvPr id="63507" name="Text Box 18"/>
          <p:cNvSpPr txBox="1">
            <a:spLocks noChangeArrowheads="1"/>
          </p:cNvSpPr>
          <p:nvPr/>
        </p:nvSpPr>
        <p:spPr bwMode="auto">
          <a:xfrm>
            <a:off x="1431925" y="2170113"/>
            <a:ext cx="336550" cy="366712"/>
          </a:xfrm>
          <a:prstGeom prst="rect">
            <a:avLst/>
          </a:prstGeom>
          <a:noFill/>
          <a:ln w="9525">
            <a:noFill/>
            <a:miter lim="800000"/>
            <a:headEnd/>
            <a:tailEnd/>
          </a:ln>
        </p:spPr>
        <p:txBody>
          <a:bodyPr wrap="none">
            <a:spAutoFit/>
          </a:bodyPr>
          <a:lstStyle/>
          <a:p>
            <a:r>
              <a:rPr lang="en-US"/>
              <a:t>Y</a:t>
            </a:r>
          </a:p>
        </p:txBody>
      </p:sp>
      <p:sp>
        <p:nvSpPr>
          <p:cNvPr id="63508" name="Line 20"/>
          <p:cNvSpPr>
            <a:spLocks noChangeShapeType="1"/>
          </p:cNvSpPr>
          <p:nvPr/>
        </p:nvSpPr>
        <p:spPr bwMode="auto">
          <a:xfrm>
            <a:off x="2971800" y="4114800"/>
            <a:ext cx="0" cy="1295400"/>
          </a:xfrm>
          <a:prstGeom prst="line">
            <a:avLst/>
          </a:prstGeom>
          <a:noFill/>
          <a:ln w="9525">
            <a:solidFill>
              <a:schemeClr val="tx1"/>
            </a:solidFill>
            <a:round/>
            <a:headEnd/>
            <a:tailEnd/>
          </a:ln>
        </p:spPr>
        <p:txBody>
          <a:bodyPr/>
          <a:lstStyle/>
          <a:p>
            <a:endParaRPr lang="en-US"/>
          </a:p>
        </p:txBody>
      </p:sp>
      <p:sp>
        <p:nvSpPr>
          <p:cNvPr id="63509" name="Text Box 21"/>
          <p:cNvSpPr txBox="1">
            <a:spLocks noChangeArrowheads="1"/>
          </p:cNvSpPr>
          <p:nvPr/>
        </p:nvSpPr>
        <p:spPr bwMode="auto">
          <a:xfrm>
            <a:off x="2727325" y="5751513"/>
            <a:ext cx="1504950" cy="366712"/>
          </a:xfrm>
          <a:prstGeom prst="rect">
            <a:avLst/>
          </a:prstGeom>
          <a:noFill/>
          <a:ln w="9525">
            <a:noFill/>
            <a:miter lim="800000"/>
            <a:headEnd/>
            <a:tailEnd/>
          </a:ln>
        </p:spPr>
        <p:txBody>
          <a:bodyPr wrap="none">
            <a:spAutoFit/>
          </a:bodyPr>
          <a:lstStyle/>
          <a:p>
            <a:r>
              <a:rPr lang="en-US"/>
              <a:t>Quantity of X</a:t>
            </a:r>
          </a:p>
        </p:txBody>
      </p:sp>
      <p:sp>
        <p:nvSpPr>
          <p:cNvPr id="63510" name="Text Box 22"/>
          <p:cNvSpPr txBox="1">
            <a:spLocks noChangeArrowheads="1"/>
          </p:cNvSpPr>
          <p:nvPr/>
        </p:nvSpPr>
        <p:spPr bwMode="auto">
          <a:xfrm rot="-5400000">
            <a:off x="364332" y="2856706"/>
            <a:ext cx="1504950" cy="366713"/>
          </a:xfrm>
          <a:prstGeom prst="rect">
            <a:avLst/>
          </a:prstGeom>
          <a:noFill/>
          <a:ln w="9525">
            <a:noFill/>
            <a:miter lim="800000"/>
            <a:headEnd/>
            <a:tailEnd/>
          </a:ln>
        </p:spPr>
        <p:txBody>
          <a:bodyPr wrap="none">
            <a:spAutoFit/>
          </a:bodyPr>
          <a:lstStyle/>
          <a:p>
            <a:r>
              <a:rPr lang="en-US"/>
              <a:t>Quantity of Y</a:t>
            </a:r>
          </a:p>
        </p:txBody>
      </p:sp>
      <p:sp>
        <p:nvSpPr>
          <p:cNvPr id="63511" name="Line 23"/>
          <p:cNvSpPr>
            <a:spLocks noChangeShapeType="1"/>
          </p:cNvSpPr>
          <p:nvPr/>
        </p:nvSpPr>
        <p:spPr bwMode="auto">
          <a:xfrm flipH="1" flipV="1">
            <a:off x="1676400" y="4038600"/>
            <a:ext cx="1295400" cy="76200"/>
          </a:xfrm>
          <a:prstGeom prst="line">
            <a:avLst/>
          </a:prstGeom>
          <a:noFill/>
          <a:ln w="9525">
            <a:solidFill>
              <a:schemeClr val="tx1"/>
            </a:solidFill>
            <a:round/>
            <a:headEnd/>
            <a:tailEnd/>
          </a:ln>
        </p:spPr>
        <p:txBody>
          <a:bodyPr/>
          <a:lstStyle/>
          <a:p>
            <a:endParaRPr lang="en-US"/>
          </a:p>
        </p:txBody>
      </p:sp>
      <p:sp>
        <p:nvSpPr>
          <p:cNvPr id="63512" name="Text Box 24"/>
          <p:cNvSpPr txBox="1">
            <a:spLocks noChangeArrowheads="1"/>
          </p:cNvSpPr>
          <p:nvPr/>
        </p:nvSpPr>
        <p:spPr bwMode="auto">
          <a:xfrm>
            <a:off x="2879725" y="5446713"/>
            <a:ext cx="476250" cy="366712"/>
          </a:xfrm>
          <a:prstGeom prst="rect">
            <a:avLst/>
          </a:prstGeom>
          <a:noFill/>
          <a:ln w="9525">
            <a:noFill/>
            <a:miter lim="800000"/>
            <a:headEnd/>
            <a:tailEnd/>
          </a:ln>
        </p:spPr>
        <p:txBody>
          <a:bodyPr wrap="none">
            <a:spAutoFit/>
          </a:bodyPr>
          <a:lstStyle/>
          <a:p>
            <a:r>
              <a:rPr lang="en-US"/>
              <a:t>Qx</a:t>
            </a:r>
          </a:p>
        </p:txBody>
      </p:sp>
      <p:sp>
        <p:nvSpPr>
          <p:cNvPr id="63513" name="Text Box 25"/>
          <p:cNvSpPr txBox="1">
            <a:spLocks noChangeArrowheads="1"/>
          </p:cNvSpPr>
          <p:nvPr/>
        </p:nvSpPr>
        <p:spPr bwMode="auto">
          <a:xfrm>
            <a:off x="1219200" y="3810000"/>
            <a:ext cx="476250" cy="366713"/>
          </a:xfrm>
          <a:prstGeom prst="rect">
            <a:avLst/>
          </a:prstGeom>
          <a:noFill/>
          <a:ln w="9525">
            <a:noFill/>
            <a:miter lim="800000"/>
            <a:headEnd/>
            <a:tailEnd/>
          </a:ln>
        </p:spPr>
        <p:txBody>
          <a:bodyPr wrap="none">
            <a:spAutoFit/>
          </a:bodyPr>
          <a:lstStyle/>
          <a:p>
            <a:r>
              <a:rPr lang="en-US"/>
              <a:t>Qy</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lstStyle/>
          <a:p>
            <a:fld id="{B99AAB17-ED34-4C68-9EB5-E9B02649B33C}" type="slidenum">
              <a:rPr lang="en-US" smtClean="0"/>
              <a:pPr/>
              <a:t>73</a:t>
            </a:fld>
            <a:endParaRPr lang="en-US" smtClean="0"/>
          </a:p>
        </p:txBody>
      </p:sp>
      <p:sp>
        <p:nvSpPr>
          <p:cNvPr id="64515" name="Rectangle 2"/>
          <p:cNvSpPr>
            <a:spLocks noGrp="1" noChangeArrowheads="1"/>
          </p:cNvSpPr>
          <p:nvPr>
            <p:ph type="title"/>
          </p:nvPr>
        </p:nvSpPr>
        <p:spPr/>
        <p:txBody>
          <a:bodyPr/>
          <a:lstStyle/>
          <a:p>
            <a:pPr eaLnBrk="1" hangingPunct="1"/>
            <a:r>
              <a:rPr lang="en-US" dirty="0" smtClean="0"/>
              <a:t/>
            </a:r>
            <a:br>
              <a:rPr lang="en-US" dirty="0" smtClean="0"/>
            </a:br>
            <a:r>
              <a:rPr lang="en-US" dirty="0" smtClean="0"/>
              <a:t>Consumer’s Equilibrium</a:t>
            </a:r>
            <a:r>
              <a:rPr lang="en-US" dirty="0" smtClean="0"/>
              <a:t/>
            </a:r>
            <a:br>
              <a:rPr lang="en-US" dirty="0" smtClean="0"/>
            </a:br>
            <a:endParaRPr lang="en-US" dirty="0" smtClean="0"/>
          </a:p>
        </p:txBody>
      </p:sp>
      <p:sp>
        <p:nvSpPr>
          <p:cNvPr id="64516" name="Rectangle 3"/>
          <p:cNvSpPr>
            <a:spLocks noGrp="1" noChangeArrowheads="1"/>
          </p:cNvSpPr>
          <p:nvPr>
            <p:ph type="body" idx="1"/>
          </p:nvPr>
        </p:nvSpPr>
        <p:spPr/>
        <p:txBody>
          <a:bodyPr/>
          <a:lstStyle/>
          <a:p>
            <a:pPr eaLnBrk="1" hangingPunct="1">
              <a:lnSpc>
                <a:spcPct val="90000"/>
              </a:lnSpc>
            </a:pPr>
            <a:r>
              <a:rPr lang="en-US" dirty="0" smtClean="0"/>
              <a:t>The consumer has a fixed income, all of which he spends. Given the market prices of 2 goods, he is constrained to move on the Budget Line.</a:t>
            </a:r>
          </a:p>
          <a:p>
            <a:pPr eaLnBrk="1" hangingPunct="1">
              <a:lnSpc>
                <a:spcPct val="90000"/>
              </a:lnSpc>
            </a:pPr>
            <a:r>
              <a:rPr lang="en-US" u="sng" dirty="0" smtClean="0"/>
              <a:t>The consumer will move along the Budget Line until reaching the highest  attainable indifference curve</a:t>
            </a:r>
            <a:r>
              <a:rPr lang="en-US" dirty="0" smtClean="0"/>
              <a:t>. Hence equilibrium is at the </a:t>
            </a:r>
            <a:r>
              <a:rPr lang="en-US" u="sng" dirty="0" smtClean="0"/>
              <a:t>point  of tangency  </a:t>
            </a:r>
            <a:r>
              <a:rPr lang="en-US" dirty="0" smtClean="0"/>
              <a:t>between IC and budget line.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p>
            <a:fld id="{D74CA540-C9CD-4EC4-9548-5C3F879E9EA6}" type="slidenum">
              <a:rPr lang="en-US" smtClean="0"/>
              <a:pPr/>
              <a:t>74</a:t>
            </a:fld>
            <a:endParaRPr lang="en-US" smtClean="0"/>
          </a:p>
        </p:txBody>
      </p:sp>
      <p:sp>
        <p:nvSpPr>
          <p:cNvPr id="65539" name="Rectangle 2"/>
          <p:cNvSpPr>
            <a:spLocks noGrp="1" noChangeArrowheads="1"/>
          </p:cNvSpPr>
          <p:nvPr>
            <p:ph type="title"/>
          </p:nvPr>
        </p:nvSpPr>
        <p:spPr/>
        <p:txBody>
          <a:bodyPr/>
          <a:lstStyle/>
          <a:p>
            <a:pPr eaLnBrk="1" hangingPunct="1"/>
            <a:r>
              <a:rPr lang="en-US" dirty="0" smtClean="0"/>
              <a:t>Research on Consumer Behavior</a:t>
            </a:r>
            <a:endParaRPr lang="en-US" dirty="0" smtClean="0"/>
          </a:p>
        </p:txBody>
      </p:sp>
      <p:sp>
        <p:nvSpPr>
          <p:cNvPr id="65540" name="Rectangle 3"/>
          <p:cNvSpPr>
            <a:spLocks noGrp="1" noChangeArrowheads="1"/>
          </p:cNvSpPr>
          <p:nvPr>
            <p:ph type="body" idx="1"/>
          </p:nvPr>
        </p:nvSpPr>
        <p:spPr/>
        <p:txBody>
          <a:bodyPr/>
          <a:lstStyle/>
          <a:p>
            <a:pPr eaLnBrk="1" hangingPunct="1">
              <a:buFontTx/>
              <a:buNone/>
            </a:pPr>
            <a:r>
              <a:rPr lang="en-US" sz="2800" smtClean="0"/>
              <a:t>Market Researcher on Consumer Behaviour:</a:t>
            </a:r>
          </a:p>
          <a:p>
            <a:pPr eaLnBrk="1" hangingPunct="1"/>
            <a:r>
              <a:rPr lang="en-US" sz="2800" smtClean="0"/>
              <a:t>Law of demand is not the last word on consumer behaviour</a:t>
            </a:r>
          </a:p>
          <a:p>
            <a:pPr eaLnBrk="1" hangingPunct="1"/>
            <a:r>
              <a:rPr lang="en-US" sz="2800" smtClean="0"/>
              <a:t>A person who purchases high priced products </a:t>
            </a:r>
          </a:p>
          <a:p>
            <a:pPr eaLnBrk="1" hangingPunct="1">
              <a:buFontTx/>
              <a:buNone/>
            </a:pPr>
            <a:r>
              <a:rPr lang="en-US" sz="2800" smtClean="0"/>
              <a:t> -Perceives high quality difference</a:t>
            </a:r>
          </a:p>
          <a:p>
            <a:pPr eaLnBrk="1" hangingPunct="1">
              <a:buFontTx/>
              <a:buNone/>
            </a:pPr>
            <a:r>
              <a:rPr lang="en-US" sz="2800" smtClean="0"/>
              <a:t> -Is also cautious</a:t>
            </a:r>
          </a:p>
          <a:p>
            <a:pPr eaLnBrk="1" hangingPunct="1">
              <a:buFontTx/>
              <a:buNone/>
            </a:pPr>
            <a:r>
              <a:rPr lang="en-US" sz="2800" smtClean="0"/>
              <a:t> -Feels it is risky and uncertain to go for low quality products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p>
            <a:fld id="{D5698F1D-E950-43CF-A14E-4C2AB29DD285}" type="slidenum">
              <a:rPr lang="en-US" smtClean="0"/>
              <a:pPr/>
              <a:t>75</a:t>
            </a:fld>
            <a:endParaRPr lang="en-US" smtClean="0"/>
          </a:p>
        </p:txBody>
      </p:sp>
      <p:sp>
        <p:nvSpPr>
          <p:cNvPr id="66563" name="Rectangle 2"/>
          <p:cNvSpPr>
            <a:spLocks noGrp="1" noChangeArrowheads="1"/>
          </p:cNvSpPr>
          <p:nvPr>
            <p:ph type="title"/>
          </p:nvPr>
        </p:nvSpPr>
        <p:spPr/>
        <p:txBody>
          <a:bodyPr/>
          <a:lstStyle/>
          <a:p>
            <a:pPr eaLnBrk="1" hangingPunct="1"/>
            <a:r>
              <a:rPr lang="en-US" dirty="0" smtClean="0"/>
              <a:t>Research on Consumer Behavior</a:t>
            </a:r>
            <a:endParaRPr lang="en-US" dirty="0" smtClean="0"/>
          </a:p>
        </p:txBody>
      </p:sp>
      <p:sp>
        <p:nvSpPr>
          <p:cNvPr id="66564" name="Rectangle 3"/>
          <p:cNvSpPr>
            <a:spLocks noGrp="1" noChangeArrowheads="1"/>
          </p:cNvSpPr>
          <p:nvPr>
            <p:ph type="body" idx="1"/>
          </p:nvPr>
        </p:nvSpPr>
        <p:spPr/>
        <p:txBody>
          <a:bodyPr/>
          <a:lstStyle/>
          <a:p>
            <a:pPr eaLnBrk="1" hangingPunct="1">
              <a:lnSpc>
                <a:spcPct val="90000"/>
              </a:lnSpc>
            </a:pPr>
            <a:r>
              <a:rPr lang="en-US" sz="2800" smtClean="0"/>
              <a:t>A person who </a:t>
            </a:r>
            <a:r>
              <a:rPr lang="en-US" sz="2800" i="1" smtClean="0"/>
              <a:t>perceives himself</a:t>
            </a:r>
            <a:r>
              <a:rPr lang="en-US" sz="2800" smtClean="0"/>
              <a:t> as experienced in purchasing a product will generally choose a low priced item but an inexperienced person would choose the costlier option</a:t>
            </a:r>
          </a:p>
          <a:p>
            <a:pPr eaLnBrk="1" hangingPunct="1">
              <a:lnSpc>
                <a:spcPct val="90000"/>
              </a:lnSpc>
            </a:pPr>
            <a:r>
              <a:rPr lang="en-US" sz="2800" smtClean="0"/>
              <a:t>Marketing executives think that a higher price is essential if the product’s real advantages have </a:t>
            </a:r>
            <a:r>
              <a:rPr lang="en-US" sz="2800" i="1" smtClean="0"/>
              <a:t>to get noticed</a:t>
            </a:r>
            <a:r>
              <a:rPr lang="en-US" sz="2800" smtClean="0"/>
              <a:t>.</a:t>
            </a:r>
          </a:p>
          <a:p>
            <a:pPr eaLnBrk="1" hangingPunct="1">
              <a:lnSpc>
                <a:spcPct val="90000"/>
              </a:lnSpc>
            </a:pPr>
            <a:r>
              <a:rPr lang="en-US" sz="2800" smtClean="0"/>
              <a:t>Purchasing behaviour of consumer is mostly </a:t>
            </a:r>
            <a:r>
              <a:rPr lang="en-US" sz="2800" i="1" smtClean="0"/>
              <a:t>repetitive</a:t>
            </a:r>
            <a:r>
              <a:rPr lang="en-US" sz="2800" smtClean="0"/>
              <a:t>- as against the theory which says that consumer tries to optimise in every transaction  and every time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Individual &amp; Market Demand</a:t>
            </a:r>
          </a:p>
        </p:txBody>
      </p:sp>
      <p:sp>
        <p:nvSpPr>
          <p:cNvPr id="25603" name="Content Placeholder 2"/>
          <p:cNvSpPr>
            <a:spLocks noGrp="1"/>
          </p:cNvSpPr>
          <p:nvPr>
            <p:ph idx="1"/>
          </p:nvPr>
        </p:nvSpPr>
        <p:spPr/>
        <p:txBody>
          <a:bodyPr/>
          <a:lstStyle/>
          <a:p>
            <a:pPr>
              <a:buNone/>
            </a:pPr>
            <a:r>
              <a:rPr lang="en-US" dirty="0" smtClean="0"/>
              <a:t>Market demand is derived by adding up all individual demands at a given price</a:t>
            </a:r>
          </a:p>
          <a:p>
            <a:pPr>
              <a:buFontTx/>
              <a:buNone/>
            </a:pPr>
            <a:r>
              <a:rPr lang="en-US" dirty="0" smtClean="0"/>
              <a:t>Individual demand refers to a single consumer- Theory of demand is based on Individual demand- Helps in understanding various dimensions of demand analysis</a:t>
            </a:r>
          </a:p>
          <a:p>
            <a:pPr>
              <a:buFontTx/>
              <a:buNone/>
            </a:pPr>
            <a:r>
              <a:rPr lang="en-US" dirty="0" smtClean="0"/>
              <a:t>But seller is interested in market demand and analysis  </a:t>
            </a:r>
          </a:p>
        </p:txBody>
      </p:sp>
      <p:sp>
        <p:nvSpPr>
          <p:cNvPr id="25604" name="Slide Number Placeholder 3"/>
          <p:cNvSpPr>
            <a:spLocks noGrp="1"/>
          </p:cNvSpPr>
          <p:nvPr>
            <p:ph type="sldNum" sz="quarter" idx="12"/>
          </p:nvPr>
        </p:nvSpPr>
        <p:spPr>
          <a:noFill/>
        </p:spPr>
        <p:txBody>
          <a:bodyPr/>
          <a:lstStyle/>
          <a:p>
            <a:fld id="{6B537FE1-6F66-4106-88E2-40EA67191A74}"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50CA1ABF-C93D-4D22-8F51-074D8DBE1F46}" type="slidenum">
              <a:rPr lang="en-US" smtClean="0"/>
              <a:pPr/>
              <a:t>9</a:t>
            </a:fld>
            <a:endParaRPr lang="en-US" smtClean="0"/>
          </a:p>
        </p:txBody>
      </p:sp>
      <p:sp>
        <p:nvSpPr>
          <p:cNvPr id="15363" name="Rectangle 55"/>
          <p:cNvSpPr>
            <a:spLocks noGrp="1" noChangeArrowheads="1"/>
          </p:cNvSpPr>
          <p:nvPr>
            <p:ph type="title"/>
          </p:nvPr>
        </p:nvSpPr>
        <p:spPr/>
        <p:txBody>
          <a:bodyPr/>
          <a:lstStyle/>
          <a:p>
            <a:pPr eaLnBrk="1" hangingPunct="1"/>
            <a:r>
              <a:rPr lang="en-US" smtClean="0"/>
              <a:t>Table 3: Market demand curve</a:t>
            </a:r>
          </a:p>
        </p:txBody>
      </p:sp>
      <p:graphicFrame>
        <p:nvGraphicFramePr>
          <p:cNvPr id="7228" name="Group 60"/>
          <p:cNvGraphicFramePr>
            <a:graphicFrameLocks noGrp="1"/>
          </p:cNvGraphicFramePr>
          <p:nvPr>
            <p:ph idx="1"/>
          </p:nvPr>
        </p:nvGraphicFramePr>
        <p:xfrm>
          <a:off x="457200" y="1600200"/>
          <a:ext cx="8229600" cy="4884103"/>
        </p:xfrm>
        <a:graphic>
          <a:graphicData uri="http://schemas.openxmlformats.org/drawingml/2006/table">
            <a:tbl>
              <a:tblPr/>
              <a:tblGrid>
                <a:gridCol w="1646238"/>
                <a:gridCol w="1646237"/>
                <a:gridCol w="1644650"/>
                <a:gridCol w="1646238"/>
                <a:gridCol w="1646237"/>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Market Demand(=A+B+C)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2938</Words>
  <Application>Microsoft Office PowerPoint</Application>
  <PresentationFormat>On-screen Show (4:3)</PresentationFormat>
  <Paragraphs>485</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Default Design</vt:lpstr>
      <vt:lpstr>2. Demand, Supply, &amp; Market Equilibrium</vt:lpstr>
      <vt:lpstr>What is a Market?</vt:lpstr>
      <vt:lpstr>Demand</vt:lpstr>
      <vt:lpstr>Demand</vt:lpstr>
      <vt:lpstr>  Types of Demand Durable and non durable goods </vt:lpstr>
      <vt:lpstr>Durable goods</vt:lpstr>
      <vt:lpstr>Types of Demand Durable goods</vt:lpstr>
      <vt:lpstr>Individual &amp; Market Demand</vt:lpstr>
      <vt:lpstr>Table 3: Market demand curve</vt:lpstr>
      <vt:lpstr>Types of Demand</vt:lpstr>
      <vt:lpstr>Types of Demand</vt:lpstr>
      <vt:lpstr> Types of Demand Complementary &amp; Competing Demand </vt:lpstr>
      <vt:lpstr>Demand Curve</vt:lpstr>
      <vt:lpstr>Law of Demand</vt:lpstr>
      <vt:lpstr> Demand Schedule and Derivation of DD curve </vt:lpstr>
      <vt:lpstr>Demand Curve</vt:lpstr>
      <vt:lpstr>Explaining the Negative Relationship </vt:lpstr>
      <vt:lpstr>Explaining the Law of Demand </vt:lpstr>
      <vt:lpstr>Explaining the Law of Demand </vt:lpstr>
      <vt:lpstr>Explaining the Law of Demand </vt:lpstr>
      <vt:lpstr>Exceptions to the Law</vt:lpstr>
      <vt:lpstr>Sum</vt:lpstr>
      <vt:lpstr>Solution</vt:lpstr>
      <vt:lpstr>Determinants of Demand</vt:lpstr>
      <vt:lpstr>Advertising &amp; Buying Behavior</vt:lpstr>
      <vt:lpstr>Demand Function</vt:lpstr>
      <vt:lpstr>Movement and Shift </vt:lpstr>
      <vt:lpstr>Slide 28</vt:lpstr>
      <vt:lpstr>Shift in Demand Curve</vt:lpstr>
      <vt:lpstr>Shift in Demand Curve</vt:lpstr>
      <vt:lpstr>Shift in Demand Curve</vt:lpstr>
      <vt:lpstr>SUPPLY</vt:lpstr>
      <vt:lpstr>Supply and Law of Supply </vt:lpstr>
      <vt:lpstr>Determinants of Supply</vt:lpstr>
      <vt:lpstr>Supply and Law of Supply</vt:lpstr>
      <vt:lpstr>Slide 36</vt:lpstr>
      <vt:lpstr> Market Equilibrium  </vt:lpstr>
      <vt:lpstr>Market Equilibrium</vt:lpstr>
      <vt:lpstr>Equilibrium</vt:lpstr>
      <vt:lpstr>Market Equilibrium</vt:lpstr>
      <vt:lpstr>Market Equilibrium</vt:lpstr>
      <vt:lpstr>Disequilibrium: S&gt;D</vt:lpstr>
      <vt:lpstr>Excess Supply</vt:lpstr>
      <vt:lpstr>Disequilibrium: D &gt;S</vt:lpstr>
      <vt:lpstr>Disequilibrium: D &gt;S</vt:lpstr>
      <vt:lpstr>Disequilibrium: D &gt;S</vt:lpstr>
      <vt:lpstr>Market Equilibrium</vt:lpstr>
      <vt:lpstr>Market Equilibrium</vt:lpstr>
      <vt:lpstr>Defining the Market</vt:lpstr>
      <vt:lpstr>Slide 50</vt:lpstr>
      <vt:lpstr>Slide 51</vt:lpstr>
      <vt:lpstr>Slide 52</vt:lpstr>
      <vt:lpstr>Slide 53</vt:lpstr>
      <vt:lpstr>Slide 54</vt:lpstr>
      <vt:lpstr>Slide 55</vt:lpstr>
      <vt:lpstr>Estimating Demand</vt:lpstr>
      <vt:lpstr>REDO sums Equilibrium P, D and S</vt:lpstr>
      <vt:lpstr>Equilibrium P, D and S</vt:lpstr>
      <vt:lpstr>Equilibrium P, D and S</vt:lpstr>
      <vt:lpstr>Supply, Demand &amp; Market equilibrium</vt:lpstr>
      <vt:lpstr>Supply, Demand &amp; Market equilibrium</vt:lpstr>
      <vt:lpstr>Supply, Demand &amp; Market equilibrium</vt:lpstr>
      <vt:lpstr>Supply, Demand &amp; Market equilibrium</vt:lpstr>
      <vt:lpstr>CONSUMER BEHAVIOUR</vt:lpstr>
      <vt:lpstr>CONSUMER BEHAVIOUR</vt:lpstr>
      <vt:lpstr>CONSUMERS’ BEHAVIOUR</vt:lpstr>
      <vt:lpstr>CONSUMERS’ BEHAVIOUR</vt:lpstr>
      <vt:lpstr>CONSUMERS’ BEHAVIOUR</vt:lpstr>
      <vt:lpstr>CONSUMERS’ BEHAVIOUR</vt:lpstr>
      <vt:lpstr>CONSUMERS’ BEHAVIOUR</vt:lpstr>
      <vt:lpstr>CONSUMERS’ BEHAVIOUR</vt:lpstr>
      <vt:lpstr>CONSUMERS’ BEHAVIOUR</vt:lpstr>
      <vt:lpstr> Consumer’s Equilibrium </vt:lpstr>
      <vt:lpstr>Research on Consumer Behavior</vt:lpstr>
      <vt:lpstr>Research on Consumer Behavior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Demand &amp; Market equilibrium</dc:title>
  <dc:creator>New User</dc:creator>
  <cp:lastModifiedBy>New User</cp:lastModifiedBy>
  <cp:revision>248</cp:revision>
  <dcterms:created xsi:type="dcterms:W3CDTF">2008-08-26T09:35:20Z</dcterms:created>
  <dcterms:modified xsi:type="dcterms:W3CDTF">2010-09-01T10:11:54Z</dcterms:modified>
</cp:coreProperties>
</file>