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78" r:id="rId3"/>
    <p:sldId id="305" r:id="rId4"/>
    <p:sldId id="258" r:id="rId5"/>
    <p:sldId id="304" r:id="rId6"/>
    <p:sldId id="277" r:id="rId7"/>
    <p:sldId id="259" r:id="rId8"/>
    <p:sldId id="300" r:id="rId9"/>
    <p:sldId id="301" r:id="rId10"/>
    <p:sldId id="302" r:id="rId11"/>
    <p:sldId id="260" r:id="rId12"/>
    <p:sldId id="261" r:id="rId13"/>
    <p:sldId id="303" r:id="rId14"/>
    <p:sldId id="262" r:id="rId15"/>
    <p:sldId id="263" r:id="rId16"/>
    <p:sldId id="264" r:id="rId17"/>
    <p:sldId id="265" r:id="rId18"/>
    <p:sldId id="298" r:id="rId19"/>
    <p:sldId id="296" r:id="rId20"/>
    <p:sldId id="299" r:id="rId21"/>
    <p:sldId id="297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6B09-F7AA-4458-8C1F-9CFCE82E7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8590-4C96-402B-AADE-0C6880DE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7F0E-E856-461B-9CEA-153C5315D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C666-C7C8-407B-877C-835E75EE0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CA45-9F9A-4AFA-B9E2-3317C93E6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3169-4150-4D6F-88AB-D2E630829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A7BC-CC4F-44B5-9C86-F7C94045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4E19-76AB-4A4B-B96C-CC9AC19E0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2F54-1ECE-41F9-B8A2-B32F56E9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491E-2A79-439F-83E3-8A32E4B4E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7DE4-0561-4056-9564-086B22A2F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B697-E3C4-4E34-BB93-092782B72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021E2D-3314-4B87-9C90-7DCA0F5E9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077200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HUMAN RESOURCE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latin typeface="Times New Roman" pitchFamily="18" charset="0"/>
              </a:rPr>
              <a:t>Course Objective</a:t>
            </a:r>
            <a:r>
              <a:rPr lang="en-US" sz="2000" smtClean="0">
                <a:latin typeface="Times New Roman" pitchFamily="18" charset="0"/>
              </a:rPr>
              <a:t> : To ensure a clear understanding of Personnel Policies and Practices in order to have maximum and effective  utilization of human resources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latin typeface="Times New Roman" pitchFamily="18" charset="0"/>
              </a:rPr>
              <a:t>Methodology </a:t>
            </a:r>
            <a:r>
              <a:rPr lang="en-US" sz="2000" smtClean="0">
                <a:latin typeface="Times New Roman" pitchFamily="18" charset="0"/>
              </a:rPr>
              <a:t>: Interactive Lectures ,  Class Presentations ,   Class Test, Assignments , Class Discussions ,  Role Plays , Exercises, Case Study etc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latin typeface="Times New Roman" pitchFamily="18" charset="0"/>
              </a:rPr>
              <a:t>Sessions  to be Covered : 12  Sessions 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latin typeface="Times New Roman" pitchFamily="18" charset="0"/>
              </a:rPr>
              <a:t>Suggested Readings –		</a:t>
            </a:r>
            <a:r>
              <a:rPr lang="en-US" sz="2000" smtClean="0">
                <a:latin typeface="Times New Roman" pitchFamily="18" charset="0"/>
              </a:rPr>
              <a:t>Aswathappa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latin typeface="Times New Roman" pitchFamily="18" charset="0"/>
              </a:rPr>
              <a:t>	                           		Stephen Robbins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latin typeface="Times New Roman" pitchFamily="18" charset="0"/>
              </a:rPr>
              <a:t>	                           		Subba Rao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latin typeface="Times New Roman" pitchFamily="18" charset="0"/>
              </a:rPr>
              <a:t>				Monappa 	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latin typeface="Times New Roman" pitchFamily="18" charset="0"/>
              </a:rPr>
              <a:t>                                                	Mammoria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latin typeface="Times New Roman" pitchFamily="18" charset="0"/>
              </a:rPr>
              <a:t>				Dessler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smtClean="0">
                <a:latin typeface="Times New Roman" pitchFamily="18" charset="0"/>
              </a:rPr>
              <a:t>Magazines </a:t>
            </a:r>
            <a:r>
              <a:rPr lang="en-US" sz="2000" smtClean="0">
                <a:latin typeface="Times New Roman" pitchFamily="18" charset="0"/>
              </a:rPr>
              <a:t>			Human Capital, Harvard Business Review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smtClean="0">
                <a:latin typeface="Times New Roman" pitchFamily="18" charset="0"/>
              </a:rPr>
              <a:t>			Indian Journal for Training &amp; Development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6962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latin typeface="Times New Roman" pitchFamily="18" charset="0"/>
              </a:rPr>
              <a:t>HRM OBJECTIVES AND FUNCTIONS</a:t>
            </a:r>
            <a:r>
              <a:rPr lang="en-US" sz="4800" smtClean="0"/>
              <a:t> </a:t>
            </a:r>
          </a:p>
        </p:txBody>
      </p:sp>
      <p:graphicFrame>
        <p:nvGraphicFramePr>
          <p:cNvPr id="6233" name="Group 89"/>
          <p:cNvGraphicFramePr>
            <a:graphicFrameLocks noGrp="1"/>
          </p:cNvGraphicFramePr>
          <p:nvPr/>
        </p:nvGraphicFramePr>
        <p:xfrm>
          <a:off x="304800" y="457200"/>
          <a:ext cx="8229600" cy="6391593"/>
        </p:xfrm>
        <a:graphic>
          <a:graphicData uri="http://schemas.openxmlformats.org/drawingml/2006/table">
            <a:tbl>
              <a:tblPr/>
              <a:tblGrid>
                <a:gridCol w="4075113"/>
                <a:gridCol w="415448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HRM Objectives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Supporting Functions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Societal Objectives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Legal Compliance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SAILs basic objective is customer satisfaction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Union Management Relations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Organizational Objectives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TVS Suzuki- emphasis of the company 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Employee Relations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People and quality through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Training and Development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Appraisal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Assessment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Functional  Objectives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Appraisal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Reliance – KRA based on PMS &amp; career mapping exercise, Mfg leadership prog for its senior execs in association with Hewitt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Placement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Assessment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Personal Objectives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Training and Development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Eg- DuPont Nylon –  a development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Appraisal, Placement, Compensation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Center created for employees, team bldg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 New Roman" pitchFamily="18" charset="0"/>
              </a:rPr>
              <a:t>SCOPE OF HRM</a:t>
            </a:r>
            <a:r>
              <a:rPr lang="en-US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8839200" cy="57912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HRM  starts from the employees </a:t>
            </a:r>
            <a:r>
              <a:rPr lang="en-US" sz="2400" b="1" dirty="0" smtClean="0">
                <a:latin typeface="Times New Roman" pitchFamily="18" charset="0"/>
              </a:rPr>
              <a:t>entry </a:t>
            </a:r>
            <a:r>
              <a:rPr lang="en-US" sz="2400" dirty="0" smtClean="0">
                <a:latin typeface="Times New Roman" pitchFamily="18" charset="0"/>
              </a:rPr>
              <a:t>till the</a:t>
            </a:r>
            <a:r>
              <a:rPr lang="en-US" sz="2400" b="1" dirty="0" smtClean="0">
                <a:latin typeface="Times New Roman" pitchFamily="18" charset="0"/>
              </a:rPr>
              <a:t> exit</a:t>
            </a:r>
            <a:r>
              <a:rPr lang="en-US" sz="2400" dirty="0" smtClean="0">
                <a:latin typeface="Times New Roman" pitchFamily="18" charset="0"/>
              </a:rPr>
              <a:t> of the same and hence covers everything under the sun</a:t>
            </a:r>
            <a:r>
              <a:rPr lang="en-US" sz="900" dirty="0" smtClean="0">
                <a:latin typeface="Times New Roman" pitchFamily="18" charset="0"/>
              </a:rPr>
              <a:t>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</a:rPr>
              <a:t>Activities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HR Planning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Job Analysis – JD &amp;JS- </a:t>
            </a:r>
            <a:r>
              <a:rPr lang="en-US" sz="2400" dirty="0" err="1" smtClean="0">
                <a:latin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</a:rPr>
              <a:t> Wipro – implicit JA &amp; </a:t>
            </a:r>
            <a:r>
              <a:rPr lang="en-US" sz="2400" dirty="0" err="1" smtClean="0">
                <a:latin typeface="Times New Roman" pitchFamily="18" charset="0"/>
              </a:rPr>
              <a:t>Nirma</a:t>
            </a:r>
            <a:r>
              <a:rPr lang="en-US" sz="2400" dirty="0" smtClean="0">
                <a:latin typeface="Times New Roman" pitchFamily="18" charset="0"/>
              </a:rPr>
              <a:t> – explicit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Job Design </a:t>
            </a:r>
            <a:r>
              <a:rPr lang="en-US" sz="2400" dirty="0" err="1" smtClean="0">
                <a:latin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</a:rPr>
              <a:t>- Bajaj Auto- job rotation and job enrichment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Employees Hiring --Recruitment &amp; Selection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</a:rPr>
              <a:t>Orientation &amp; Placement, Training &amp; Development </a:t>
            </a:r>
            <a:r>
              <a:rPr lang="en-US" sz="2400" dirty="0" err="1" smtClean="0">
                <a:latin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Dupoint</a:t>
            </a:r>
            <a:r>
              <a:rPr lang="en-US" sz="2400" dirty="0" smtClean="0">
                <a:latin typeface="Times New Roman" pitchFamily="18" charset="0"/>
              </a:rPr>
              <a:t> Saint </a:t>
            </a:r>
            <a:r>
              <a:rPr lang="en-US" sz="2400" dirty="0" err="1" smtClean="0">
                <a:latin typeface="Times New Roman" pitchFamily="18" charset="0"/>
              </a:rPr>
              <a:t>Goabain</a:t>
            </a:r>
            <a:r>
              <a:rPr lang="en-US" sz="2400" dirty="0" smtClean="0">
                <a:latin typeface="Times New Roman" pitchFamily="18" charset="0"/>
              </a:rPr>
              <a:t> Satyam –team work practiced, Punjab Tractor- </a:t>
            </a:r>
            <a:r>
              <a:rPr lang="en-US" sz="2400" dirty="0" err="1" smtClean="0">
                <a:latin typeface="Times New Roman" pitchFamily="18" charset="0"/>
              </a:rPr>
              <a:t>Indvidual</a:t>
            </a: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>
                <a:latin typeface="Times New Roman" pitchFamily="18" charset="0"/>
              </a:rPr>
              <a:t>SCOPE OF HRM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smtClean="0">
                <a:latin typeface="Times New Roman" pitchFamily="18" charset="0"/>
              </a:rPr>
              <a:t>Employee and Executive Remuneration  Eg-infosys prefers low base of salary&amp; individual negotiation , L&amp;T prefers collective bargaining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smtClean="0">
                <a:latin typeface="Times New Roman" pitchFamily="18" charset="0"/>
              </a:rPr>
              <a:t>Employee Maintenance – Motivation, Communication eg BPOs ,Reliance – PLI for its employees with international cons, Google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smtClean="0">
                <a:latin typeface="Times New Roman" pitchFamily="18" charset="0"/>
              </a:rPr>
              <a:t>Performance Appraisals, Job Evaluation Eg- Polaris &amp; Bajaj Auto- 1-behaviour 2.on results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smtClean="0">
                <a:latin typeface="Times New Roman" pitchFamily="18" charset="0"/>
              </a:rPr>
              <a:t>Industrial Relations – Welfare, Safety&amp; Health</a:t>
            </a:r>
            <a:r>
              <a:rPr lang="en-US" sz="2400" smtClean="0"/>
              <a:t> eg ONGC,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Role of HRM</a:t>
            </a:r>
            <a:r>
              <a:rPr lang="en-US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9144000" cy="57912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</a:rPr>
              <a:t>Advisory Role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</a:rPr>
              <a:t>Personnel Policies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</a:rPr>
              <a:t>Personnel Procedures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</a:rPr>
              <a:t>Functional Role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latin typeface="Times New Roman" pitchFamily="18" charset="0"/>
              </a:rPr>
              <a:t>Service Role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2800" dirty="0" err="1" smtClean="0">
                <a:latin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</a:rPr>
              <a:t> – Google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HR Managers Today</a:t>
            </a:r>
            <a:r>
              <a:rPr lang="en-US" sz="2800" dirty="0" smtClean="0">
                <a:latin typeface="Times New Roman" pitchFamily="18" charset="0"/>
              </a:rPr>
              <a:t> 		</a:t>
            </a:r>
            <a:r>
              <a:rPr lang="en-US" sz="2800" b="1" dirty="0" smtClean="0">
                <a:latin typeface="Times New Roman" pitchFamily="18" charset="0"/>
              </a:rPr>
              <a:t>Future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Humanitarian Role	     	Enhancement of Human &amp; Non Human   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                                   		 Resources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Counselor			 Maximization of people to achieve    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                                  		organizational  goals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Mediator			Synergizing IT with HR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Spokesman 			Managing diverse workforce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Problem Solver      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</a:rPr>
              <a:t>Change Agent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5661025"/>
          </a:xfrm>
        </p:spPr>
        <p:txBody>
          <a:bodyPr/>
          <a:lstStyle/>
          <a:p>
            <a:pPr algn="l" eaLnBrk="1" hangingPunct="1"/>
            <a:r>
              <a:rPr lang="en-US" sz="2400" b="1" smtClean="0">
                <a:latin typeface="Times New Roman" pitchFamily="18" charset="0"/>
              </a:rPr>
              <a:t>Planning</a:t>
            </a:r>
            <a:r>
              <a:rPr lang="en-US" sz="2400" smtClean="0">
                <a:latin typeface="Times New Roman" pitchFamily="18" charset="0"/>
              </a:rPr>
              <a:t>- plan &amp; research about wage  trends,labour mkt etc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Organizing</a:t>
            </a:r>
            <a:r>
              <a:rPr lang="en-US" sz="2400" smtClean="0">
                <a:latin typeface="Times New Roman" pitchFamily="18" charset="0"/>
              </a:rPr>
              <a:t>-  manpower and resources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Staffing</a:t>
            </a:r>
            <a:r>
              <a:rPr lang="en-US" sz="2400" smtClean="0">
                <a:latin typeface="Times New Roman" pitchFamily="18" charset="0"/>
              </a:rPr>
              <a:t>- recruitment &amp; selection 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Directing</a:t>
            </a:r>
            <a:r>
              <a:rPr lang="en-US" sz="2400" smtClean="0">
                <a:latin typeface="Times New Roman" pitchFamily="18" charset="0"/>
              </a:rPr>
              <a:t>- issuance of orders and instructions to follow plan of action 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Controlling</a:t>
            </a:r>
            <a:r>
              <a:rPr lang="en-US" sz="2400" smtClean="0">
                <a:latin typeface="Times New Roman" pitchFamily="18" charset="0"/>
              </a:rPr>
              <a:t> – to regulate the activities  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smtClean="0">
                <a:solidFill>
                  <a:srgbClr val="CC0099"/>
                </a:solidFill>
                <a:latin typeface="Times New Roman" pitchFamily="18" charset="0"/>
              </a:rPr>
              <a:t>O</a:t>
            </a:r>
            <a:r>
              <a:rPr lang="en-US" sz="2400" b="1" smtClean="0">
                <a:solidFill>
                  <a:srgbClr val="CC0099"/>
                </a:solidFill>
                <a:latin typeface="Times New Roman" pitchFamily="18" charset="0"/>
              </a:rPr>
              <a:t>perational Functions of HRM</a:t>
            </a:r>
            <a:r>
              <a:rPr lang="en-US" sz="2400" b="1" smtClean="0">
                <a:latin typeface="Times New Roman" pitchFamily="18" charset="0"/>
              </a:rPr>
              <a:t> </a:t>
            </a:r>
            <a:br>
              <a:rPr lang="en-US" sz="2400" b="1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Procurement</a:t>
            </a:r>
            <a:r>
              <a:rPr lang="en-US" sz="2400" smtClean="0">
                <a:latin typeface="Times New Roman" pitchFamily="18" charset="0"/>
              </a:rPr>
              <a:t>- planning , Recruitment &amp; Selection  , Induction &amp; Placement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Development </a:t>
            </a:r>
            <a:r>
              <a:rPr lang="en-US" sz="2400" smtClean="0">
                <a:latin typeface="Times New Roman" pitchFamily="18" charset="0"/>
              </a:rPr>
              <a:t>– T &amp; D, Career Planning &amp; Counseling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Compensation</a:t>
            </a:r>
            <a:r>
              <a:rPr lang="en-US" sz="2400" smtClean="0">
                <a:latin typeface="Times New Roman" pitchFamily="18" charset="0"/>
              </a:rPr>
              <a:t>- Wage &amp; Salary administration 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Integration</a:t>
            </a:r>
            <a:br>
              <a:rPr lang="en-US" sz="2400" b="1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Maintenance</a:t>
            </a:r>
            <a:r>
              <a:rPr lang="en-US" sz="2400" smtClean="0">
                <a:latin typeface="Times New Roman" pitchFamily="18" charset="0"/>
              </a:rPr>
              <a:t> – improving work conditions, retentions </a:t>
            </a:r>
            <a:br>
              <a:rPr lang="en-US" sz="2400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Separation</a:t>
            </a:r>
            <a:r>
              <a:rPr lang="en-US" sz="2400" b="1" smtClean="0"/>
              <a:t>  -</a:t>
            </a:r>
            <a:r>
              <a:rPr lang="en-US" sz="2400" smtClean="0"/>
              <a:t> </a:t>
            </a:r>
            <a:r>
              <a:rPr lang="en-US" sz="2400" smtClean="0">
                <a:latin typeface="Times New Roman" pitchFamily="18" charset="0"/>
              </a:rPr>
              <a:t>caused by resignations, retirement, death, medical reasons etc</a:t>
            </a:r>
            <a:endParaRPr lang="en-US" sz="2400" b="1" smtClean="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Managerial functions of HRM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839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</a:rPr>
              <a:t>CHALLENGES OF HRM IN INDIAN ECONOMY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5562600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World becoming a Global Village </a:t>
            </a:r>
            <a:r>
              <a:rPr lang="en-US" sz="2800" dirty="0" err="1" smtClean="0">
                <a:latin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</a:rPr>
              <a:t>-GE, </a:t>
            </a:r>
            <a:r>
              <a:rPr lang="en-US" sz="2800" dirty="0" err="1" smtClean="0">
                <a:latin typeface="Times New Roman" pitchFamily="18" charset="0"/>
              </a:rPr>
              <a:t>ranbaxy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Glaxo</a:t>
            </a:r>
            <a:r>
              <a:rPr lang="en-US" sz="2800" dirty="0" smtClean="0">
                <a:latin typeface="Times New Roman" pitchFamily="18" charset="0"/>
              </a:rPr>
              <a:t>, TCS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Corporate Re-organizations </a:t>
            </a:r>
            <a:r>
              <a:rPr lang="en-US" sz="2800" dirty="0" err="1" smtClean="0">
                <a:latin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</a:rPr>
              <a:t>- Air India &amp; IA,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New Organizational Structures- Virtual , boundary less , flat , Wipro –</a:t>
            </a:r>
            <a:r>
              <a:rPr lang="en-US" sz="2800" dirty="0" err="1" smtClean="0">
                <a:latin typeface="Times New Roman" pitchFamily="18" charset="0"/>
              </a:rPr>
              <a:t>diversfcn</a:t>
            </a:r>
            <a:r>
              <a:rPr lang="en-US" sz="2800" dirty="0" smtClean="0">
                <a:latin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</a:rPr>
              <a:t>soaps,edible</a:t>
            </a:r>
            <a:r>
              <a:rPr lang="en-US" sz="2800" dirty="0" smtClean="0">
                <a:latin typeface="Times New Roman" pitchFamily="18" charset="0"/>
              </a:rPr>
              <a:t> oils etc Forward  &amp; Backward </a:t>
            </a:r>
            <a:r>
              <a:rPr lang="en-US" sz="2800" dirty="0" err="1" smtClean="0">
                <a:latin typeface="Times New Roman" pitchFamily="18" charset="0"/>
              </a:rPr>
              <a:t>Intg</a:t>
            </a:r>
            <a:r>
              <a:rPr lang="en-US" sz="2800" dirty="0" smtClean="0">
                <a:latin typeface="Times New Roman" pitchFamily="18" charset="0"/>
              </a:rPr>
              <a:t> Backward integration M&amp;As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Diverse workforce- </a:t>
            </a:r>
            <a:r>
              <a:rPr lang="en-US" sz="2800" dirty="0" err="1" smtClean="0">
                <a:latin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</a:rPr>
              <a:t>. Teenagers, Nuclear families, working mothers etc Gen Y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Change in Employee Expectations- more of benefits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 People Focus – concept of flexi time –</a:t>
            </a:r>
            <a:r>
              <a:rPr lang="en-US" sz="2800" dirty="0" err="1" smtClean="0">
                <a:latin typeface="Times New Roman" pitchFamily="18" charset="0"/>
              </a:rPr>
              <a:t>huges</a:t>
            </a:r>
            <a:r>
              <a:rPr lang="en-US" sz="2800" dirty="0" smtClean="0">
                <a:latin typeface="Times New Roman" pitchFamily="18" charset="0"/>
              </a:rPr>
              <a:t> software, L&amp;T – </a:t>
            </a:r>
            <a:r>
              <a:rPr lang="en-US" sz="2800" dirty="0" err="1" smtClean="0">
                <a:latin typeface="Times New Roman" pitchFamily="18" charset="0"/>
              </a:rPr>
              <a:t>nanhi</a:t>
            </a:r>
            <a:r>
              <a:rPr lang="en-US" sz="2800" dirty="0" smtClean="0">
                <a:latin typeface="Times New Roman" pitchFamily="18" charset="0"/>
              </a:rPr>
              <a:t> kali, TCS joined Tata Mgmt Training Center for balance scorecard &amp; other systems like PMS , Protection of Interests of Weaker sections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Employee Engagement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</a:rPr>
              <a:t>Attrition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Approaches to HRM / Interdisciplinary Approaches </a:t>
            </a:r>
            <a:br>
              <a:rPr lang="en-US" sz="3200" smtClean="0"/>
            </a:br>
            <a:r>
              <a:rPr lang="en-US" sz="4800" smtClean="0"/>
              <a:t/>
            </a:r>
            <a:br>
              <a:rPr lang="en-US" sz="4800" smtClean="0"/>
            </a:br>
            <a:endParaRPr lang="en-US" sz="4800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0" y="1184275"/>
            <a:ext cx="91440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3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Changes in Organization Design </a:t>
            </a:r>
          </a:p>
        </p:txBody>
      </p:sp>
      <p:graphicFrame>
        <p:nvGraphicFramePr>
          <p:cNvPr id="49203" name="Group 51"/>
          <p:cNvGraphicFramePr>
            <a:graphicFrameLocks noGrp="1"/>
          </p:cNvGraphicFramePr>
          <p:nvPr>
            <p:ph type="tbl" idx="1"/>
          </p:nvPr>
        </p:nvGraphicFramePr>
        <p:xfrm>
          <a:off x="304800" y="914400"/>
          <a:ext cx="8229600" cy="604329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 Banding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 Layers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Flat/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Delayered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Mfg/ lab intensive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less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Empowerment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Autocratic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Team Focused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Merit Pay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Centralized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Adaptive/ Mobility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 ownership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 Rules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 Contributors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Decentralized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 Driven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Narrow Responsibilities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Externally Focused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3349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smtClean="0"/>
              <a:t>Line  &amp; Staff Relationships in Organizations</a:t>
            </a:r>
            <a:r>
              <a:rPr lang="en-US" sz="40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Relationship which the managers in an organization deal with one another are classified into two categories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Line and staff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Line Relationship</a:t>
            </a:r>
            <a:r>
              <a:rPr lang="en-US" smtClean="0"/>
              <a:t> -  </a:t>
            </a:r>
            <a:r>
              <a:rPr lang="en-US" b="1" smtClean="0"/>
              <a:t>authority and responsibility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Receiving and giving instructions or orders. Important as one gets work done through people.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Staff Relationship</a:t>
            </a:r>
            <a:r>
              <a:rPr lang="en-US" smtClean="0"/>
              <a:t> –</a:t>
            </a:r>
            <a:r>
              <a:rPr lang="en-US" b="1" smtClean="0"/>
              <a:t>giving and taking of advice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65188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EVALUATION</a:t>
            </a:r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Semester Exam 				60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Attendance 					10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Presentations 					30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Presentations from 3</a:t>
            </a:r>
            <a:r>
              <a:rPr lang="en-US" baseline="30000" smtClean="0">
                <a:latin typeface="Times New Roman" pitchFamily="18" charset="0"/>
              </a:rPr>
              <a:t>rd</a:t>
            </a:r>
            <a:r>
              <a:rPr lang="en-US" smtClean="0">
                <a:latin typeface="Times New Roman" pitchFamily="18" charset="0"/>
              </a:rPr>
              <a:t> session onwards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  Presentation rules, topics and tentative dates will be given to CR of the class with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 Staff Relationships in Orgn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895600" y="1219200"/>
            <a:ext cx="2743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7010400" y="39624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228600" y="48768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228600" y="38862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934200" y="28956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33400" y="28194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7010400" y="51054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304800" y="60960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7010400" y="6096000"/>
            <a:ext cx="152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3276600" y="1371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General Mgr</a:t>
            </a:r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40386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1447800" y="2438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14478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7696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533400" y="3048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Mkt Mgr</a:t>
            </a:r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2819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2286000" y="2743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2438400" y="2971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Fin Mgr 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7086600" y="3048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HR Mgr</a:t>
            </a:r>
          </a:p>
        </p:txBody>
      </p:sp>
      <p:sp>
        <p:nvSpPr>
          <p:cNvPr id="22550" name="Rectangle 25"/>
          <p:cNvSpPr>
            <a:spLocks noChangeArrowheads="1"/>
          </p:cNvSpPr>
          <p:nvPr/>
        </p:nvSpPr>
        <p:spPr bwMode="auto">
          <a:xfrm>
            <a:off x="4648200" y="28956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4724400" y="2971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Prod.Mgr</a:t>
            </a:r>
          </a:p>
        </p:txBody>
      </p:sp>
      <p:sp>
        <p:nvSpPr>
          <p:cNvPr id="22552" name="Line 27"/>
          <p:cNvSpPr>
            <a:spLocks noChangeShapeType="1"/>
          </p:cNvSpPr>
          <p:nvPr/>
        </p:nvSpPr>
        <p:spPr bwMode="auto">
          <a:xfrm>
            <a:off x="510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Rectangle 29"/>
          <p:cNvSpPr>
            <a:spLocks noChangeArrowheads="1"/>
          </p:cNvSpPr>
          <p:nvPr/>
        </p:nvSpPr>
        <p:spPr bwMode="auto">
          <a:xfrm>
            <a:off x="4724400" y="6096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30"/>
          <p:cNvSpPr>
            <a:spLocks noChangeArrowheads="1"/>
          </p:cNvSpPr>
          <p:nvPr/>
        </p:nvSpPr>
        <p:spPr bwMode="auto">
          <a:xfrm>
            <a:off x="4648200" y="51054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31"/>
          <p:cNvSpPr>
            <a:spLocks noChangeArrowheads="1"/>
          </p:cNvSpPr>
          <p:nvPr/>
        </p:nvSpPr>
        <p:spPr bwMode="auto">
          <a:xfrm>
            <a:off x="2133600" y="6096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32"/>
          <p:cNvSpPr>
            <a:spLocks noChangeArrowheads="1"/>
          </p:cNvSpPr>
          <p:nvPr/>
        </p:nvSpPr>
        <p:spPr bwMode="auto">
          <a:xfrm>
            <a:off x="2057400" y="50292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33"/>
          <p:cNvSpPr>
            <a:spLocks noChangeArrowheads="1"/>
          </p:cNvSpPr>
          <p:nvPr/>
        </p:nvSpPr>
        <p:spPr bwMode="auto">
          <a:xfrm>
            <a:off x="2133600" y="38100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34"/>
          <p:cNvSpPr>
            <a:spLocks noChangeArrowheads="1"/>
          </p:cNvSpPr>
          <p:nvPr/>
        </p:nvSpPr>
        <p:spPr bwMode="auto">
          <a:xfrm>
            <a:off x="4572000" y="38862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36"/>
          <p:cNvSpPr>
            <a:spLocks noChangeShapeType="1"/>
          </p:cNvSpPr>
          <p:nvPr/>
        </p:nvSpPr>
        <p:spPr bwMode="auto">
          <a:xfrm>
            <a:off x="1676400" y="2590800"/>
            <a:ext cx="5715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Line 37"/>
          <p:cNvSpPr>
            <a:spLocks noChangeShapeType="1"/>
          </p:cNvSpPr>
          <p:nvPr/>
        </p:nvSpPr>
        <p:spPr bwMode="auto">
          <a:xfrm>
            <a:off x="7315200" y="2590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Line 38"/>
          <p:cNvSpPr>
            <a:spLocks noChangeShapeType="1"/>
          </p:cNvSpPr>
          <p:nvPr/>
        </p:nvSpPr>
        <p:spPr bwMode="auto">
          <a:xfrm flipH="1">
            <a:off x="1600200" y="2590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Line 39"/>
          <p:cNvSpPr>
            <a:spLocks noChangeShapeType="1"/>
          </p:cNvSpPr>
          <p:nvPr/>
        </p:nvSpPr>
        <p:spPr bwMode="auto">
          <a:xfrm>
            <a:off x="990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Line 40"/>
          <p:cNvSpPr>
            <a:spLocks noChangeShapeType="1"/>
          </p:cNvSpPr>
          <p:nvPr/>
        </p:nvSpPr>
        <p:spPr bwMode="auto">
          <a:xfrm>
            <a:off x="762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Line 41"/>
          <p:cNvSpPr>
            <a:spLocks noChangeShapeType="1"/>
          </p:cNvSpPr>
          <p:nvPr/>
        </p:nvSpPr>
        <p:spPr bwMode="auto">
          <a:xfrm>
            <a:off x="8382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Line 42"/>
          <p:cNvSpPr>
            <a:spLocks noChangeShapeType="1"/>
          </p:cNvSpPr>
          <p:nvPr/>
        </p:nvSpPr>
        <p:spPr bwMode="auto">
          <a:xfrm>
            <a:off x="26670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Line 43"/>
          <p:cNvSpPr>
            <a:spLocks noChangeShapeType="1"/>
          </p:cNvSpPr>
          <p:nvPr/>
        </p:nvSpPr>
        <p:spPr bwMode="auto">
          <a:xfrm>
            <a:off x="27432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Line 44"/>
          <p:cNvSpPr>
            <a:spLocks noChangeShapeType="1"/>
          </p:cNvSpPr>
          <p:nvPr/>
        </p:nvSpPr>
        <p:spPr bwMode="auto">
          <a:xfrm>
            <a:off x="27432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45"/>
          <p:cNvSpPr>
            <a:spLocks noChangeShapeType="1"/>
          </p:cNvSpPr>
          <p:nvPr/>
        </p:nvSpPr>
        <p:spPr bwMode="auto">
          <a:xfrm>
            <a:off x="50292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Line 46"/>
          <p:cNvSpPr>
            <a:spLocks noChangeShapeType="1"/>
          </p:cNvSpPr>
          <p:nvPr/>
        </p:nvSpPr>
        <p:spPr bwMode="auto">
          <a:xfrm>
            <a:off x="53340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Line 47"/>
          <p:cNvSpPr>
            <a:spLocks noChangeShapeType="1"/>
          </p:cNvSpPr>
          <p:nvPr/>
        </p:nvSpPr>
        <p:spPr bwMode="auto">
          <a:xfrm>
            <a:off x="76962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Line 48"/>
          <p:cNvSpPr>
            <a:spLocks noChangeShapeType="1"/>
          </p:cNvSpPr>
          <p:nvPr/>
        </p:nvSpPr>
        <p:spPr bwMode="auto">
          <a:xfrm>
            <a:off x="78486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Line 49"/>
          <p:cNvSpPr>
            <a:spLocks noChangeShapeType="1"/>
          </p:cNvSpPr>
          <p:nvPr/>
        </p:nvSpPr>
        <p:spPr bwMode="auto">
          <a:xfrm>
            <a:off x="7924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Text Box 50"/>
          <p:cNvSpPr txBox="1">
            <a:spLocks noChangeArrowheads="1"/>
          </p:cNvSpPr>
          <p:nvPr/>
        </p:nvSpPr>
        <p:spPr bwMode="auto">
          <a:xfrm>
            <a:off x="381000" y="4038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Dy Mgr </a:t>
            </a:r>
          </a:p>
        </p:txBody>
      </p:sp>
      <p:sp>
        <p:nvSpPr>
          <p:cNvPr id="22574" name="Text Box 51"/>
          <p:cNvSpPr txBox="1">
            <a:spLocks noChangeArrowheads="1"/>
          </p:cNvSpPr>
          <p:nvPr/>
        </p:nvSpPr>
        <p:spPr bwMode="auto">
          <a:xfrm>
            <a:off x="2209800" y="3886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Dy Mgr </a:t>
            </a:r>
          </a:p>
        </p:txBody>
      </p:sp>
      <p:sp>
        <p:nvSpPr>
          <p:cNvPr id="22575" name="Text Box 52"/>
          <p:cNvSpPr txBox="1">
            <a:spLocks noChangeArrowheads="1"/>
          </p:cNvSpPr>
          <p:nvPr/>
        </p:nvSpPr>
        <p:spPr bwMode="auto">
          <a:xfrm>
            <a:off x="4648200" y="4038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Dy Mgr </a:t>
            </a:r>
          </a:p>
        </p:txBody>
      </p:sp>
      <p:sp>
        <p:nvSpPr>
          <p:cNvPr id="22576" name="Text Box 53"/>
          <p:cNvSpPr txBox="1">
            <a:spLocks noChangeArrowheads="1"/>
          </p:cNvSpPr>
          <p:nvPr/>
        </p:nvSpPr>
        <p:spPr bwMode="auto">
          <a:xfrm>
            <a:off x="7315200" y="4038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Dy Mgr </a:t>
            </a:r>
          </a:p>
        </p:txBody>
      </p:sp>
      <p:sp>
        <p:nvSpPr>
          <p:cNvPr id="22577" name="Text Box 54"/>
          <p:cNvSpPr txBox="1">
            <a:spLocks noChangeArrowheads="1"/>
          </p:cNvSpPr>
          <p:nvPr/>
        </p:nvSpPr>
        <p:spPr bwMode="auto">
          <a:xfrm>
            <a:off x="304800" y="5029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Officer </a:t>
            </a:r>
          </a:p>
        </p:txBody>
      </p:sp>
      <p:sp>
        <p:nvSpPr>
          <p:cNvPr id="22578" name="Text Box 55"/>
          <p:cNvSpPr txBox="1">
            <a:spLocks noChangeArrowheads="1"/>
          </p:cNvSpPr>
          <p:nvPr/>
        </p:nvSpPr>
        <p:spPr bwMode="auto">
          <a:xfrm>
            <a:off x="457200" y="6324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Sales</a:t>
            </a:r>
          </a:p>
        </p:txBody>
      </p:sp>
      <p:sp>
        <p:nvSpPr>
          <p:cNvPr id="22579" name="Text Box 56"/>
          <p:cNvSpPr txBox="1">
            <a:spLocks noChangeArrowheads="1"/>
          </p:cNvSpPr>
          <p:nvPr/>
        </p:nvSpPr>
        <p:spPr bwMode="auto">
          <a:xfrm>
            <a:off x="4724400" y="5410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Officer </a:t>
            </a:r>
          </a:p>
        </p:txBody>
      </p:sp>
      <p:sp>
        <p:nvSpPr>
          <p:cNvPr id="22580" name="Text Box 57"/>
          <p:cNvSpPr txBox="1">
            <a:spLocks noChangeArrowheads="1"/>
          </p:cNvSpPr>
          <p:nvPr/>
        </p:nvSpPr>
        <p:spPr bwMode="auto">
          <a:xfrm>
            <a:off x="2209800" y="5181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Officer </a:t>
            </a:r>
          </a:p>
        </p:txBody>
      </p:sp>
      <p:sp>
        <p:nvSpPr>
          <p:cNvPr id="22581" name="Text Box 58"/>
          <p:cNvSpPr txBox="1">
            <a:spLocks noChangeArrowheads="1"/>
          </p:cNvSpPr>
          <p:nvPr/>
        </p:nvSpPr>
        <p:spPr bwMode="auto">
          <a:xfrm>
            <a:off x="7162800" y="5334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Officer </a:t>
            </a:r>
          </a:p>
        </p:txBody>
      </p:sp>
      <p:sp>
        <p:nvSpPr>
          <p:cNvPr id="22582" name="Text Box 59"/>
          <p:cNvSpPr txBox="1">
            <a:spLocks noChangeArrowheads="1"/>
          </p:cNvSpPr>
          <p:nvPr/>
        </p:nvSpPr>
        <p:spPr bwMode="auto">
          <a:xfrm>
            <a:off x="6248400" y="1447800"/>
            <a:ext cx="289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Blue – Staff Relationship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Black – Line Relationship</a:t>
            </a:r>
          </a:p>
        </p:txBody>
      </p:sp>
      <p:sp>
        <p:nvSpPr>
          <p:cNvPr id="22583" name="Text Box 60"/>
          <p:cNvSpPr txBox="1">
            <a:spLocks noChangeArrowheads="1"/>
          </p:cNvSpPr>
          <p:nvPr/>
        </p:nvSpPr>
        <p:spPr bwMode="auto">
          <a:xfrm>
            <a:off x="2286000" y="6248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Asst</a:t>
            </a:r>
          </a:p>
        </p:txBody>
      </p:sp>
      <p:sp>
        <p:nvSpPr>
          <p:cNvPr id="22584" name="Text Box 61"/>
          <p:cNvSpPr txBox="1">
            <a:spLocks noChangeArrowheads="1"/>
          </p:cNvSpPr>
          <p:nvPr/>
        </p:nvSpPr>
        <p:spPr bwMode="auto">
          <a:xfrm>
            <a:off x="457200" y="5181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Officer </a:t>
            </a:r>
          </a:p>
        </p:txBody>
      </p:sp>
      <p:sp>
        <p:nvSpPr>
          <p:cNvPr id="22585" name="Text Box 62"/>
          <p:cNvSpPr txBox="1">
            <a:spLocks noChangeArrowheads="1"/>
          </p:cNvSpPr>
          <p:nvPr/>
        </p:nvSpPr>
        <p:spPr bwMode="auto">
          <a:xfrm>
            <a:off x="4953000" y="6491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Asst</a:t>
            </a:r>
          </a:p>
        </p:txBody>
      </p:sp>
      <p:sp>
        <p:nvSpPr>
          <p:cNvPr id="22586" name="Text Box 63"/>
          <p:cNvSpPr txBox="1">
            <a:spLocks noChangeArrowheads="1"/>
          </p:cNvSpPr>
          <p:nvPr/>
        </p:nvSpPr>
        <p:spPr bwMode="auto">
          <a:xfrm>
            <a:off x="7162800" y="6248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Asst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609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4000" smtClean="0">
                <a:latin typeface="Times New Roman" pitchFamily="18" charset="0"/>
              </a:rPr>
              <a:t>Organization of Personnel Department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Its concerned with the relationships of management to employees 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Its concerned with the relationships of employees to employees in all matter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 Personnel department is staff deparment and has a structure of line type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Organization of personnel function depends on the size, structure, range and depth of actions, needs, capacities, nature and location of organization.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The degree to which the organization takes personnel function seriously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endParaRPr lang="en-US"/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endParaRPr lang="en-US"/>
          </a:p>
          <a:p>
            <a:pPr marL="342900" indent="-342900" eaLnBrk="1" hangingPunct="1">
              <a:spcBef>
                <a:spcPct val="50000"/>
              </a:spcBef>
            </a:pPr>
            <a:endParaRPr lang="en-US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Scale of operations large – a separate department is essential</a:t>
            </a:r>
            <a:br>
              <a:rPr lang="en-US"/>
            </a:br>
            <a:endParaRPr lang="en-US"/>
          </a:p>
          <a:p>
            <a:pPr marL="342900" indent="-342900" eaLnBrk="1" hangingPunct="1">
              <a:spcBef>
                <a:spcPct val="50000"/>
              </a:spcBef>
            </a:pPr>
            <a:endParaRPr lang="en-US"/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endParaRPr lang="en-US"/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</a:rPr>
              <a:t>Organizational Structure Personnel Department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Times New Roman" pitchFamily="18" charset="0"/>
              </a:rPr>
              <a:t>Organizational Structure Personnel Department</a:t>
            </a:r>
            <a:r>
              <a:rPr lang="en-US" sz="4000" smtClean="0">
                <a:latin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9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9513"/>
            <a:ext cx="9144000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85875"/>
            <a:ext cx="8915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0"/>
            <a:ext cx="8001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Personnel Department </a:t>
            </a:r>
          </a:p>
          <a:p>
            <a:pPr eaLnBrk="1" hangingPunct="1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</a:rPr>
              <a:t>Personnel Department 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4000" smtClean="0">
                <a:latin typeface="Times New Roman" pitchFamily="18" charset="0"/>
              </a:rPr>
              <a:t>Eg- Hospitals</a:t>
            </a:r>
          </a:p>
        </p:txBody>
      </p:sp>
      <p:pic>
        <p:nvPicPr>
          <p:cNvPr id="27651" name="Picture 3" descr="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Personnel Department </a:t>
            </a:r>
            <a:br>
              <a:rPr lang="en-US" smtClean="0">
                <a:latin typeface="Times New Roman" pitchFamily="18" charset="0"/>
              </a:rPr>
            </a:br>
            <a:r>
              <a:rPr lang="en-US" smtClean="0">
                <a:latin typeface="Times New Roman" pitchFamily="18" charset="0"/>
              </a:rPr>
              <a:t>Eg-FMCG colgate Palmovlie </a:t>
            </a:r>
            <a:br>
              <a:rPr lang="en-US" smtClean="0">
                <a:latin typeface="Times New Roman" pitchFamily="18" charset="0"/>
              </a:rPr>
            </a:br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76400" y="2133600"/>
            <a:ext cx="6324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Levels of Management 	3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HR Dept 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05200" y="3124200"/>
            <a:ext cx="3124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38600" y="3352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Vice President HR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9530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352800" y="4495800"/>
            <a:ext cx="3352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657600" y="4495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 Managers ( Functional &amp; General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429000" y="5867400"/>
            <a:ext cx="320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953000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962400" y="5943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Employees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305800" cy="1470025"/>
          </a:xfrm>
        </p:spPr>
        <p:txBody>
          <a:bodyPr/>
          <a:lstStyle/>
          <a:p>
            <a:pPr algn="l" eaLnBrk="1" hangingPunct="1"/>
            <a:r>
              <a:rPr lang="en-US" sz="4000" smtClean="0">
                <a:latin typeface="Times New Roman" pitchFamily="18" charset="0"/>
              </a:rPr>
              <a:t>Personnel Department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-</a:t>
            </a:r>
            <a:r>
              <a:rPr lang="en-US" sz="4000" smtClean="0">
                <a:latin typeface="Times New Roman" pitchFamily="18" charset="0"/>
              </a:rPr>
              <a:t>g- Pharma cos Merck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600200"/>
            <a:ext cx="7162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Organization Structure 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Levels of Management  3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HR Dept Structure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90800" y="30480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00400" y="2438400"/>
            <a:ext cx="2438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57600" y="25908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Vice President HR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038600" y="3886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00400" y="3733800"/>
            <a:ext cx="2438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276600" y="5105400"/>
            <a:ext cx="2438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3434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43434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352800" y="3962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Sr. Executive HR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352800" y="533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Executive HR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Responsibility of Personnel Specialist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371600"/>
            <a:ext cx="6400800" cy="17526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Human Resource Planning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Formulation of Programmes &amp; Procedures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Employee Health &amp; Safety  Programmes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Training and Development  of Personnel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Wage &amp; Salary Administration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Good Labour Management Relations – Grievance handling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Employee Benefit Programmes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Personnel Research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smtClean="0">
                <a:latin typeface="Times New Roman" pitchFamily="18" charset="0"/>
              </a:rPr>
              <a:t>Personnel Audit &amp; Review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Airport Authority of India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Functions of Personnel Department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Formulating policies &amp; procedure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Manpower Planning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Training &amp; Development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Recruitment &amp; Promotion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Service Condition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Wage &amp; Salary Administration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PAS &amp; Counseling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Formulation of various welfare schemes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686800" cy="1165225"/>
          </a:xfrm>
        </p:spPr>
        <p:txBody>
          <a:bodyPr/>
          <a:lstStyle/>
          <a:p>
            <a:pPr algn="l" eaLnBrk="1" hangingPunct="1"/>
            <a:r>
              <a:rPr lang="en-US" sz="3200" smtClean="0">
                <a:latin typeface="Times New Roman" pitchFamily="18" charset="0"/>
              </a:rPr>
              <a:t>Class Session 1---Human Resource Management </a:t>
            </a:r>
            <a:br>
              <a:rPr lang="en-US" sz="3200" smtClean="0">
                <a:latin typeface="Times New Roman" pitchFamily="18" charset="0"/>
              </a:rPr>
            </a:br>
            <a:endParaRPr lang="en-US" sz="3200" smtClean="0">
              <a:latin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229600" cy="53340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smtClean="0">
                <a:latin typeface="Times New Roman" pitchFamily="18" charset="0"/>
              </a:rPr>
              <a:t>Outline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Definition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Meaning of HRM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Core Elements of HRM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Objectives of HRM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Functions of HRM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Scope of HRM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Role of HRM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Challenges of HRM in Indian Economy / Modern Management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Relationship with other social sciences – Approaches to HRM / Interdisciplinary approach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smtClean="0">
                <a:latin typeface="Times New Roman" pitchFamily="18" charset="0"/>
              </a:rPr>
              <a:t>Newspaper Articles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Functional Chart of AAI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2209800"/>
            <a:ext cx="152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638800" y="3200400"/>
            <a:ext cx="1981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248400" y="1219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200400" y="990600"/>
            <a:ext cx="2590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191000" y="2133600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43800" y="2133600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715000" y="46482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3200400"/>
            <a:ext cx="1447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81000" y="46482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Regional HQ</a:t>
            </a:r>
          </a:p>
          <a:p>
            <a:pPr algn="ctr" eaLnBrk="1" hangingPunct="1"/>
            <a:endParaRPr 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381000" y="57150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286000" y="2209800"/>
            <a:ext cx="152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 flipV="1">
            <a:off x="5715000" y="2133600"/>
            <a:ext cx="152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429000" y="1143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Chairman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553200" y="1295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Secretary 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81000" y="3429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Corporate HQ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33400" y="594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Airports 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04800" y="2209800"/>
            <a:ext cx="1752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Dep't under Board Members OPS</a:t>
            </a:r>
          </a:p>
          <a:p>
            <a:pPr eaLnBrk="1" hangingPunct="1"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514600" y="236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Finance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4191000" y="2362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Per &amp;A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943600" y="236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Planning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8674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Corporate HQ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0960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Projects 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7543800" y="236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Vigilance 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3886200" y="3200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Commercial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4038600" y="152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457200" y="1752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4572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H="1">
            <a:off x="3048000" y="167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47244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64008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83058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038600" y="1600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914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990600" y="426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9144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3886200" y="3657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Land Mgmt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3733800" y="4191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Public Relations </a:t>
            </a: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6553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64770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133600" y="3276600"/>
            <a:ext cx="1828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Finance &amp; A/cs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Internal Audit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Consultancy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Personnel Department </a:t>
            </a:r>
            <a:br>
              <a:rPr lang="en-US" sz="4000" smtClean="0"/>
            </a:br>
            <a:r>
              <a:rPr lang="en-US" sz="4000" smtClean="0"/>
              <a:t> Indian Oil Corporation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1676400"/>
            <a:ext cx="2667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76600" y="1828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Executive Dir HR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76600" y="2743200"/>
            <a:ext cx="2743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3962400"/>
            <a:ext cx="2667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53000" y="5486400"/>
            <a:ext cx="2667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371600" y="5562600"/>
            <a:ext cx="2667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419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4196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590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3246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590800" y="5105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19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810000" y="2895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GM HR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505200" y="4114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DGM 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828800" y="5715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HRD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4864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T&amp;D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HR/Personnel Dept  Shoppers Stop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19400" y="1219200"/>
            <a:ext cx="4114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2895600"/>
            <a:ext cx="213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38200" y="38862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" y="50292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477000" y="43434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324600" y="30480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8288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828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7543800" y="365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47244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828800" y="23622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828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76962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295400" y="5257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Officer HR 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295400" y="403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Asst Mgr 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62000" y="2895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Corporate Mgr HR 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781800" y="4419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Training Analyst 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553200" y="3048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Training Manager 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352800" y="1371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VP HR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Mastek  A mix of functional  &amp; Matrix Organization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90800" y="1600200"/>
            <a:ext cx="4038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667000" y="2819400"/>
            <a:ext cx="4038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90800" y="4343400"/>
            <a:ext cx="4038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324600" y="57912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343400" y="57912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286000" y="57912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1000" y="5791200"/>
            <a:ext cx="152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648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648200" y="3429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4572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524000" y="5334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5240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1242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50292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70866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124200" y="1676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 Center Heads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124200" y="2971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Corporate HR Manger 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124200" y="4495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Mastek Development Cell 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609600" y="5943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457200" y="5791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Personnel Mgmt	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514600" y="594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OD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648200" y="5867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Training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67818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Career Path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Oberoi Hotels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90800" y="1828800"/>
            <a:ext cx="3733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90800" y="3124200"/>
            <a:ext cx="3886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90600" y="4724400"/>
            <a:ext cx="3886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029200" y="4724400"/>
            <a:ext cx="3886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4958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8194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68580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429000" y="2057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Sr.VP HR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352800" y="3276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Director HR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676400" y="4953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Training 	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638800" y="4953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Human Resource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382000" cy="533400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Summary</a:t>
            </a:r>
            <a:r>
              <a:rPr lang="en-US" b="1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88392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>
                <a:latin typeface="Times New Roman" pitchFamily="18" charset="0"/>
              </a:rPr>
              <a:t>HRM is a tool that  helps managers to plan, recruit, select, train, develop, remunerate, motivate and make maximum utilization of human and non human resources for the organization and society at large.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4800600"/>
            <a:ext cx="7696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/>
              <a:t>“One machine can do the work of fifty ordinary men. No machine can do the work of one extraordinary man.”- Elbert Hubbard</a:t>
            </a:r>
          </a:p>
          <a:p>
            <a:pPr eaLnBrk="1" hangingPunct="1"/>
            <a:r>
              <a:rPr lang="en-US" sz="2800" b="1"/>
              <a:t/>
            </a:r>
            <a:br>
              <a:rPr lang="en-US" sz="2800" b="1"/>
            </a:b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sz="3200" smtClean="0">
                <a:latin typeface="Times New Roman" pitchFamily="18" charset="0"/>
              </a:rPr>
              <a:t>Human Resource Management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534400" cy="23622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smtClean="0">
                <a:latin typeface="Times New Roman" pitchFamily="18" charset="0"/>
              </a:rPr>
              <a:t>Definition 1</a:t>
            </a:r>
            <a:r>
              <a:rPr lang="en-US" sz="2800" smtClean="0">
                <a:latin typeface="Times New Roman" pitchFamily="18" charset="0"/>
              </a:rPr>
              <a:t> – </a:t>
            </a:r>
            <a:r>
              <a:rPr lang="en-US" sz="2800" b="1" smtClean="0">
                <a:latin typeface="Times New Roman" pitchFamily="18" charset="0"/>
              </a:rPr>
              <a:t>Integration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smtClean="0">
                <a:latin typeface="Times New Roman" pitchFamily="18" charset="0"/>
              </a:rPr>
              <a:t>HRM is a series of integrated decisions that form the employment relationships; their quality contributes to the ability of the organizations and the employees to achieve their objectives</a:t>
            </a:r>
          </a:p>
        </p:txBody>
      </p:sp>
      <p:pic>
        <p:nvPicPr>
          <p:cNvPr id="6148" name="Picture 5" descr="23mgm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343400"/>
            <a:ext cx="3524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</a:rPr>
              <a:t>Human Resource Management </a:t>
            </a:r>
            <a:br>
              <a:rPr lang="en-US" sz="3200" smtClean="0">
                <a:latin typeface="Times New Roman" pitchFamily="18" charset="0"/>
              </a:rPr>
            </a:br>
            <a:endParaRPr lang="en-US" sz="3200" smtClean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</a:rPr>
              <a:t>Definition 2-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Influencing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HRM is concerned with the people dimensions management. Since every organization is made up of people ,</a:t>
            </a:r>
            <a:r>
              <a:rPr lang="en-US" b="1" smtClean="0">
                <a:latin typeface="Times New Roman" pitchFamily="18" charset="0"/>
              </a:rPr>
              <a:t>acquiring their services</a:t>
            </a:r>
            <a:r>
              <a:rPr lang="en-US" smtClean="0">
                <a:latin typeface="Times New Roman" pitchFamily="18" charset="0"/>
              </a:rPr>
              <a:t>, developing their skills , motivating them to  higher  levels of performance  and ensuring that they continue to maintain their commitment  to the organization are essential to achieving organizational objectives.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  This is true regardless of the type of the organization- govt, business education , health, recreational or social action 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Definition 3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Applicability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HRM is planning, organizing directing and controlling of the </a:t>
            </a:r>
            <a:r>
              <a:rPr lang="en-US" b="1" dirty="0" smtClean="0">
                <a:latin typeface="Times New Roman" pitchFamily="18" charset="0"/>
              </a:rPr>
              <a:t>procurement , development, compensation , integration, maintenance, and separation of human resources</a:t>
            </a:r>
            <a:r>
              <a:rPr lang="en-US" dirty="0" smtClean="0">
                <a:latin typeface="Times New Roman" pitchFamily="18" charset="0"/>
              </a:rPr>
              <a:t>  to the end that individual, organizational and social objectives are accomplished.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Core Elements of HRM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Organizations ------People ------ Management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5" name="Picture 4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105400"/>
            <a:ext cx="14001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086600" cy="9144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Meaning of HRM</a:t>
            </a:r>
            <a:r>
              <a:rPr lang="en-US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763000" cy="1752600"/>
          </a:xfrm>
        </p:spPr>
        <p:txBody>
          <a:bodyPr rtlCol="0">
            <a:normAutofit fontScale="62500" lnSpcReduction="2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>
                <a:latin typeface="Times New Roman" pitchFamily="18" charset="0"/>
              </a:rPr>
              <a:t>It is concerned with management of people from </a:t>
            </a:r>
            <a:r>
              <a:rPr lang="en-US" b="1" smtClean="0">
                <a:latin typeface="Times New Roman" pitchFamily="18" charset="0"/>
              </a:rPr>
              <a:t>Recruitment to Retirement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>
                <a:latin typeface="Times New Roman" pitchFamily="18" charset="0"/>
              </a:rPr>
              <a:t>To select right person, at the right place for the right job.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9220" name="Picture 5" descr="spectato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0"/>
            <a:ext cx="3810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</a:rPr>
              <a:t>Difference between Personnel Mgmt &amp; HRM</a:t>
            </a:r>
            <a:br>
              <a:rPr lang="en-US" sz="3200" smtClean="0">
                <a:latin typeface="Times New Roman" pitchFamily="18" charset="0"/>
              </a:rPr>
            </a:br>
            <a:r>
              <a:rPr lang="en-US" sz="3200" smtClean="0">
                <a:latin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</a:rPr>
            </a:br>
            <a:endParaRPr lang="en-US" sz="3200" smtClean="0">
              <a:latin typeface="Times New Roman" pitchFamily="18" charset="0"/>
            </a:endParaRPr>
          </a:p>
        </p:txBody>
      </p:sp>
      <p:graphicFrame>
        <p:nvGraphicFramePr>
          <p:cNvPr id="52245" name="Group 21"/>
          <p:cNvGraphicFramePr>
            <a:graphicFrameLocks noGrp="1"/>
          </p:cNvGraphicFramePr>
          <p:nvPr/>
        </p:nvGraphicFramePr>
        <p:xfrm>
          <a:off x="0" y="457200"/>
          <a:ext cx="8915400" cy="6339840"/>
        </p:xfrm>
        <a:graphic>
          <a:graphicData uri="http://schemas.openxmlformats.org/drawingml/2006/table">
            <a:tbl>
              <a:tblPr/>
              <a:tblGrid>
                <a:gridCol w="4457700"/>
                <a:gridCol w="4457700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People as important assets who could be used for the benefit of organization and  society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People as a tool behavior of whom could be manipulated  for benefit of the organization and replaced when worn out ,this department was not treated with respect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Aiming at policies and promoting mutuality – goals, respect, rewards &amp; responsibilities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One way traffic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turn better economic performance and  greater HRD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Emphasis on only performance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077200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</a:rPr>
              <a:t>Difference between Personnel Mgmt &amp; HRM</a:t>
            </a:r>
          </a:p>
        </p:txBody>
      </p:sp>
      <p:graphicFrame>
        <p:nvGraphicFramePr>
          <p:cNvPr id="53315" name="Group 67"/>
          <p:cNvGraphicFramePr>
            <a:graphicFrameLocks noGrp="1"/>
          </p:cNvGraphicFramePr>
          <p:nvPr>
            <p:ph type="subTitle" idx="1"/>
          </p:nvPr>
        </p:nvGraphicFramePr>
        <p:xfrm>
          <a:off x="0" y="1143000"/>
          <a:ext cx="8763000" cy="4535424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part of strategic  business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ICICI Bank every unit of ICICI Bank is a profit making center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considered a part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add-ons like training programmes could be invoked in HRM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routine activity  meant to hire new employees having fixed grades &amp; to maintain personnel records.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1339</Words>
  <Application>Microsoft Office PowerPoint</Application>
  <PresentationFormat>On-screen Show (4:3)</PresentationFormat>
  <Paragraphs>316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HUMAN RESOURCE MANAGEMENT</vt:lpstr>
      <vt:lpstr>EVALUATION </vt:lpstr>
      <vt:lpstr>Class Session 1---Human Resource Management  </vt:lpstr>
      <vt:lpstr>Human Resource Management </vt:lpstr>
      <vt:lpstr>Human Resource Management  </vt:lpstr>
      <vt:lpstr>Slide 6</vt:lpstr>
      <vt:lpstr>Meaning of HRM </vt:lpstr>
      <vt:lpstr>Difference between Personnel Mgmt &amp; HRM  </vt:lpstr>
      <vt:lpstr>Difference between Personnel Mgmt &amp; HRM</vt:lpstr>
      <vt:lpstr>Slide 10</vt:lpstr>
      <vt:lpstr>HRM OBJECTIVES AND FUNCTIONS </vt:lpstr>
      <vt:lpstr>SCOPE OF HRM </vt:lpstr>
      <vt:lpstr>SCOPE OF HRM</vt:lpstr>
      <vt:lpstr>Role of HRM </vt:lpstr>
      <vt:lpstr>Planning- plan &amp; research about wage  trends,labour mkt etc  Organizing-  manpower and resources  Staffing- recruitment &amp; selection   Directing- issuance of orders and instructions to follow plan of action   Controlling – to regulate the activities    Operational Functions of HRM  Procurement- planning , Recruitment &amp; Selection  , Induction &amp; Placement  Development – T &amp; D, Career Planning &amp; Counseling  Compensation- Wage &amp; Salary administration   Integration Maintenance – improving work conditions, retentions  Separation  - caused by resignations, retirement, death, medical reasons etc</vt:lpstr>
      <vt:lpstr>CHALLENGES OF HRM IN INDIAN ECONOMY </vt:lpstr>
      <vt:lpstr>   Approaches to HRM / Interdisciplinary Approaches   </vt:lpstr>
      <vt:lpstr>Changes in Organization Design </vt:lpstr>
      <vt:lpstr>Line  &amp; Staff Relationships in Organizations </vt:lpstr>
      <vt:lpstr>Line  Staff Relationships in Orgn</vt:lpstr>
      <vt:lpstr>Organization of Personnel Department </vt:lpstr>
      <vt:lpstr>Organizational Structure Personnel Department</vt:lpstr>
      <vt:lpstr>Organizational Structure Personnel Department </vt:lpstr>
      <vt:lpstr>Slide 24</vt:lpstr>
      <vt:lpstr>Personnel Department   Eg- Hospitals</vt:lpstr>
      <vt:lpstr>Personnel Department  Eg-FMCG colgate Palmovlie  </vt:lpstr>
      <vt:lpstr>Personnel Department  -g- Pharma cos Merck</vt:lpstr>
      <vt:lpstr>Responsibility of Personnel Specialist</vt:lpstr>
      <vt:lpstr>Airport Authority of India</vt:lpstr>
      <vt:lpstr>Functional Chart of AAI</vt:lpstr>
      <vt:lpstr>Personnel Department   Indian Oil Corporation </vt:lpstr>
      <vt:lpstr>HR/Personnel Dept  Shoppers Stop </vt:lpstr>
      <vt:lpstr>Mastek  A mix of functional  &amp; Matrix Organization</vt:lpstr>
      <vt:lpstr>Oberoi Hotels</vt:lpstr>
      <vt:lpstr>Summary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student</cp:lastModifiedBy>
  <cp:revision>84</cp:revision>
  <dcterms:created xsi:type="dcterms:W3CDTF">2007-01-04T05:48:09Z</dcterms:created>
  <dcterms:modified xsi:type="dcterms:W3CDTF">2011-01-07T07:10:30Z</dcterms:modified>
</cp:coreProperties>
</file>