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17" r:id="rId2"/>
    <p:sldId id="318" r:id="rId3"/>
    <p:sldId id="319" r:id="rId4"/>
    <p:sldId id="320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316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321" r:id="rId34"/>
    <p:sldId id="322" r:id="rId35"/>
    <p:sldId id="323" r:id="rId36"/>
    <p:sldId id="32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71" autoAdjust="0"/>
    <p:restoredTop sz="94660"/>
  </p:normalViewPr>
  <p:slideViewPr>
    <p:cSldViewPr>
      <p:cViewPr varScale="1">
        <p:scale>
          <a:sx n="88" d="100"/>
          <a:sy n="8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97CA00-919A-478F-B54D-18BC6CC41B3F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066031-4655-4680-867F-764D6E53A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Accounting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It is important to understand here that the business of </a:t>
            </a:r>
            <a:r>
              <a:rPr lang="en-US" dirty="0" err="1" smtClean="0"/>
              <a:t>Bholu</a:t>
            </a:r>
            <a:r>
              <a:rPr lang="en-US" dirty="0" smtClean="0"/>
              <a:t> is different from </a:t>
            </a:r>
            <a:r>
              <a:rPr lang="en-US" dirty="0" err="1" smtClean="0"/>
              <a:t>Bholu</a:t>
            </a:r>
            <a:r>
              <a:rPr lang="en-US" dirty="0" smtClean="0"/>
              <a:t>, an individual. He is represented by Equity in the business (his interest in terms of money). </a:t>
            </a:r>
          </a:p>
          <a:p>
            <a:pPr>
              <a:buNone/>
            </a:pPr>
            <a:r>
              <a:rPr lang="en-US" dirty="0" smtClean="0"/>
              <a:t>Points to remember: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 also means that the business owes Rs.10,000 to </a:t>
            </a:r>
            <a:r>
              <a:rPr lang="en-US" dirty="0" err="1" smtClean="0"/>
              <a:t>Bholu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B/S also shows that the business owns cash of Rs.10,000.</a:t>
            </a:r>
          </a:p>
          <a:p>
            <a:pPr>
              <a:buNone/>
            </a:pP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b="1" i="1" dirty="0" smtClean="0"/>
              <a:t>Had this distinction between </a:t>
            </a:r>
            <a:r>
              <a:rPr lang="en-US" b="1" i="1" dirty="0" err="1" smtClean="0"/>
              <a:t>Bholu</a:t>
            </a:r>
            <a:r>
              <a:rPr lang="en-US" b="1" i="1" dirty="0" smtClean="0"/>
              <a:t> and his business not been there, we would not be able to draw the Balance Sheet.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SEPARATE LEGAL ENTITY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month passes by. </a:t>
            </a:r>
            <a:r>
              <a:rPr lang="en-US" dirty="0" err="1" smtClean="0"/>
              <a:t>Bholu</a:t>
            </a:r>
            <a:r>
              <a:rPr lang="en-US" dirty="0" smtClean="0"/>
              <a:t> follows the same pattern everyday. He purchases fresh vegetable everyday and sells them through the day. On 31</a:t>
            </a:r>
            <a:r>
              <a:rPr lang="en-US" baseline="30000" dirty="0" smtClean="0"/>
              <a:t>st</a:t>
            </a:r>
            <a:r>
              <a:rPr lang="en-US" dirty="0" smtClean="0"/>
              <a:t> January, 2009, he desires to know how he has performed during the month. According to his record, he has a cash balance of Rs.15,000 . </a:t>
            </a:r>
          </a:p>
          <a:p>
            <a:pPr>
              <a:buNone/>
            </a:pPr>
            <a:r>
              <a:rPr lang="en-US" dirty="0" err="1" smtClean="0"/>
              <a:t>Bholu</a:t>
            </a:r>
            <a:r>
              <a:rPr lang="en-US" dirty="0" smtClean="0"/>
              <a:t> started wondering how was that possible because he had neither introduced fresh cash into the business nor he had withdrawn any money.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is easy to find out how this extra cash of Rs.5,000 came in the business.</a:t>
            </a:r>
          </a:p>
          <a:p>
            <a:pPr>
              <a:buNone/>
            </a:pPr>
            <a:r>
              <a:rPr lang="en-US" dirty="0" smtClean="0"/>
              <a:t>It was the result of the profitable operations of the business which generated a surplus of Rs.5,000 during the month of January.</a:t>
            </a:r>
          </a:p>
          <a:p>
            <a:pPr>
              <a:buNone/>
            </a:pP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The best part, since </a:t>
            </a:r>
            <a:r>
              <a:rPr lang="en-US" dirty="0" err="1" smtClean="0"/>
              <a:t>Bholu</a:t>
            </a:r>
            <a:r>
              <a:rPr lang="en-US" dirty="0" smtClean="0"/>
              <a:t> was dealing in cash the entire money was his own. This profit is retained in the business.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B/S shows the status as at a particular date but fails to provide the details of how the profit was earned.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7" name="Picture 5" descr="C:\Documents and Settings\Administrator\My Documents\My Pictures\New Folder\imag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333750"/>
            <a:ext cx="27432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PROFIT AND LOSS ACCOUNT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276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preparation of a P/L Account requires information on various transactions entered by </a:t>
            </a:r>
            <a:r>
              <a:rPr lang="en-US" dirty="0" err="1" smtClean="0"/>
              <a:t>Bholu</a:t>
            </a:r>
            <a:r>
              <a:rPr lang="en-US" dirty="0" smtClean="0"/>
              <a:t> during the month. When </a:t>
            </a:r>
            <a:r>
              <a:rPr lang="en-US" dirty="0" err="1" smtClean="0"/>
              <a:t>Bholu</a:t>
            </a:r>
            <a:r>
              <a:rPr lang="en-US" dirty="0" smtClean="0"/>
              <a:t> was a child his father would give him some pocket money and always asked him to record how he spent the money. This habit came handy. He made a note of all the daily purchases and sales and other expenses in his diary.</a:t>
            </a:r>
            <a:endParaRPr lang="en-US" dirty="0"/>
          </a:p>
        </p:txBody>
      </p:sp>
      <p:pic>
        <p:nvPicPr>
          <p:cNvPr id="4098" name="Picture 2" descr="C:\Documents and Settings\Administrator\My Documents\My Pictures\New Folder\image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7163" y="4953000"/>
            <a:ext cx="1595437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from </a:t>
            </a:r>
            <a:r>
              <a:rPr lang="en-US" dirty="0" err="1" smtClean="0"/>
              <a:t>Bholu’s</a:t>
            </a:r>
            <a:r>
              <a:rPr lang="en-US" dirty="0" smtClean="0"/>
              <a:t> Diary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600199" y="2631440"/>
          <a:ext cx="48768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1"/>
                <a:gridCol w="1676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Summary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Purchases during the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Sales during the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Rent of the cycle-trolley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Bholu</a:t>
            </a:r>
            <a:r>
              <a:rPr lang="en-US" dirty="0" smtClean="0"/>
              <a:t> goes Hi-Tech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Bholu</a:t>
            </a:r>
            <a:r>
              <a:rPr lang="en-US" dirty="0" smtClean="0"/>
              <a:t> is very happy after the successful operation of his business for the first month. He now wants to expand the operations.</a:t>
            </a:r>
          </a:p>
          <a:p>
            <a:pPr>
              <a:buNone/>
            </a:pPr>
            <a:r>
              <a:rPr lang="en-US" dirty="0" smtClean="0"/>
              <a:t>In order to do so, he purchased a second-hand air-conditioned van from </a:t>
            </a:r>
            <a:r>
              <a:rPr lang="en-US" dirty="0" err="1" smtClean="0"/>
              <a:t>Vanco</a:t>
            </a:r>
            <a:r>
              <a:rPr lang="en-US" dirty="0" smtClean="0"/>
              <a:t>, a dealer in automobiles. This will help him in two ways –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To augment the sale of vegetables, and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To obviate the difficulties in selling all the vegetables on the day of purchase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AC Van would cost him Rs.1,00,000, which was a costly affair for a small </a:t>
            </a:r>
            <a:r>
              <a:rPr lang="en-US" dirty="0" err="1" smtClean="0"/>
              <a:t>bhajiwala</a:t>
            </a:r>
            <a:r>
              <a:rPr lang="en-US" dirty="0" smtClean="0"/>
              <a:t> like him. But he managed to get a loan on 28</a:t>
            </a:r>
            <a:r>
              <a:rPr lang="en-US" baseline="30000" dirty="0" smtClean="0"/>
              <a:t>th</a:t>
            </a:r>
            <a:r>
              <a:rPr lang="en-US" dirty="0" smtClean="0"/>
              <a:t> February, 2009 from </a:t>
            </a:r>
            <a:r>
              <a:rPr lang="en-US" dirty="0" err="1" smtClean="0"/>
              <a:t>Apna</a:t>
            </a:r>
            <a:r>
              <a:rPr lang="en-US" dirty="0" smtClean="0"/>
              <a:t> Bank at an interest rate of 10%. The van would last him for 5 years.</a:t>
            </a:r>
          </a:p>
          <a:p>
            <a:pPr>
              <a:buNone/>
            </a:pPr>
            <a:r>
              <a:rPr lang="en-US" dirty="0" smtClean="0"/>
              <a:t>And finally, he could get the new AC van on 31</a:t>
            </a:r>
            <a:r>
              <a:rPr lang="en-US" baseline="30000" dirty="0" smtClean="0"/>
              <a:t>st</a:t>
            </a:r>
            <a:r>
              <a:rPr lang="en-US" dirty="0" smtClean="0"/>
              <a:t> March, 2009. Until that </a:t>
            </a:r>
            <a:r>
              <a:rPr lang="en-US" dirty="0" err="1" smtClean="0"/>
              <a:t>Bholu</a:t>
            </a:r>
            <a:r>
              <a:rPr lang="en-US" dirty="0" smtClean="0"/>
              <a:t> continued his old style of selling vegetables and could earn a profit of Rs.10,000.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Semester End Examination – 60 Marks</a:t>
            </a:r>
          </a:p>
          <a:p>
            <a:endParaRPr lang="en-US" dirty="0" smtClean="0"/>
          </a:p>
          <a:p>
            <a:r>
              <a:rPr lang="en-US" dirty="0" smtClean="0"/>
              <a:t>Attendance/Participation – 10 Marks</a:t>
            </a:r>
          </a:p>
          <a:p>
            <a:endParaRPr lang="en-US" dirty="0" smtClean="0"/>
          </a:p>
          <a:p>
            <a:r>
              <a:rPr lang="en-US" dirty="0" smtClean="0"/>
              <a:t>Class Test – 10 Marks</a:t>
            </a:r>
          </a:p>
          <a:p>
            <a:endParaRPr lang="en-US" dirty="0" smtClean="0"/>
          </a:p>
          <a:p>
            <a:r>
              <a:rPr lang="en-US" dirty="0" smtClean="0"/>
              <a:t>Assignment and Presentations – 20 Marks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Bholu</a:t>
            </a:r>
            <a:r>
              <a:rPr lang="en-US" dirty="0" smtClean="0"/>
              <a:t> goes Hi-Tech – 1</a:t>
            </a:r>
            <a:r>
              <a:rPr lang="en-US" baseline="30000" dirty="0" smtClean="0"/>
              <a:t>st</a:t>
            </a:r>
            <a:r>
              <a:rPr lang="en-US" dirty="0" smtClean="0"/>
              <a:t> April,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With the air-conditioned van, </a:t>
            </a:r>
            <a:r>
              <a:rPr lang="en-US" dirty="0" err="1" smtClean="0"/>
              <a:t>Bholu</a:t>
            </a:r>
            <a:r>
              <a:rPr lang="en-US" dirty="0" smtClean="0"/>
              <a:t> was not compelled to sell all his vegetables and fruits on the day of purchase. He was now able to preserve those vegetables for a longer time. </a:t>
            </a:r>
          </a:p>
          <a:p>
            <a:pPr>
              <a:buNone/>
            </a:pPr>
            <a:r>
              <a:rPr lang="en-US" dirty="0" smtClean="0"/>
              <a:t>He had some bright ideas to run his business and he thought of capturing the up-market households as his customers. He employed two helpers who would pack the vegetables in bags of different sizes for easy handling by customers.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76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Bholu</a:t>
            </a:r>
            <a:r>
              <a:rPr lang="en-US" dirty="0" smtClean="0"/>
              <a:t> now became very famous in the upper-middle and elite households. He would get huge orders of his high quality products.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 descr="C:\Documents and Settings\Administrator\My Documents\My Pictures\New Folder\business-success-150x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048000"/>
            <a:ext cx="4571999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An year passes in this manner and </a:t>
            </a:r>
            <a:r>
              <a:rPr lang="en-US" dirty="0" err="1" smtClean="0"/>
              <a:t>Bholu</a:t>
            </a:r>
            <a:r>
              <a:rPr lang="en-US" dirty="0" smtClean="0"/>
              <a:t> is doing his business successfully.</a:t>
            </a:r>
          </a:p>
          <a:p>
            <a:pPr>
              <a:buNone/>
            </a:pPr>
            <a:r>
              <a:rPr lang="en-US" dirty="0" smtClean="0"/>
              <a:t>As on 31</a:t>
            </a:r>
            <a:r>
              <a:rPr lang="en-US" baseline="30000" dirty="0" smtClean="0"/>
              <a:t>st</a:t>
            </a:r>
            <a:r>
              <a:rPr lang="en-US" dirty="0" smtClean="0"/>
              <a:t> March, 2010, he wants to close his books and prepare the financial statements.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Exercise</a:t>
            </a:r>
          </a:p>
          <a:p>
            <a:pPr>
              <a:buNone/>
            </a:pPr>
            <a:r>
              <a:rPr lang="en-US" dirty="0" smtClean="0"/>
              <a:t>LIST DOWN ALL THE POSSIBLE DETAILS YOU CAN THINK FROM THE EVENTS THAT HAVE OCCURRED SINCE 31ST MARCH, 2010 THAT WILL HELP IN PREPARATION OF FINANCIAL STATEMENTS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Sales </a:t>
            </a:r>
          </a:p>
          <a:p>
            <a:r>
              <a:rPr lang="en-US" dirty="0" smtClean="0"/>
              <a:t>Purchases</a:t>
            </a:r>
          </a:p>
          <a:p>
            <a:r>
              <a:rPr lang="en-US" dirty="0" smtClean="0"/>
              <a:t>Salaries</a:t>
            </a:r>
          </a:p>
          <a:p>
            <a:r>
              <a:rPr lang="en-US" dirty="0" smtClean="0"/>
              <a:t>Depreciation of Van</a:t>
            </a:r>
          </a:p>
          <a:p>
            <a:r>
              <a:rPr lang="en-US" dirty="0" smtClean="0"/>
              <a:t>Maintenance Expenses of the van</a:t>
            </a:r>
          </a:p>
          <a:p>
            <a:r>
              <a:rPr lang="en-US" dirty="0" smtClean="0"/>
              <a:t>Interest on Loan</a:t>
            </a:r>
          </a:p>
          <a:p>
            <a:r>
              <a:rPr lang="en-US" dirty="0" smtClean="0"/>
              <a:t>Closing Stock of vegetables</a:t>
            </a:r>
          </a:p>
          <a:p>
            <a:pPr>
              <a:buNone/>
            </a:pPr>
            <a:r>
              <a:rPr lang="en-US" b="1" i="1" dirty="0" smtClean="0"/>
              <a:t>With such details every year the accounts can be prepared for the entire life of the </a:t>
            </a:r>
            <a:r>
              <a:rPr lang="en-US" b="1" i="1" dirty="0" err="1" smtClean="0"/>
              <a:t>organisation</a:t>
            </a:r>
            <a:r>
              <a:rPr lang="en-US" b="1" i="1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42999" y="1981203"/>
          <a:ext cx="5105401" cy="36554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24785"/>
                <a:gridCol w="1380616"/>
              </a:tblGrid>
              <a:tr h="568777"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Amount (Rs.)</a:t>
                      </a:r>
                      <a:endParaRPr lang="en-US" dirty="0"/>
                    </a:p>
                  </a:txBody>
                  <a:tcPr/>
                </a:tc>
              </a:tr>
              <a:tr h="359228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10,00,000</a:t>
                      </a:r>
                      <a:endParaRPr lang="en-US" dirty="0"/>
                    </a:p>
                  </a:txBody>
                  <a:tcPr/>
                </a:tc>
              </a:tr>
              <a:tr h="359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7,00,000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48,000</a:t>
                      </a:r>
                      <a:endParaRPr lang="en-US" dirty="0"/>
                    </a:p>
                  </a:txBody>
                  <a:tcPr/>
                </a:tc>
              </a:tr>
              <a:tr h="359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Depreciation of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20,000</a:t>
                      </a:r>
                      <a:endParaRPr lang="en-US" dirty="0"/>
                    </a:p>
                  </a:txBody>
                  <a:tcPr/>
                </a:tc>
              </a:tr>
              <a:tr h="359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Maintenance Expenses of the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50,000</a:t>
                      </a:r>
                      <a:endParaRPr lang="en-US" dirty="0"/>
                    </a:p>
                  </a:txBody>
                  <a:tcPr/>
                </a:tc>
              </a:tr>
              <a:tr h="359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Interest on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</a:tr>
              <a:tr h="383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Repayment of</a:t>
                      </a:r>
                      <a:r>
                        <a:rPr lang="en-US" baseline="0" dirty="0" smtClean="0"/>
                        <a:t> loan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50,000</a:t>
                      </a:r>
                      <a:endParaRPr lang="en-US" dirty="0"/>
                    </a:p>
                  </a:txBody>
                  <a:tcPr/>
                </a:tc>
              </a:tr>
              <a:tr h="383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Cash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1,17,000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955268"/>
            <a:ext cx="3916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/>
              <a:t>Closing Stock of vegetables is Rs.18,000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GOING CONCERN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MONEY MEASUREMENT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PERIODICITY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MATERIALITY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CONSISTENCY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Financial Accounting – S.N. </a:t>
            </a:r>
            <a:r>
              <a:rPr lang="en-US" dirty="0" err="1" smtClean="0"/>
              <a:t>Maheshwari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Financial Accounting, A Managerial Perspective – R </a:t>
            </a:r>
            <a:r>
              <a:rPr lang="en-US" dirty="0" err="1" smtClean="0"/>
              <a:t>Narayanaswamy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Financial Accounting – The ICFAI University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ACCRUAL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CONSERVATIVE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REALIZATION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Regulatory </a:t>
            </a:r>
            <a:r>
              <a:rPr lang="en-US" b="1" dirty="0" smtClean="0"/>
              <a:t>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Ministry </a:t>
            </a:r>
            <a:r>
              <a:rPr lang="en-US" b="1" dirty="0" smtClean="0"/>
              <a:t>of Corporate </a:t>
            </a:r>
            <a:r>
              <a:rPr lang="en-US" b="1" dirty="0" smtClean="0"/>
              <a:t>Affairs</a:t>
            </a:r>
            <a:endParaRPr lang="en-US" dirty="0" smtClean="0"/>
          </a:p>
          <a:p>
            <a:pPr lvl="0"/>
            <a:r>
              <a:rPr lang="en-US" b="1" dirty="0" smtClean="0"/>
              <a:t>ICAI</a:t>
            </a:r>
            <a:endParaRPr lang="en-US" dirty="0" smtClean="0"/>
          </a:p>
          <a:p>
            <a:pPr lvl="0"/>
            <a:r>
              <a:rPr lang="en-US" b="1" dirty="0" smtClean="0"/>
              <a:t>SEBI</a:t>
            </a:r>
            <a:endParaRPr lang="en-US" dirty="0" smtClean="0"/>
          </a:p>
          <a:p>
            <a:pPr lvl="0"/>
            <a:r>
              <a:rPr lang="en-US" b="1" dirty="0" smtClean="0"/>
              <a:t>CBDT</a:t>
            </a:r>
            <a:endParaRPr lang="en-US" dirty="0" smtClean="0"/>
          </a:p>
          <a:p>
            <a:pPr lvl="0"/>
            <a:r>
              <a:rPr lang="en-US" b="1" dirty="0" smtClean="0"/>
              <a:t>RBI</a:t>
            </a:r>
            <a:endParaRPr lang="en-US" dirty="0" smtClean="0"/>
          </a:p>
          <a:p>
            <a:pPr lvl="0"/>
            <a:r>
              <a:rPr lang="en-US" b="1" dirty="0" smtClean="0"/>
              <a:t>International </a:t>
            </a:r>
            <a:r>
              <a:rPr lang="en-US" b="1" dirty="0" smtClean="0"/>
              <a:t>Accounting Standards </a:t>
            </a:r>
            <a:r>
              <a:rPr lang="en-US" b="1" dirty="0" smtClean="0"/>
              <a:t>Board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Accounting </a:t>
            </a:r>
            <a:r>
              <a:rPr lang="en-US" b="1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EXERCISE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Accounting </a:t>
            </a:r>
            <a:r>
              <a:rPr lang="en-US" b="1" dirty="0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 algn="ctr">
              <a:buNone/>
            </a:pPr>
            <a:r>
              <a:rPr lang="en-US" b="1" dirty="0" smtClean="0"/>
              <a:t>Economic Resources = Claims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OR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Assets = Owner’s Capital + Liabilities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Framework of Financial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Story of a Vegetable Vendor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Bholu</a:t>
            </a:r>
            <a:r>
              <a:rPr lang="en-US" dirty="0" smtClean="0"/>
              <a:t>, a vegetable vendor starts his business on 1</a:t>
            </a:r>
            <a:r>
              <a:rPr lang="en-US" baseline="30000" dirty="0" smtClean="0"/>
              <a:t>st</a:t>
            </a:r>
            <a:r>
              <a:rPr lang="en-US" dirty="0" smtClean="0"/>
              <a:t> January, 2009 with Rs.10,000. He decided that he would transact only in cash. His modus operandi was to hire a cycle-trolley on a daily basis, purchase fresh vegetables and fruits and sell them door-to-door. Though he did not receive any formal education or a fancy degree like an MBA, he could manage to study only up to ninth standard. Nevertheless, through observation and experience he would plan his purchases in such a way that at the end of each day, he was able to sell all that he purchased during the day.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Bholu</a:t>
            </a:r>
            <a:r>
              <a:rPr lang="en-US" dirty="0" smtClean="0"/>
              <a:t> with his cycle trolley</a:t>
            </a:r>
            <a:endParaRPr lang="en-US" dirty="0"/>
          </a:p>
        </p:txBody>
      </p:sp>
      <p:pic>
        <p:nvPicPr>
          <p:cNvPr id="1026" name="Picture 2" descr="C:\Documents and Settings\Administrator\My Documents\My Pictures\New Folder\2428338840_1c935de9de_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81200"/>
            <a:ext cx="56388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On the very first day he wants to prepare a document to see how much he has invested in the business.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Documents and Settings\Administrator\My Documents\My Pictures\New Folder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124200"/>
            <a:ext cx="2819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BALANCE 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537</TotalTime>
  <Words>982</Words>
  <Application>Microsoft Office PowerPoint</Application>
  <PresentationFormat>On-screen Show (4:3)</PresentationFormat>
  <Paragraphs>161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Financial Accounting</vt:lpstr>
      <vt:lpstr>Evaluation Criteria</vt:lpstr>
      <vt:lpstr>Reference Books</vt:lpstr>
      <vt:lpstr>Assignment</vt:lpstr>
      <vt:lpstr>Framework of Financial Statements</vt:lpstr>
      <vt:lpstr>The Story of a Vegetable Vendor</vt:lpstr>
      <vt:lpstr>Bholu with his cycle trolley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Extract from Bholu’s Diary</vt:lpstr>
      <vt:lpstr>Bholu goes Hi-Tech</vt:lpstr>
      <vt:lpstr>Slide 19</vt:lpstr>
      <vt:lpstr>Bholu goes Hi-Tech – 1st April, 2009</vt:lpstr>
      <vt:lpstr>Slide 21</vt:lpstr>
      <vt:lpstr>Slide 22</vt:lpstr>
      <vt:lpstr>CHECKLIST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Regulatory Bodies</vt:lpstr>
      <vt:lpstr>Accounting Standards</vt:lpstr>
      <vt:lpstr>EXERCISE</vt:lpstr>
      <vt:lpstr>Accounting Equation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of Financial Statements</dc:title>
  <dc:creator>abc</dc:creator>
  <cp:lastModifiedBy>abc</cp:lastModifiedBy>
  <cp:revision>54</cp:revision>
  <dcterms:created xsi:type="dcterms:W3CDTF">2010-08-12T16:58:26Z</dcterms:created>
  <dcterms:modified xsi:type="dcterms:W3CDTF">2010-08-21T20:52:15Z</dcterms:modified>
</cp:coreProperties>
</file>