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6" r:id="rId2"/>
    <p:sldId id="391" r:id="rId3"/>
    <p:sldId id="399" r:id="rId4"/>
    <p:sldId id="393" r:id="rId5"/>
    <p:sldId id="397" r:id="rId6"/>
    <p:sldId id="398" r:id="rId7"/>
    <p:sldId id="402" r:id="rId8"/>
    <p:sldId id="311" r:id="rId9"/>
    <p:sldId id="400" r:id="rId10"/>
    <p:sldId id="342" r:id="rId11"/>
    <p:sldId id="40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FF"/>
    <a:srgbClr val="FDA9A9"/>
    <a:srgbClr val="FC7C7C"/>
    <a:srgbClr val="FF5050"/>
    <a:srgbClr val="FFFFCC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43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548167-9229-46B8-A842-0CC0A21B6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B2CB-65B1-4733-969D-7E9AF92C2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4C39-7160-419D-9EF1-B22DD1506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233AF-98DF-4DCF-BFF4-5D2485D2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3766E-9071-49D3-B770-0C4D44C4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56B2-1C62-4F91-9D90-788FA25EA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C47C-6268-4D29-A76C-D2EBBBC01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8C4D-6B34-45EC-8039-C11068729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11F55-9A40-4624-8416-C36B0E2AD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D21D0-DE7E-4F19-8024-147CEA418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A76D1-50D4-43EC-B3BA-FACB3203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C2284-8663-47EB-9D92-13DEDC3B8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ADA-5151-4C44-BB4F-719F5154E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CF5B-8D2B-4C8F-82AB-0824CE654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F86EDD8E-AE5F-4F26-8AC9-965D6B812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Dwhlayersv3.pn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4"/>
          <p:cNvSpPr>
            <a:spLocks noChangeArrowheads="1"/>
          </p:cNvSpPr>
          <p:nvPr/>
        </p:nvSpPr>
        <p:spPr bwMode="auto">
          <a:xfrm>
            <a:off x="457200" y="1143000"/>
            <a:ext cx="7924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Technologies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/>
              <a:t>ERP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/>
              <a:t>CRM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/>
              <a:t>SCM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Warehousing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E-Business (E-Commerce)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 eaLnBrk="1" hangingPunct="1">
              <a:buClr>
                <a:schemeClr val="tx1"/>
              </a:buClr>
            </a:pPr>
            <a:endParaRPr lang="en-US" dirty="0" smtClean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i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400" b="1" i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200" b="1" i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Information Technology for Management</a:t>
            </a:r>
            <a:endParaRPr lang="en-US" sz="4400" b="1" i="1" kern="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1F718-688B-4867-8702-91BB55276B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  <a:r>
              <a:rPr lang="en-US" sz="3600" b="1" smtClean="0"/>
              <a:t>Tool used to store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 Also known as </a:t>
            </a:r>
            <a:r>
              <a:rPr lang="en-US" sz="3600" b="1" i="1" smtClean="0">
                <a:solidFill>
                  <a:schemeClr val="accent2"/>
                </a:solidFill>
              </a:rPr>
              <a:t>Data Warehouses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 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smtClean="0"/>
              <a:t>Discussion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smtClean="0"/>
              <a:t>Best practices repository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smtClean="0"/>
              <a:t>Lessons Learned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smtClean="0"/>
              <a:t>Learning Histories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048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 Repositories</a:t>
            </a:r>
            <a:endParaRPr lang="en-US" b="1" i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6E037BC5-158F-424E-A1AA-725F3D116152}" type="slidenum">
              <a:rPr lang="en-US"/>
              <a:pPr/>
              <a:t>11</a:t>
            </a:fld>
            <a:endParaRPr lang="en-US"/>
          </a:p>
        </p:txBody>
      </p:sp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04800" y="1233487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0" lang="en-US" dirty="0">
                <a:latin typeface="Arial" charset="0"/>
              </a:rPr>
              <a:t>	</a:t>
            </a:r>
            <a:endParaRPr kumimoji="0" lang="en-US" sz="1800" i="1" dirty="0">
              <a:latin typeface="+mj-lt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9154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dirty="0">
                <a:latin typeface="Arial" charset="0"/>
              </a:rPr>
              <a:t> </a:t>
            </a:r>
            <a:r>
              <a:rPr kumimoji="0" lang="en-US" sz="2800" b="1" dirty="0">
                <a:latin typeface="+mj-lt"/>
              </a:rPr>
              <a:t>Institute for Knowledge </a:t>
            </a:r>
            <a:r>
              <a:rPr kumimoji="0" lang="en-US" sz="2800" b="1" dirty="0" smtClean="0">
                <a:latin typeface="+mj-lt"/>
              </a:rPr>
              <a:t>Management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1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Knowledge Management Consortium </a:t>
            </a:r>
            <a:r>
              <a:rPr kumimoji="0" lang="en-US" sz="2800" b="1" dirty="0" smtClean="0">
                <a:latin typeface="+mj-lt"/>
              </a:rPr>
              <a:t>International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2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American Productivity and Quality </a:t>
            </a:r>
            <a:r>
              <a:rPr kumimoji="0" lang="en-US" sz="2800" b="1" dirty="0" smtClean="0">
                <a:latin typeface="+mj-lt"/>
              </a:rPr>
              <a:t>Center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4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Society for Organizational </a:t>
            </a:r>
            <a:r>
              <a:rPr kumimoji="0" lang="en-US" sz="2800" b="1" dirty="0" smtClean="0">
                <a:latin typeface="+mj-lt"/>
              </a:rPr>
              <a:t>Learning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8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The International Soc. for Knowledge </a:t>
            </a:r>
            <a:r>
              <a:rPr kumimoji="0" lang="en-US" sz="2800" b="1" dirty="0" smtClean="0">
                <a:latin typeface="+mj-lt"/>
              </a:rPr>
              <a:t>Organization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4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The Gartner </a:t>
            </a:r>
            <a:r>
              <a:rPr kumimoji="0" lang="en-US" sz="2800" b="1" dirty="0" smtClean="0">
                <a:latin typeface="+mj-lt"/>
              </a:rPr>
              <a:t>Group</a:t>
            </a: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endParaRPr kumimoji="0" lang="en-US" sz="1400" b="1" dirty="0">
              <a:latin typeface="+mj-lt"/>
            </a:endParaRPr>
          </a:p>
          <a:p>
            <a:pPr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2800" b="1" dirty="0">
                <a:latin typeface="+mj-lt"/>
              </a:rPr>
              <a:t>The Delphi Group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KM Organizations</a:t>
            </a:r>
            <a:endParaRPr lang="en-US" b="1" i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B7E3E-806A-46FE-9736-3BC4D99E5328}" type="slidenum">
              <a:rPr lang="en-US"/>
              <a:pPr/>
              <a:t>2</a:t>
            </a:fld>
            <a:endParaRPr lang="en-US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000" dirty="0"/>
          </a:p>
          <a:p>
            <a:pPr algn="just">
              <a:lnSpc>
                <a:spcPct val="80000"/>
              </a:lnSpc>
            </a:pPr>
            <a:r>
              <a:rPr lang="en-US" sz="2800" b="1" dirty="0"/>
              <a:t>A data warehouse is the main repository of an organization's historical data, its </a:t>
            </a:r>
            <a:r>
              <a:rPr lang="en-US" sz="2800" b="1" i="1" dirty="0">
                <a:solidFill>
                  <a:schemeClr val="accent6"/>
                </a:solidFill>
              </a:rPr>
              <a:t>corporate memory. </a:t>
            </a:r>
          </a:p>
          <a:p>
            <a:pPr algn="just">
              <a:lnSpc>
                <a:spcPct val="80000"/>
              </a:lnSpc>
            </a:pPr>
            <a:endParaRPr lang="en-US" sz="1200" b="1" i="1" dirty="0">
              <a:solidFill>
                <a:schemeClr val="hlink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800" b="1" dirty="0"/>
              <a:t>It contains the raw material for management's </a:t>
            </a:r>
            <a:r>
              <a:rPr lang="en-US" sz="2800" b="1" i="1" dirty="0">
                <a:solidFill>
                  <a:schemeClr val="accent6"/>
                </a:solidFill>
              </a:rPr>
              <a:t>decision support system.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</a:p>
          <a:p>
            <a:pPr algn="just">
              <a:lnSpc>
                <a:spcPct val="80000"/>
              </a:lnSpc>
            </a:pPr>
            <a:endParaRPr lang="en-US" sz="1200" b="1" dirty="0"/>
          </a:p>
          <a:p>
            <a:pPr algn="just">
              <a:lnSpc>
                <a:spcPct val="80000"/>
              </a:lnSpc>
            </a:pPr>
            <a:r>
              <a:rPr lang="en-US" sz="2800" b="1" dirty="0"/>
              <a:t>The data warehouse is optimized for reporting and analysis </a:t>
            </a:r>
            <a:r>
              <a:rPr lang="en-US" sz="2800" b="1" dirty="0" smtClean="0"/>
              <a:t>(</a:t>
            </a:r>
            <a:r>
              <a:rPr lang="en-US" sz="2800" b="1" i="1" dirty="0" smtClean="0">
                <a:solidFill>
                  <a:schemeClr val="accent6"/>
                </a:solidFill>
              </a:rPr>
              <a:t>On Line Analytical Processing</a:t>
            </a:r>
            <a:r>
              <a:rPr lang="en-US" sz="2800" b="1" dirty="0"/>
              <a:t>, or </a:t>
            </a:r>
            <a:r>
              <a:rPr lang="en-US" sz="2800" b="1" i="1" dirty="0">
                <a:solidFill>
                  <a:schemeClr val="accent6"/>
                </a:solidFill>
              </a:rPr>
              <a:t>OLAP</a:t>
            </a:r>
            <a:r>
              <a:rPr lang="en-US" sz="2800" b="1" dirty="0"/>
              <a:t>).</a:t>
            </a:r>
            <a:endParaRPr lang="en-US" b="1" dirty="0"/>
          </a:p>
          <a:p>
            <a:pPr algn="just">
              <a:lnSpc>
                <a:spcPct val="80000"/>
              </a:lnSpc>
            </a:pPr>
            <a:endParaRPr lang="en-US" sz="1200" b="1" dirty="0"/>
          </a:p>
          <a:p>
            <a:pPr algn="just">
              <a:lnSpc>
                <a:spcPct val="80000"/>
              </a:lnSpc>
            </a:pPr>
            <a:r>
              <a:rPr lang="en-US" sz="2800" b="1" dirty="0"/>
              <a:t>A data analyst can perform complex queries and analysis, such as </a:t>
            </a:r>
            <a:r>
              <a:rPr lang="en-US" sz="2800" b="1" i="1" dirty="0" smtClean="0">
                <a:solidFill>
                  <a:schemeClr val="accent6"/>
                </a:solidFill>
              </a:rPr>
              <a:t>Data Mining</a:t>
            </a:r>
            <a:r>
              <a:rPr lang="en-US" sz="2800" b="1" i="1" dirty="0">
                <a:solidFill>
                  <a:schemeClr val="hlink"/>
                </a:solidFill>
              </a:rPr>
              <a:t>,</a:t>
            </a:r>
            <a:r>
              <a:rPr lang="en-US" sz="2800" b="1" dirty="0"/>
              <a:t> on the information without slowing down the operational systems</a:t>
            </a:r>
            <a:r>
              <a:rPr lang="en-US" sz="2800" b="1" dirty="0" smtClean="0"/>
              <a:t>.</a:t>
            </a:r>
            <a:endParaRPr lang="en-US" sz="2800" dirty="0"/>
          </a:p>
          <a:p>
            <a:pPr algn="just"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Warehouse</a:t>
            </a:r>
            <a:endParaRPr lang="en-US" sz="4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2283C9-E6FF-4118-B5A4-7FB1F920946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54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8077200" cy="1143000"/>
          </a:xfrm>
        </p:spPr>
        <p:txBody>
          <a:bodyPr lIns="90488" tIns="44450" rIns="90488" bIns="44450"/>
          <a:lstStyle/>
          <a:p>
            <a:pPr algn="l" eaLnBrk="1" hangingPunct="1">
              <a:defRPr/>
            </a:pPr>
            <a:r>
              <a:rPr lang="en-US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Components Of Data Warehouse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725988" y="2809875"/>
            <a:ext cx="2465387" cy="428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5722938" y="2832100"/>
            <a:ext cx="36512" cy="1536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4797425" y="3770313"/>
            <a:ext cx="1962150" cy="12827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4943475" y="4113213"/>
            <a:ext cx="1668463" cy="650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4983163" y="4114800"/>
            <a:ext cx="139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Information</a:t>
            </a:r>
            <a:endParaRPr lang="en-US" sz="2000">
              <a:latin typeface="Arial" charset="0"/>
            </a:endParaRPr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5029200" y="4448175"/>
            <a:ext cx="1114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Directory</a:t>
            </a:r>
            <a:endParaRPr lang="en-US" sz="2000">
              <a:latin typeface="Arial" charset="0"/>
            </a:endParaRPr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4579938" y="2832100"/>
            <a:ext cx="2320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Freeform 10"/>
          <p:cNvSpPr>
            <a:spLocks/>
          </p:cNvSpPr>
          <p:nvPr/>
        </p:nvSpPr>
        <p:spPr bwMode="auto">
          <a:xfrm>
            <a:off x="2825750" y="2822575"/>
            <a:ext cx="1336675" cy="3092450"/>
          </a:xfrm>
          <a:custGeom>
            <a:avLst/>
            <a:gdLst>
              <a:gd name="T0" fmla="*/ 0 w 1767"/>
              <a:gd name="T1" fmla="*/ 3072849 h 3471"/>
              <a:gd name="T2" fmla="*/ 31772 w 1767"/>
              <a:gd name="T3" fmla="*/ 3092450 h 3471"/>
              <a:gd name="T4" fmla="*/ 1336675 w 1767"/>
              <a:gd name="T5" fmla="*/ 19601 h 3471"/>
              <a:gd name="T6" fmla="*/ 1304903 w 1767"/>
              <a:gd name="T7" fmla="*/ 0 h 3471"/>
              <a:gd name="T8" fmla="*/ 0 w 1767"/>
              <a:gd name="T9" fmla="*/ 3072849 h 3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7"/>
              <a:gd name="T16" fmla="*/ 0 h 3471"/>
              <a:gd name="T17" fmla="*/ 1767 w 1767"/>
              <a:gd name="T18" fmla="*/ 3471 h 34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7" h="3471">
                <a:moveTo>
                  <a:pt x="0" y="3449"/>
                </a:moveTo>
                <a:lnTo>
                  <a:pt x="42" y="3471"/>
                </a:lnTo>
                <a:lnTo>
                  <a:pt x="1767" y="22"/>
                </a:lnTo>
                <a:lnTo>
                  <a:pt x="1725" y="0"/>
                </a:lnTo>
                <a:lnTo>
                  <a:pt x="0" y="344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Freeform 11"/>
          <p:cNvSpPr>
            <a:spLocks/>
          </p:cNvSpPr>
          <p:nvPr/>
        </p:nvSpPr>
        <p:spPr bwMode="auto">
          <a:xfrm>
            <a:off x="2827338" y="2820988"/>
            <a:ext cx="1333500" cy="2327275"/>
          </a:xfrm>
          <a:custGeom>
            <a:avLst/>
            <a:gdLst>
              <a:gd name="T0" fmla="*/ 0 w 1763"/>
              <a:gd name="T1" fmla="*/ 2304118 h 2613"/>
              <a:gd name="T2" fmla="*/ 28742 w 1763"/>
              <a:gd name="T3" fmla="*/ 2327275 h 2613"/>
              <a:gd name="T4" fmla="*/ 1333500 w 1763"/>
              <a:gd name="T5" fmla="*/ 23157 h 2613"/>
              <a:gd name="T6" fmla="*/ 1304758 w 1763"/>
              <a:gd name="T7" fmla="*/ 0 h 2613"/>
              <a:gd name="T8" fmla="*/ 0 w 1763"/>
              <a:gd name="T9" fmla="*/ 2304118 h 2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3"/>
              <a:gd name="T16" fmla="*/ 0 h 2613"/>
              <a:gd name="T17" fmla="*/ 1763 w 1763"/>
              <a:gd name="T18" fmla="*/ 2613 h 2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3" h="2613">
                <a:moveTo>
                  <a:pt x="0" y="2587"/>
                </a:moveTo>
                <a:lnTo>
                  <a:pt x="38" y="2613"/>
                </a:lnTo>
                <a:lnTo>
                  <a:pt x="1763" y="26"/>
                </a:lnTo>
                <a:lnTo>
                  <a:pt x="1725" y="0"/>
                </a:lnTo>
                <a:lnTo>
                  <a:pt x="0" y="258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Freeform 12"/>
          <p:cNvSpPr>
            <a:spLocks/>
          </p:cNvSpPr>
          <p:nvPr/>
        </p:nvSpPr>
        <p:spPr bwMode="auto">
          <a:xfrm>
            <a:off x="2901950" y="2816225"/>
            <a:ext cx="1255713" cy="1227138"/>
          </a:xfrm>
          <a:custGeom>
            <a:avLst/>
            <a:gdLst>
              <a:gd name="T0" fmla="*/ 0 w 1659"/>
              <a:gd name="T1" fmla="*/ 1195056 h 1377"/>
              <a:gd name="T2" fmla="*/ 21950 w 1659"/>
              <a:gd name="T3" fmla="*/ 1227138 h 1377"/>
              <a:gd name="T4" fmla="*/ 1255713 w 1659"/>
              <a:gd name="T5" fmla="*/ 32082 h 1377"/>
              <a:gd name="T6" fmla="*/ 1233006 w 1659"/>
              <a:gd name="T7" fmla="*/ 0 h 1377"/>
              <a:gd name="T8" fmla="*/ 0 w 1659"/>
              <a:gd name="T9" fmla="*/ 1195056 h 1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9"/>
              <a:gd name="T16" fmla="*/ 0 h 1377"/>
              <a:gd name="T17" fmla="*/ 1659 w 1659"/>
              <a:gd name="T18" fmla="*/ 1377 h 1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9" h="1377">
                <a:moveTo>
                  <a:pt x="0" y="1341"/>
                </a:moveTo>
                <a:lnTo>
                  <a:pt x="29" y="1377"/>
                </a:lnTo>
                <a:lnTo>
                  <a:pt x="1659" y="36"/>
                </a:lnTo>
                <a:lnTo>
                  <a:pt x="1629" y="0"/>
                </a:lnTo>
                <a:lnTo>
                  <a:pt x="0" y="13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13"/>
          <p:cNvSpPr>
            <a:spLocks/>
          </p:cNvSpPr>
          <p:nvPr/>
        </p:nvSpPr>
        <p:spPr bwMode="auto">
          <a:xfrm>
            <a:off x="2473325" y="2811463"/>
            <a:ext cx="1676400" cy="384175"/>
          </a:xfrm>
          <a:custGeom>
            <a:avLst/>
            <a:gdLst>
              <a:gd name="T0" fmla="*/ 0 w 2213"/>
              <a:gd name="T1" fmla="*/ 342981 h 429"/>
              <a:gd name="T2" fmla="*/ 6060 w 2213"/>
              <a:gd name="T3" fmla="*/ 384175 h 429"/>
              <a:gd name="T4" fmla="*/ 1676400 w 2213"/>
              <a:gd name="T5" fmla="*/ 41194 h 429"/>
              <a:gd name="T6" fmla="*/ 1670340 w 2213"/>
              <a:gd name="T7" fmla="*/ 0 h 429"/>
              <a:gd name="T8" fmla="*/ 0 w 2213"/>
              <a:gd name="T9" fmla="*/ 342981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3"/>
              <a:gd name="T16" fmla="*/ 0 h 429"/>
              <a:gd name="T17" fmla="*/ 2213 w 2213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3" h="429">
                <a:moveTo>
                  <a:pt x="0" y="383"/>
                </a:moveTo>
                <a:lnTo>
                  <a:pt x="8" y="429"/>
                </a:lnTo>
                <a:lnTo>
                  <a:pt x="2213" y="46"/>
                </a:lnTo>
                <a:lnTo>
                  <a:pt x="2205" y="0"/>
                </a:lnTo>
                <a:lnTo>
                  <a:pt x="0" y="38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Freeform 14"/>
          <p:cNvSpPr>
            <a:spLocks/>
          </p:cNvSpPr>
          <p:nvPr/>
        </p:nvSpPr>
        <p:spPr bwMode="auto">
          <a:xfrm>
            <a:off x="2689225" y="2214563"/>
            <a:ext cx="1462088" cy="636587"/>
          </a:xfrm>
          <a:custGeom>
            <a:avLst/>
            <a:gdLst>
              <a:gd name="T0" fmla="*/ 12102 w 1933"/>
              <a:gd name="T1" fmla="*/ 0 h 714"/>
              <a:gd name="T2" fmla="*/ 0 w 1933"/>
              <a:gd name="T3" fmla="*/ 39229 h 714"/>
              <a:gd name="T4" fmla="*/ 1449986 w 1933"/>
              <a:gd name="T5" fmla="*/ 636587 h 714"/>
              <a:gd name="T6" fmla="*/ 1462088 w 1933"/>
              <a:gd name="T7" fmla="*/ 597358 h 714"/>
              <a:gd name="T8" fmla="*/ 12102 w 1933"/>
              <a:gd name="T9" fmla="*/ 0 h 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3"/>
              <a:gd name="T16" fmla="*/ 0 h 714"/>
              <a:gd name="T17" fmla="*/ 1933 w 1933"/>
              <a:gd name="T18" fmla="*/ 714 h 7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3" h="714">
                <a:moveTo>
                  <a:pt x="16" y="0"/>
                </a:moveTo>
                <a:lnTo>
                  <a:pt x="0" y="44"/>
                </a:lnTo>
                <a:lnTo>
                  <a:pt x="1917" y="714"/>
                </a:lnTo>
                <a:lnTo>
                  <a:pt x="1933" y="67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295400"/>
            <a:ext cx="3336925" cy="4953000"/>
            <a:chOff x="170" y="1010"/>
            <a:chExt cx="2206" cy="2779"/>
          </a:xfrm>
        </p:grpSpPr>
        <p:sp>
          <p:nvSpPr>
            <p:cNvPr id="12328" name="Rectangle 16"/>
            <p:cNvSpPr>
              <a:spLocks noChangeArrowheads="1"/>
            </p:cNvSpPr>
            <p:nvPr/>
          </p:nvSpPr>
          <p:spPr bwMode="auto">
            <a:xfrm>
              <a:off x="170" y="1728"/>
              <a:ext cx="119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Rectangle 17"/>
            <p:cNvSpPr>
              <a:spLocks noChangeArrowheads="1"/>
            </p:cNvSpPr>
            <p:nvPr/>
          </p:nvSpPr>
          <p:spPr bwMode="auto">
            <a:xfrm>
              <a:off x="228" y="1765"/>
              <a:ext cx="72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Internal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2330" name="Rectangle 18"/>
            <p:cNvSpPr>
              <a:spLocks noChangeArrowheads="1"/>
            </p:cNvSpPr>
            <p:nvPr/>
          </p:nvSpPr>
          <p:spPr bwMode="auto">
            <a:xfrm>
              <a:off x="228" y="1994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31" name="Rectangle 19"/>
            <p:cNvSpPr>
              <a:spLocks noChangeArrowheads="1"/>
            </p:cNvSpPr>
            <p:nvPr/>
          </p:nvSpPr>
          <p:spPr bwMode="auto">
            <a:xfrm>
              <a:off x="228" y="2224"/>
              <a:ext cx="79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Sources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32" name="Rectangle 20"/>
            <p:cNvSpPr>
              <a:spLocks noChangeArrowheads="1"/>
            </p:cNvSpPr>
            <p:nvPr/>
          </p:nvSpPr>
          <p:spPr bwMode="auto">
            <a:xfrm>
              <a:off x="218" y="2974"/>
              <a:ext cx="1247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Rectangle 21"/>
            <p:cNvSpPr>
              <a:spLocks noChangeArrowheads="1"/>
            </p:cNvSpPr>
            <p:nvPr/>
          </p:nvSpPr>
          <p:spPr bwMode="auto">
            <a:xfrm>
              <a:off x="276" y="3010"/>
              <a:ext cx="79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External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34" name="Rectangle 22"/>
            <p:cNvSpPr>
              <a:spLocks noChangeArrowheads="1"/>
            </p:cNvSpPr>
            <p:nvPr/>
          </p:nvSpPr>
          <p:spPr bwMode="auto">
            <a:xfrm>
              <a:off x="276" y="3240"/>
              <a:ext cx="43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35" name="Rectangle 23"/>
            <p:cNvSpPr>
              <a:spLocks noChangeArrowheads="1"/>
            </p:cNvSpPr>
            <p:nvPr/>
          </p:nvSpPr>
          <p:spPr bwMode="auto">
            <a:xfrm>
              <a:off x="276" y="3469"/>
              <a:ext cx="796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Sources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36" name="Rectangle 24"/>
            <p:cNvSpPr>
              <a:spLocks noChangeArrowheads="1"/>
            </p:cNvSpPr>
            <p:nvPr/>
          </p:nvSpPr>
          <p:spPr bwMode="auto">
            <a:xfrm>
              <a:off x="1368" y="1393"/>
              <a:ext cx="577" cy="33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Rectangle 25"/>
            <p:cNvSpPr>
              <a:spLocks noChangeArrowheads="1"/>
            </p:cNvSpPr>
            <p:nvPr/>
          </p:nvSpPr>
          <p:spPr bwMode="auto">
            <a:xfrm>
              <a:off x="1368" y="1872"/>
              <a:ext cx="577" cy="33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Rectangle 26"/>
            <p:cNvSpPr>
              <a:spLocks noChangeArrowheads="1"/>
            </p:cNvSpPr>
            <p:nvPr/>
          </p:nvSpPr>
          <p:spPr bwMode="auto">
            <a:xfrm>
              <a:off x="1368" y="2399"/>
              <a:ext cx="577" cy="33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Rectangle 27"/>
            <p:cNvSpPr>
              <a:spLocks noChangeArrowheads="1"/>
            </p:cNvSpPr>
            <p:nvPr/>
          </p:nvSpPr>
          <p:spPr bwMode="auto">
            <a:xfrm>
              <a:off x="1368" y="2974"/>
              <a:ext cx="577" cy="3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Rectangle 28"/>
            <p:cNvSpPr>
              <a:spLocks noChangeArrowheads="1"/>
            </p:cNvSpPr>
            <p:nvPr/>
          </p:nvSpPr>
          <p:spPr bwMode="auto">
            <a:xfrm>
              <a:off x="1368" y="3453"/>
              <a:ext cx="577" cy="3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Rectangle 29"/>
            <p:cNvSpPr>
              <a:spLocks noChangeArrowheads="1"/>
            </p:cNvSpPr>
            <p:nvPr/>
          </p:nvSpPr>
          <p:spPr bwMode="auto">
            <a:xfrm>
              <a:off x="985" y="1010"/>
              <a:ext cx="139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Rectangle 30"/>
            <p:cNvSpPr>
              <a:spLocks noChangeArrowheads="1"/>
            </p:cNvSpPr>
            <p:nvPr/>
          </p:nvSpPr>
          <p:spPr bwMode="auto">
            <a:xfrm>
              <a:off x="1198" y="1045"/>
              <a:ext cx="97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Arial" charset="0"/>
                </a:rPr>
                <a:t>Operational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,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12343" name="Rectangle 31"/>
            <p:cNvSpPr>
              <a:spLocks noChangeArrowheads="1"/>
            </p:cNvSpPr>
            <p:nvPr/>
          </p:nvSpPr>
          <p:spPr bwMode="auto">
            <a:xfrm>
              <a:off x="1094" y="1198"/>
              <a:ext cx="115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Arial" charset="0"/>
                </a:rPr>
                <a:t>Historical data</a:t>
              </a:r>
              <a:endParaRPr lang="en-US" sz="2000" b="1">
                <a:latin typeface="Arial" charset="0"/>
              </a:endParaRPr>
            </a:p>
          </p:txBody>
        </p:sp>
      </p:grpSp>
      <p:sp>
        <p:nvSpPr>
          <p:cNvPr id="12306" name="Oval 32"/>
          <p:cNvSpPr>
            <a:spLocks noChangeArrowheads="1"/>
          </p:cNvSpPr>
          <p:nvPr/>
        </p:nvSpPr>
        <p:spPr bwMode="auto">
          <a:xfrm>
            <a:off x="3346450" y="2235200"/>
            <a:ext cx="1743075" cy="1111250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434013" y="2212975"/>
            <a:ext cx="615950" cy="1150938"/>
            <a:chOff x="3610" y="1525"/>
            <a:chExt cx="407" cy="646"/>
          </a:xfrm>
        </p:grpSpPr>
        <p:sp>
          <p:nvSpPr>
            <p:cNvPr id="12325" name="Freeform 34"/>
            <p:cNvSpPr>
              <a:spLocks/>
            </p:cNvSpPr>
            <p:nvPr/>
          </p:nvSpPr>
          <p:spPr bwMode="auto">
            <a:xfrm>
              <a:off x="3622" y="1537"/>
              <a:ext cx="383" cy="623"/>
            </a:xfrm>
            <a:custGeom>
              <a:avLst/>
              <a:gdLst>
                <a:gd name="T0" fmla="*/ 192 w 767"/>
                <a:gd name="T1" fmla="*/ 0 h 1245"/>
                <a:gd name="T2" fmla="*/ 172 w 767"/>
                <a:gd name="T3" fmla="*/ 1 h 1245"/>
                <a:gd name="T4" fmla="*/ 153 w 767"/>
                <a:gd name="T5" fmla="*/ 2 h 1245"/>
                <a:gd name="T6" fmla="*/ 117 w 767"/>
                <a:gd name="T7" fmla="*/ 8 h 1245"/>
                <a:gd name="T8" fmla="*/ 101 w 767"/>
                <a:gd name="T9" fmla="*/ 12 h 1245"/>
                <a:gd name="T10" fmla="*/ 85 w 767"/>
                <a:gd name="T11" fmla="*/ 17 h 1245"/>
                <a:gd name="T12" fmla="*/ 70 w 767"/>
                <a:gd name="T13" fmla="*/ 22 h 1245"/>
                <a:gd name="T14" fmla="*/ 56 w 767"/>
                <a:gd name="T15" fmla="*/ 29 h 1245"/>
                <a:gd name="T16" fmla="*/ 44 w 767"/>
                <a:gd name="T17" fmla="*/ 36 h 1245"/>
                <a:gd name="T18" fmla="*/ 33 w 767"/>
                <a:gd name="T19" fmla="*/ 43 h 1245"/>
                <a:gd name="T20" fmla="*/ 23 w 767"/>
                <a:gd name="T21" fmla="*/ 51 h 1245"/>
                <a:gd name="T22" fmla="*/ 15 w 767"/>
                <a:gd name="T23" fmla="*/ 60 h 1245"/>
                <a:gd name="T24" fmla="*/ 9 w 767"/>
                <a:gd name="T25" fmla="*/ 69 h 1245"/>
                <a:gd name="T26" fmla="*/ 4 w 767"/>
                <a:gd name="T27" fmla="*/ 78 h 1245"/>
                <a:gd name="T28" fmla="*/ 1 w 767"/>
                <a:gd name="T29" fmla="*/ 88 h 1245"/>
                <a:gd name="T30" fmla="*/ 0 w 767"/>
                <a:gd name="T31" fmla="*/ 98 h 1245"/>
                <a:gd name="T32" fmla="*/ 0 w 767"/>
                <a:gd name="T33" fmla="*/ 525 h 1245"/>
                <a:gd name="T34" fmla="*/ 1 w 767"/>
                <a:gd name="T35" fmla="*/ 535 h 1245"/>
                <a:gd name="T36" fmla="*/ 4 w 767"/>
                <a:gd name="T37" fmla="*/ 545 h 1245"/>
                <a:gd name="T38" fmla="*/ 9 w 767"/>
                <a:gd name="T39" fmla="*/ 554 h 1245"/>
                <a:gd name="T40" fmla="*/ 15 w 767"/>
                <a:gd name="T41" fmla="*/ 563 h 1245"/>
                <a:gd name="T42" fmla="*/ 23 w 767"/>
                <a:gd name="T43" fmla="*/ 572 h 1245"/>
                <a:gd name="T44" fmla="*/ 33 w 767"/>
                <a:gd name="T45" fmla="*/ 580 h 1245"/>
                <a:gd name="T46" fmla="*/ 44 w 767"/>
                <a:gd name="T47" fmla="*/ 587 h 1245"/>
                <a:gd name="T48" fmla="*/ 56 w 767"/>
                <a:gd name="T49" fmla="*/ 594 h 1245"/>
                <a:gd name="T50" fmla="*/ 70 w 767"/>
                <a:gd name="T51" fmla="*/ 601 h 1245"/>
                <a:gd name="T52" fmla="*/ 85 w 767"/>
                <a:gd name="T53" fmla="*/ 606 h 1245"/>
                <a:gd name="T54" fmla="*/ 101 w 767"/>
                <a:gd name="T55" fmla="*/ 611 h 1245"/>
                <a:gd name="T56" fmla="*/ 117 w 767"/>
                <a:gd name="T57" fmla="*/ 615 h 1245"/>
                <a:gd name="T58" fmla="*/ 153 w 767"/>
                <a:gd name="T59" fmla="*/ 621 h 1245"/>
                <a:gd name="T60" fmla="*/ 172 w 767"/>
                <a:gd name="T61" fmla="*/ 623 h 1245"/>
                <a:gd name="T62" fmla="*/ 192 w 767"/>
                <a:gd name="T63" fmla="*/ 623 h 1245"/>
                <a:gd name="T64" fmla="*/ 212 w 767"/>
                <a:gd name="T65" fmla="*/ 623 h 1245"/>
                <a:gd name="T66" fmla="*/ 231 w 767"/>
                <a:gd name="T67" fmla="*/ 621 h 1245"/>
                <a:gd name="T68" fmla="*/ 267 w 767"/>
                <a:gd name="T69" fmla="*/ 615 h 1245"/>
                <a:gd name="T70" fmla="*/ 284 w 767"/>
                <a:gd name="T71" fmla="*/ 611 h 1245"/>
                <a:gd name="T72" fmla="*/ 298 w 767"/>
                <a:gd name="T73" fmla="*/ 606 h 1245"/>
                <a:gd name="T74" fmla="*/ 313 w 767"/>
                <a:gd name="T75" fmla="*/ 601 h 1245"/>
                <a:gd name="T76" fmla="*/ 327 w 767"/>
                <a:gd name="T77" fmla="*/ 594 h 1245"/>
                <a:gd name="T78" fmla="*/ 339 w 767"/>
                <a:gd name="T79" fmla="*/ 587 h 1245"/>
                <a:gd name="T80" fmla="*/ 350 w 767"/>
                <a:gd name="T81" fmla="*/ 580 h 1245"/>
                <a:gd name="T82" fmla="*/ 360 w 767"/>
                <a:gd name="T83" fmla="*/ 572 h 1245"/>
                <a:gd name="T84" fmla="*/ 368 w 767"/>
                <a:gd name="T85" fmla="*/ 563 h 1245"/>
                <a:gd name="T86" fmla="*/ 374 w 767"/>
                <a:gd name="T87" fmla="*/ 554 h 1245"/>
                <a:gd name="T88" fmla="*/ 379 w 767"/>
                <a:gd name="T89" fmla="*/ 545 h 1245"/>
                <a:gd name="T90" fmla="*/ 382 w 767"/>
                <a:gd name="T91" fmla="*/ 535 h 1245"/>
                <a:gd name="T92" fmla="*/ 383 w 767"/>
                <a:gd name="T93" fmla="*/ 525 h 1245"/>
                <a:gd name="T94" fmla="*/ 383 w 767"/>
                <a:gd name="T95" fmla="*/ 98 h 1245"/>
                <a:gd name="T96" fmla="*/ 382 w 767"/>
                <a:gd name="T97" fmla="*/ 88 h 1245"/>
                <a:gd name="T98" fmla="*/ 379 w 767"/>
                <a:gd name="T99" fmla="*/ 78 h 1245"/>
                <a:gd name="T100" fmla="*/ 374 w 767"/>
                <a:gd name="T101" fmla="*/ 69 h 1245"/>
                <a:gd name="T102" fmla="*/ 368 w 767"/>
                <a:gd name="T103" fmla="*/ 60 h 1245"/>
                <a:gd name="T104" fmla="*/ 360 w 767"/>
                <a:gd name="T105" fmla="*/ 51 h 1245"/>
                <a:gd name="T106" fmla="*/ 350 w 767"/>
                <a:gd name="T107" fmla="*/ 43 h 1245"/>
                <a:gd name="T108" fmla="*/ 339 w 767"/>
                <a:gd name="T109" fmla="*/ 36 h 1245"/>
                <a:gd name="T110" fmla="*/ 327 w 767"/>
                <a:gd name="T111" fmla="*/ 29 h 1245"/>
                <a:gd name="T112" fmla="*/ 313 w 767"/>
                <a:gd name="T113" fmla="*/ 22 h 1245"/>
                <a:gd name="T114" fmla="*/ 298 w 767"/>
                <a:gd name="T115" fmla="*/ 17 h 1245"/>
                <a:gd name="T116" fmla="*/ 284 w 767"/>
                <a:gd name="T117" fmla="*/ 12 h 1245"/>
                <a:gd name="T118" fmla="*/ 267 w 767"/>
                <a:gd name="T119" fmla="*/ 8 h 1245"/>
                <a:gd name="T120" fmla="*/ 231 w 767"/>
                <a:gd name="T121" fmla="*/ 2 h 1245"/>
                <a:gd name="T122" fmla="*/ 212 w 767"/>
                <a:gd name="T123" fmla="*/ 1 h 1245"/>
                <a:gd name="T124" fmla="*/ 192 w 767"/>
                <a:gd name="T125" fmla="*/ 0 h 124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67"/>
                <a:gd name="T190" fmla="*/ 0 h 1245"/>
                <a:gd name="T191" fmla="*/ 767 w 767"/>
                <a:gd name="T192" fmla="*/ 1245 h 124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67" h="1245">
                  <a:moveTo>
                    <a:pt x="384" y="0"/>
                  </a:moveTo>
                  <a:lnTo>
                    <a:pt x="344" y="2"/>
                  </a:lnTo>
                  <a:lnTo>
                    <a:pt x="306" y="4"/>
                  </a:lnTo>
                  <a:lnTo>
                    <a:pt x="234" y="16"/>
                  </a:lnTo>
                  <a:lnTo>
                    <a:pt x="202" y="24"/>
                  </a:lnTo>
                  <a:lnTo>
                    <a:pt x="170" y="34"/>
                  </a:lnTo>
                  <a:lnTo>
                    <a:pt x="140" y="44"/>
                  </a:lnTo>
                  <a:lnTo>
                    <a:pt x="112" y="58"/>
                  </a:lnTo>
                  <a:lnTo>
                    <a:pt x="88" y="72"/>
                  </a:lnTo>
                  <a:lnTo>
                    <a:pt x="66" y="86"/>
                  </a:lnTo>
                  <a:lnTo>
                    <a:pt x="46" y="102"/>
                  </a:lnTo>
                  <a:lnTo>
                    <a:pt x="30" y="119"/>
                  </a:lnTo>
                  <a:lnTo>
                    <a:pt x="18" y="137"/>
                  </a:lnTo>
                  <a:lnTo>
                    <a:pt x="8" y="155"/>
                  </a:lnTo>
                  <a:lnTo>
                    <a:pt x="2" y="175"/>
                  </a:lnTo>
                  <a:lnTo>
                    <a:pt x="0" y="195"/>
                  </a:lnTo>
                  <a:lnTo>
                    <a:pt x="0" y="1049"/>
                  </a:lnTo>
                  <a:lnTo>
                    <a:pt x="2" y="1069"/>
                  </a:lnTo>
                  <a:lnTo>
                    <a:pt x="8" y="1089"/>
                  </a:lnTo>
                  <a:lnTo>
                    <a:pt x="18" y="1107"/>
                  </a:lnTo>
                  <a:lnTo>
                    <a:pt x="30" y="1125"/>
                  </a:lnTo>
                  <a:lnTo>
                    <a:pt x="46" y="1143"/>
                  </a:lnTo>
                  <a:lnTo>
                    <a:pt x="66" y="1159"/>
                  </a:lnTo>
                  <a:lnTo>
                    <a:pt x="88" y="1173"/>
                  </a:lnTo>
                  <a:lnTo>
                    <a:pt x="112" y="1187"/>
                  </a:lnTo>
                  <a:lnTo>
                    <a:pt x="140" y="1201"/>
                  </a:lnTo>
                  <a:lnTo>
                    <a:pt x="170" y="1211"/>
                  </a:lnTo>
                  <a:lnTo>
                    <a:pt x="202" y="1221"/>
                  </a:lnTo>
                  <a:lnTo>
                    <a:pt x="234" y="1229"/>
                  </a:lnTo>
                  <a:lnTo>
                    <a:pt x="306" y="1241"/>
                  </a:lnTo>
                  <a:lnTo>
                    <a:pt x="344" y="1245"/>
                  </a:lnTo>
                  <a:lnTo>
                    <a:pt x="384" y="1245"/>
                  </a:lnTo>
                  <a:lnTo>
                    <a:pt x="424" y="1245"/>
                  </a:lnTo>
                  <a:lnTo>
                    <a:pt x="462" y="1241"/>
                  </a:lnTo>
                  <a:lnTo>
                    <a:pt x="534" y="1229"/>
                  </a:lnTo>
                  <a:lnTo>
                    <a:pt x="568" y="1221"/>
                  </a:lnTo>
                  <a:lnTo>
                    <a:pt x="597" y="1211"/>
                  </a:lnTo>
                  <a:lnTo>
                    <a:pt x="627" y="1201"/>
                  </a:lnTo>
                  <a:lnTo>
                    <a:pt x="655" y="1187"/>
                  </a:lnTo>
                  <a:lnTo>
                    <a:pt x="679" y="1173"/>
                  </a:lnTo>
                  <a:lnTo>
                    <a:pt x="701" y="1159"/>
                  </a:lnTo>
                  <a:lnTo>
                    <a:pt x="721" y="1143"/>
                  </a:lnTo>
                  <a:lnTo>
                    <a:pt x="737" y="1125"/>
                  </a:lnTo>
                  <a:lnTo>
                    <a:pt x="749" y="1107"/>
                  </a:lnTo>
                  <a:lnTo>
                    <a:pt x="759" y="1089"/>
                  </a:lnTo>
                  <a:lnTo>
                    <a:pt x="765" y="1069"/>
                  </a:lnTo>
                  <a:lnTo>
                    <a:pt x="767" y="1049"/>
                  </a:lnTo>
                  <a:lnTo>
                    <a:pt x="767" y="195"/>
                  </a:lnTo>
                  <a:lnTo>
                    <a:pt x="765" y="175"/>
                  </a:lnTo>
                  <a:lnTo>
                    <a:pt x="759" y="155"/>
                  </a:lnTo>
                  <a:lnTo>
                    <a:pt x="749" y="137"/>
                  </a:lnTo>
                  <a:lnTo>
                    <a:pt x="737" y="119"/>
                  </a:lnTo>
                  <a:lnTo>
                    <a:pt x="721" y="102"/>
                  </a:lnTo>
                  <a:lnTo>
                    <a:pt x="701" y="86"/>
                  </a:lnTo>
                  <a:lnTo>
                    <a:pt x="679" y="72"/>
                  </a:lnTo>
                  <a:lnTo>
                    <a:pt x="655" y="58"/>
                  </a:lnTo>
                  <a:lnTo>
                    <a:pt x="627" y="44"/>
                  </a:lnTo>
                  <a:lnTo>
                    <a:pt x="597" y="34"/>
                  </a:lnTo>
                  <a:lnTo>
                    <a:pt x="568" y="24"/>
                  </a:lnTo>
                  <a:lnTo>
                    <a:pt x="534" y="16"/>
                  </a:lnTo>
                  <a:lnTo>
                    <a:pt x="462" y="4"/>
                  </a:lnTo>
                  <a:lnTo>
                    <a:pt x="424" y="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35"/>
            <p:cNvSpPr>
              <a:spLocks noEditPoints="1"/>
            </p:cNvSpPr>
            <p:nvPr/>
          </p:nvSpPr>
          <p:spPr bwMode="auto">
            <a:xfrm>
              <a:off x="3610" y="1525"/>
              <a:ext cx="407" cy="646"/>
            </a:xfrm>
            <a:custGeom>
              <a:avLst/>
              <a:gdLst>
                <a:gd name="T0" fmla="*/ 129 w 815"/>
                <a:gd name="T1" fmla="*/ 8 h 1293"/>
                <a:gd name="T2" fmla="*/ 92 w 815"/>
                <a:gd name="T3" fmla="*/ 18 h 1293"/>
                <a:gd name="T4" fmla="*/ 51 w 815"/>
                <a:gd name="T5" fmla="*/ 37 h 1293"/>
                <a:gd name="T6" fmla="*/ 27 w 815"/>
                <a:gd name="T7" fmla="*/ 55 h 1293"/>
                <a:gd name="T8" fmla="*/ 10 w 815"/>
                <a:gd name="T9" fmla="*/ 75 h 1293"/>
                <a:gd name="T10" fmla="*/ 1 w 815"/>
                <a:gd name="T11" fmla="*/ 99 h 1293"/>
                <a:gd name="T12" fmla="*/ 1 w 815"/>
                <a:gd name="T13" fmla="*/ 546 h 1293"/>
                <a:gd name="T14" fmla="*/ 10 w 815"/>
                <a:gd name="T15" fmla="*/ 570 h 1293"/>
                <a:gd name="T16" fmla="*/ 27 w 815"/>
                <a:gd name="T17" fmla="*/ 591 h 1293"/>
                <a:gd name="T18" fmla="*/ 51 w 815"/>
                <a:gd name="T19" fmla="*/ 609 h 1293"/>
                <a:gd name="T20" fmla="*/ 92 w 815"/>
                <a:gd name="T21" fmla="*/ 628 h 1293"/>
                <a:gd name="T22" fmla="*/ 129 w 815"/>
                <a:gd name="T23" fmla="*/ 638 h 1293"/>
                <a:gd name="T24" fmla="*/ 204 w 815"/>
                <a:gd name="T25" fmla="*/ 646 h 1293"/>
                <a:gd name="T26" fmla="*/ 279 w 815"/>
                <a:gd name="T27" fmla="*/ 638 h 1293"/>
                <a:gd name="T28" fmla="*/ 315 w 815"/>
                <a:gd name="T29" fmla="*/ 628 h 1293"/>
                <a:gd name="T30" fmla="*/ 356 w 815"/>
                <a:gd name="T31" fmla="*/ 609 h 1293"/>
                <a:gd name="T32" fmla="*/ 380 w 815"/>
                <a:gd name="T33" fmla="*/ 591 h 1293"/>
                <a:gd name="T34" fmla="*/ 397 w 815"/>
                <a:gd name="T35" fmla="*/ 570 h 1293"/>
                <a:gd name="T36" fmla="*/ 406 w 815"/>
                <a:gd name="T37" fmla="*/ 546 h 1293"/>
                <a:gd name="T38" fmla="*/ 406 w 815"/>
                <a:gd name="T39" fmla="*/ 99 h 1293"/>
                <a:gd name="T40" fmla="*/ 397 w 815"/>
                <a:gd name="T41" fmla="*/ 75 h 1293"/>
                <a:gd name="T42" fmla="*/ 380 w 815"/>
                <a:gd name="T43" fmla="*/ 55 h 1293"/>
                <a:gd name="T44" fmla="*/ 356 w 815"/>
                <a:gd name="T45" fmla="*/ 37 h 1293"/>
                <a:gd name="T46" fmla="*/ 315 w 815"/>
                <a:gd name="T47" fmla="*/ 18 h 1293"/>
                <a:gd name="T48" fmla="*/ 279 w 815"/>
                <a:gd name="T49" fmla="*/ 8 h 1293"/>
                <a:gd name="T50" fmla="*/ 204 w 815"/>
                <a:gd name="T51" fmla="*/ 0 h 1293"/>
                <a:gd name="T52" fmla="*/ 224 w 815"/>
                <a:gd name="T53" fmla="*/ 25 h 1293"/>
                <a:gd name="T54" fmla="*/ 279 w 815"/>
                <a:gd name="T55" fmla="*/ 20 h 1293"/>
                <a:gd name="T56" fmla="*/ 306 w 815"/>
                <a:gd name="T57" fmla="*/ 40 h 1293"/>
                <a:gd name="T58" fmla="*/ 347 w 815"/>
                <a:gd name="T59" fmla="*/ 59 h 1293"/>
                <a:gd name="T60" fmla="*/ 354 w 815"/>
                <a:gd name="T61" fmla="*/ 63 h 1293"/>
                <a:gd name="T62" fmla="*/ 378 w 815"/>
                <a:gd name="T63" fmla="*/ 88 h 1293"/>
                <a:gd name="T64" fmla="*/ 380 w 815"/>
                <a:gd name="T65" fmla="*/ 94 h 1293"/>
                <a:gd name="T66" fmla="*/ 382 w 815"/>
                <a:gd name="T67" fmla="*/ 99 h 1293"/>
                <a:gd name="T68" fmla="*/ 382 w 815"/>
                <a:gd name="T69" fmla="*/ 546 h 1293"/>
                <a:gd name="T70" fmla="*/ 380 w 815"/>
                <a:gd name="T71" fmla="*/ 551 h 1293"/>
                <a:gd name="T72" fmla="*/ 378 w 815"/>
                <a:gd name="T73" fmla="*/ 557 h 1293"/>
                <a:gd name="T74" fmla="*/ 354 w 815"/>
                <a:gd name="T75" fmla="*/ 582 h 1293"/>
                <a:gd name="T76" fmla="*/ 347 w 815"/>
                <a:gd name="T77" fmla="*/ 587 h 1293"/>
                <a:gd name="T78" fmla="*/ 306 w 815"/>
                <a:gd name="T79" fmla="*/ 606 h 1293"/>
                <a:gd name="T80" fmla="*/ 279 w 815"/>
                <a:gd name="T81" fmla="*/ 626 h 1293"/>
                <a:gd name="T82" fmla="*/ 224 w 815"/>
                <a:gd name="T83" fmla="*/ 622 h 1293"/>
                <a:gd name="T84" fmla="*/ 165 w 815"/>
                <a:gd name="T85" fmla="*/ 620 h 1293"/>
                <a:gd name="T86" fmla="*/ 134 w 815"/>
                <a:gd name="T87" fmla="*/ 615 h 1293"/>
                <a:gd name="T88" fmla="*/ 86 w 815"/>
                <a:gd name="T89" fmla="*/ 601 h 1293"/>
                <a:gd name="T90" fmla="*/ 56 w 815"/>
                <a:gd name="T91" fmla="*/ 598 h 1293"/>
                <a:gd name="T92" fmla="*/ 44 w 815"/>
                <a:gd name="T93" fmla="*/ 574 h 1293"/>
                <a:gd name="T94" fmla="*/ 21 w 815"/>
                <a:gd name="T95" fmla="*/ 565 h 1293"/>
                <a:gd name="T96" fmla="*/ 24 w 815"/>
                <a:gd name="T97" fmla="*/ 542 h 1293"/>
                <a:gd name="T98" fmla="*/ 24 w 815"/>
                <a:gd name="T99" fmla="*/ 536 h 1293"/>
                <a:gd name="T100" fmla="*/ 13 w 815"/>
                <a:gd name="T101" fmla="*/ 99 h 1293"/>
                <a:gd name="T102" fmla="*/ 32 w 815"/>
                <a:gd name="T103" fmla="*/ 84 h 1293"/>
                <a:gd name="T104" fmla="*/ 36 w 815"/>
                <a:gd name="T105" fmla="*/ 79 h 1293"/>
                <a:gd name="T106" fmla="*/ 64 w 815"/>
                <a:gd name="T107" fmla="*/ 56 h 1293"/>
                <a:gd name="T108" fmla="*/ 73 w 815"/>
                <a:gd name="T109" fmla="*/ 52 h 1293"/>
                <a:gd name="T110" fmla="*/ 117 w 815"/>
                <a:gd name="T111" fmla="*/ 35 h 1293"/>
                <a:gd name="T112" fmla="*/ 129 w 815"/>
                <a:gd name="T113" fmla="*/ 32 h 1293"/>
                <a:gd name="T114" fmla="*/ 204 w 815"/>
                <a:gd name="T115" fmla="*/ 24 h 12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5"/>
                <a:gd name="T175" fmla="*/ 0 h 1293"/>
                <a:gd name="T176" fmla="*/ 815 w 815"/>
                <a:gd name="T177" fmla="*/ 1293 h 12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5" h="1293">
                  <a:moveTo>
                    <a:pt x="368" y="2"/>
                  </a:moveTo>
                  <a:lnTo>
                    <a:pt x="330" y="4"/>
                  </a:lnTo>
                  <a:lnTo>
                    <a:pt x="258" y="16"/>
                  </a:lnTo>
                  <a:lnTo>
                    <a:pt x="250" y="18"/>
                  </a:lnTo>
                  <a:lnTo>
                    <a:pt x="216" y="26"/>
                  </a:lnTo>
                  <a:lnTo>
                    <a:pt x="184" y="36"/>
                  </a:lnTo>
                  <a:lnTo>
                    <a:pt x="154" y="46"/>
                  </a:lnTo>
                  <a:lnTo>
                    <a:pt x="128" y="60"/>
                  </a:lnTo>
                  <a:lnTo>
                    <a:pt x="102" y="74"/>
                  </a:lnTo>
                  <a:lnTo>
                    <a:pt x="94" y="78"/>
                  </a:lnTo>
                  <a:lnTo>
                    <a:pt x="72" y="94"/>
                  </a:lnTo>
                  <a:lnTo>
                    <a:pt x="54" y="110"/>
                  </a:lnTo>
                  <a:lnTo>
                    <a:pt x="38" y="126"/>
                  </a:lnTo>
                  <a:lnTo>
                    <a:pt x="24" y="143"/>
                  </a:lnTo>
                  <a:lnTo>
                    <a:pt x="20" y="151"/>
                  </a:lnTo>
                  <a:lnTo>
                    <a:pt x="10" y="171"/>
                  </a:lnTo>
                  <a:lnTo>
                    <a:pt x="4" y="191"/>
                  </a:lnTo>
                  <a:lnTo>
                    <a:pt x="2" y="199"/>
                  </a:lnTo>
                  <a:lnTo>
                    <a:pt x="0" y="219"/>
                  </a:lnTo>
                  <a:lnTo>
                    <a:pt x="0" y="1073"/>
                  </a:lnTo>
                  <a:lnTo>
                    <a:pt x="2" y="1093"/>
                  </a:lnTo>
                  <a:lnTo>
                    <a:pt x="4" y="1103"/>
                  </a:lnTo>
                  <a:lnTo>
                    <a:pt x="10" y="1121"/>
                  </a:lnTo>
                  <a:lnTo>
                    <a:pt x="20" y="1141"/>
                  </a:lnTo>
                  <a:lnTo>
                    <a:pt x="24" y="1149"/>
                  </a:lnTo>
                  <a:lnTo>
                    <a:pt x="38" y="1167"/>
                  </a:lnTo>
                  <a:lnTo>
                    <a:pt x="54" y="1183"/>
                  </a:lnTo>
                  <a:lnTo>
                    <a:pt x="72" y="1199"/>
                  </a:lnTo>
                  <a:lnTo>
                    <a:pt x="94" y="1215"/>
                  </a:lnTo>
                  <a:lnTo>
                    <a:pt x="102" y="1219"/>
                  </a:lnTo>
                  <a:lnTo>
                    <a:pt x="128" y="1233"/>
                  </a:lnTo>
                  <a:lnTo>
                    <a:pt x="154" y="1247"/>
                  </a:lnTo>
                  <a:lnTo>
                    <a:pt x="184" y="1257"/>
                  </a:lnTo>
                  <a:lnTo>
                    <a:pt x="216" y="1267"/>
                  </a:lnTo>
                  <a:lnTo>
                    <a:pt x="250" y="1275"/>
                  </a:lnTo>
                  <a:lnTo>
                    <a:pt x="258" y="1277"/>
                  </a:lnTo>
                  <a:lnTo>
                    <a:pt x="330" y="1289"/>
                  </a:lnTo>
                  <a:lnTo>
                    <a:pt x="368" y="1293"/>
                  </a:lnTo>
                  <a:lnTo>
                    <a:pt x="408" y="1293"/>
                  </a:lnTo>
                  <a:lnTo>
                    <a:pt x="448" y="1293"/>
                  </a:lnTo>
                  <a:lnTo>
                    <a:pt x="486" y="1289"/>
                  </a:lnTo>
                  <a:lnTo>
                    <a:pt x="558" y="1277"/>
                  </a:lnTo>
                  <a:lnTo>
                    <a:pt x="566" y="1275"/>
                  </a:lnTo>
                  <a:lnTo>
                    <a:pt x="600" y="1267"/>
                  </a:lnTo>
                  <a:lnTo>
                    <a:pt x="631" y="1257"/>
                  </a:lnTo>
                  <a:lnTo>
                    <a:pt x="661" y="1247"/>
                  </a:lnTo>
                  <a:lnTo>
                    <a:pt x="687" y="1233"/>
                  </a:lnTo>
                  <a:lnTo>
                    <a:pt x="713" y="1219"/>
                  </a:lnTo>
                  <a:lnTo>
                    <a:pt x="721" y="1215"/>
                  </a:lnTo>
                  <a:lnTo>
                    <a:pt x="743" y="1199"/>
                  </a:lnTo>
                  <a:lnTo>
                    <a:pt x="761" y="1183"/>
                  </a:lnTo>
                  <a:lnTo>
                    <a:pt x="777" y="1167"/>
                  </a:lnTo>
                  <a:lnTo>
                    <a:pt x="791" y="1149"/>
                  </a:lnTo>
                  <a:lnTo>
                    <a:pt x="795" y="1141"/>
                  </a:lnTo>
                  <a:lnTo>
                    <a:pt x="805" y="1121"/>
                  </a:lnTo>
                  <a:lnTo>
                    <a:pt x="811" y="1103"/>
                  </a:lnTo>
                  <a:lnTo>
                    <a:pt x="813" y="1093"/>
                  </a:lnTo>
                  <a:lnTo>
                    <a:pt x="815" y="1073"/>
                  </a:lnTo>
                  <a:lnTo>
                    <a:pt x="815" y="219"/>
                  </a:lnTo>
                  <a:lnTo>
                    <a:pt x="813" y="199"/>
                  </a:lnTo>
                  <a:lnTo>
                    <a:pt x="811" y="191"/>
                  </a:lnTo>
                  <a:lnTo>
                    <a:pt x="805" y="171"/>
                  </a:lnTo>
                  <a:lnTo>
                    <a:pt x="795" y="151"/>
                  </a:lnTo>
                  <a:lnTo>
                    <a:pt x="791" y="143"/>
                  </a:lnTo>
                  <a:lnTo>
                    <a:pt x="777" y="126"/>
                  </a:lnTo>
                  <a:lnTo>
                    <a:pt x="761" y="110"/>
                  </a:lnTo>
                  <a:lnTo>
                    <a:pt x="743" y="94"/>
                  </a:lnTo>
                  <a:lnTo>
                    <a:pt x="721" y="78"/>
                  </a:lnTo>
                  <a:lnTo>
                    <a:pt x="713" y="74"/>
                  </a:lnTo>
                  <a:lnTo>
                    <a:pt x="687" y="60"/>
                  </a:lnTo>
                  <a:lnTo>
                    <a:pt x="661" y="46"/>
                  </a:lnTo>
                  <a:lnTo>
                    <a:pt x="631" y="36"/>
                  </a:lnTo>
                  <a:lnTo>
                    <a:pt x="600" y="26"/>
                  </a:lnTo>
                  <a:lnTo>
                    <a:pt x="566" y="18"/>
                  </a:lnTo>
                  <a:lnTo>
                    <a:pt x="558" y="16"/>
                  </a:lnTo>
                  <a:lnTo>
                    <a:pt x="486" y="4"/>
                  </a:lnTo>
                  <a:lnTo>
                    <a:pt x="448" y="2"/>
                  </a:lnTo>
                  <a:lnTo>
                    <a:pt x="408" y="0"/>
                  </a:lnTo>
                  <a:lnTo>
                    <a:pt x="368" y="2"/>
                  </a:lnTo>
                  <a:close/>
                  <a:moveTo>
                    <a:pt x="408" y="48"/>
                  </a:moveTo>
                  <a:lnTo>
                    <a:pt x="448" y="50"/>
                  </a:lnTo>
                  <a:lnTo>
                    <a:pt x="486" y="52"/>
                  </a:lnTo>
                  <a:lnTo>
                    <a:pt x="558" y="64"/>
                  </a:lnTo>
                  <a:lnTo>
                    <a:pt x="558" y="40"/>
                  </a:lnTo>
                  <a:lnTo>
                    <a:pt x="548" y="62"/>
                  </a:lnTo>
                  <a:lnTo>
                    <a:pt x="582" y="70"/>
                  </a:lnTo>
                  <a:lnTo>
                    <a:pt x="613" y="80"/>
                  </a:lnTo>
                  <a:lnTo>
                    <a:pt x="643" y="90"/>
                  </a:lnTo>
                  <a:lnTo>
                    <a:pt x="669" y="104"/>
                  </a:lnTo>
                  <a:lnTo>
                    <a:pt x="695" y="118"/>
                  </a:lnTo>
                  <a:lnTo>
                    <a:pt x="703" y="96"/>
                  </a:lnTo>
                  <a:lnTo>
                    <a:pt x="687" y="112"/>
                  </a:lnTo>
                  <a:lnTo>
                    <a:pt x="709" y="127"/>
                  </a:lnTo>
                  <a:lnTo>
                    <a:pt x="727" y="143"/>
                  </a:lnTo>
                  <a:lnTo>
                    <a:pt x="743" y="159"/>
                  </a:lnTo>
                  <a:lnTo>
                    <a:pt x="757" y="177"/>
                  </a:lnTo>
                  <a:lnTo>
                    <a:pt x="773" y="161"/>
                  </a:lnTo>
                  <a:lnTo>
                    <a:pt x="751" y="169"/>
                  </a:lnTo>
                  <a:lnTo>
                    <a:pt x="761" y="189"/>
                  </a:lnTo>
                  <a:lnTo>
                    <a:pt x="767" y="209"/>
                  </a:lnTo>
                  <a:lnTo>
                    <a:pt x="789" y="199"/>
                  </a:lnTo>
                  <a:lnTo>
                    <a:pt x="765" y="199"/>
                  </a:lnTo>
                  <a:lnTo>
                    <a:pt x="767" y="219"/>
                  </a:lnTo>
                  <a:lnTo>
                    <a:pt x="767" y="1073"/>
                  </a:lnTo>
                  <a:lnTo>
                    <a:pt x="765" y="1093"/>
                  </a:lnTo>
                  <a:lnTo>
                    <a:pt x="789" y="1093"/>
                  </a:lnTo>
                  <a:lnTo>
                    <a:pt x="767" y="1085"/>
                  </a:lnTo>
                  <a:lnTo>
                    <a:pt x="761" y="1103"/>
                  </a:lnTo>
                  <a:lnTo>
                    <a:pt x="751" y="1123"/>
                  </a:lnTo>
                  <a:lnTo>
                    <a:pt x="773" y="1131"/>
                  </a:lnTo>
                  <a:lnTo>
                    <a:pt x="757" y="1115"/>
                  </a:lnTo>
                  <a:lnTo>
                    <a:pt x="743" y="1133"/>
                  </a:lnTo>
                  <a:lnTo>
                    <a:pt x="727" y="1149"/>
                  </a:lnTo>
                  <a:lnTo>
                    <a:pt x="709" y="1165"/>
                  </a:lnTo>
                  <a:lnTo>
                    <a:pt x="687" y="1181"/>
                  </a:lnTo>
                  <a:lnTo>
                    <a:pt x="703" y="1197"/>
                  </a:lnTo>
                  <a:lnTo>
                    <a:pt x="695" y="1175"/>
                  </a:lnTo>
                  <a:lnTo>
                    <a:pt x="669" y="1189"/>
                  </a:lnTo>
                  <a:lnTo>
                    <a:pt x="643" y="1203"/>
                  </a:lnTo>
                  <a:lnTo>
                    <a:pt x="613" y="1213"/>
                  </a:lnTo>
                  <a:lnTo>
                    <a:pt x="582" y="1223"/>
                  </a:lnTo>
                  <a:lnTo>
                    <a:pt x="548" y="1231"/>
                  </a:lnTo>
                  <a:lnTo>
                    <a:pt x="558" y="1253"/>
                  </a:lnTo>
                  <a:lnTo>
                    <a:pt x="558" y="1229"/>
                  </a:lnTo>
                  <a:lnTo>
                    <a:pt x="486" y="1241"/>
                  </a:lnTo>
                  <a:lnTo>
                    <a:pt x="448" y="1245"/>
                  </a:lnTo>
                  <a:lnTo>
                    <a:pt x="408" y="1245"/>
                  </a:lnTo>
                  <a:lnTo>
                    <a:pt x="368" y="1245"/>
                  </a:lnTo>
                  <a:lnTo>
                    <a:pt x="330" y="1241"/>
                  </a:lnTo>
                  <a:lnTo>
                    <a:pt x="258" y="1229"/>
                  </a:lnTo>
                  <a:lnTo>
                    <a:pt x="258" y="1253"/>
                  </a:lnTo>
                  <a:lnTo>
                    <a:pt x="268" y="1231"/>
                  </a:lnTo>
                  <a:lnTo>
                    <a:pt x="234" y="1223"/>
                  </a:lnTo>
                  <a:lnTo>
                    <a:pt x="202" y="1213"/>
                  </a:lnTo>
                  <a:lnTo>
                    <a:pt x="172" y="1203"/>
                  </a:lnTo>
                  <a:lnTo>
                    <a:pt x="146" y="1189"/>
                  </a:lnTo>
                  <a:lnTo>
                    <a:pt x="120" y="1175"/>
                  </a:lnTo>
                  <a:lnTo>
                    <a:pt x="112" y="1197"/>
                  </a:lnTo>
                  <a:lnTo>
                    <a:pt x="128" y="1181"/>
                  </a:lnTo>
                  <a:lnTo>
                    <a:pt x="106" y="1165"/>
                  </a:lnTo>
                  <a:lnTo>
                    <a:pt x="88" y="1149"/>
                  </a:lnTo>
                  <a:lnTo>
                    <a:pt x="72" y="1133"/>
                  </a:lnTo>
                  <a:lnTo>
                    <a:pt x="58" y="1115"/>
                  </a:lnTo>
                  <a:lnTo>
                    <a:pt x="42" y="1131"/>
                  </a:lnTo>
                  <a:lnTo>
                    <a:pt x="64" y="1123"/>
                  </a:lnTo>
                  <a:lnTo>
                    <a:pt x="54" y="1103"/>
                  </a:lnTo>
                  <a:lnTo>
                    <a:pt x="48" y="1085"/>
                  </a:lnTo>
                  <a:lnTo>
                    <a:pt x="26" y="1093"/>
                  </a:lnTo>
                  <a:lnTo>
                    <a:pt x="50" y="1093"/>
                  </a:lnTo>
                  <a:lnTo>
                    <a:pt x="48" y="1073"/>
                  </a:lnTo>
                  <a:lnTo>
                    <a:pt x="48" y="219"/>
                  </a:lnTo>
                  <a:lnTo>
                    <a:pt x="50" y="199"/>
                  </a:lnTo>
                  <a:lnTo>
                    <a:pt x="26" y="199"/>
                  </a:lnTo>
                  <a:lnTo>
                    <a:pt x="48" y="209"/>
                  </a:lnTo>
                  <a:lnTo>
                    <a:pt x="54" y="189"/>
                  </a:lnTo>
                  <a:lnTo>
                    <a:pt x="64" y="169"/>
                  </a:lnTo>
                  <a:lnTo>
                    <a:pt x="42" y="161"/>
                  </a:lnTo>
                  <a:lnTo>
                    <a:pt x="58" y="177"/>
                  </a:lnTo>
                  <a:lnTo>
                    <a:pt x="72" y="159"/>
                  </a:lnTo>
                  <a:lnTo>
                    <a:pt x="88" y="143"/>
                  </a:lnTo>
                  <a:lnTo>
                    <a:pt x="106" y="127"/>
                  </a:lnTo>
                  <a:lnTo>
                    <a:pt x="128" y="112"/>
                  </a:lnTo>
                  <a:lnTo>
                    <a:pt x="112" y="96"/>
                  </a:lnTo>
                  <a:lnTo>
                    <a:pt x="120" y="118"/>
                  </a:lnTo>
                  <a:lnTo>
                    <a:pt x="146" y="104"/>
                  </a:lnTo>
                  <a:lnTo>
                    <a:pt x="172" y="90"/>
                  </a:lnTo>
                  <a:lnTo>
                    <a:pt x="202" y="80"/>
                  </a:lnTo>
                  <a:lnTo>
                    <a:pt x="234" y="70"/>
                  </a:lnTo>
                  <a:lnTo>
                    <a:pt x="268" y="62"/>
                  </a:lnTo>
                  <a:lnTo>
                    <a:pt x="258" y="40"/>
                  </a:lnTo>
                  <a:lnTo>
                    <a:pt x="258" y="64"/>
                  </a:lnTo>
                  <a:lnTo>
                    <a:pt x="330" y="52"/>
                  </a:lnTo>
                  <a:lnTo>
                    <a:pt x="368" y="50"/>
                  </a:lnTo>
                  <a:lnTo>
                    <a:pt x="408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Freeform 36"/>
            <p:cNvSpPr>
              <a:spLocks/>
            </p:cNvSpPr>
            <p:nvPr/>
          </p:nvSpPr>
          <p:spPr bwMode="auto">
            <a:xfrm>
              <a:off x="3610" y="1635"/>
              <a:ext cx="407" cy="109"/>
            </a:xfrm>
            <a:custGeom>
              <a:avLst/>
              <a:gdLst>
                <a:gd name="T0" fmla="*/ 0 w 815"/>
                <a:gd name="T1" fmla="*/ 0 h 220"/>
                <a:gd name="T2" fmla="*/ 2 w 815"/>
                <a:gd name="T3" fmla="*/ 15 h 220"/>
                <a:gd name="T4" fmla="*/ 10 w 815"/>
                <a:gd name="T5" fmla="*/ 34 h 220"/>
                <a:gd name="T6" fmla="*/ 19 w 815"/>
                <a:gd name="T7" fmla="*/ 47 h 220"/>
                <a:gd name="T8" fmla="*/ 36 w 815"/>
                <a:gd name="T9" fmla="*/ 62 h 220"/>
                <a:gd name="T10" fmla="*/ 51 w 815"/>
                <a:gd name="T11" fmla="*/ 72 h 220"/>
                <a:gd name="T12" fmla="*/ 77 w 815"/>
                <a:gd name="T13" fmla="*/ 86 h 220"/>
                <a:gd name="T14" fmla="*/ 108 w 815"/>
                <a:gd name="T15" fmla="*/ 96 h 220"/>
                <a:gd name="T16" fmla="*/ 129 w 815"/>
                <a:gd name="T17" fmla="*/ 101 h 220"/>
                <a:gd name="T18" fmla="*/ 184 w 815"/>
                <a:gd name="T19" fmla="*/ 109 h 220"/>
                <a:gd name="T20" fmla="*/ 224 w 815"/>
                <a:gd name="T21" fmla="*/ 109 h 220"/>
                <a:gd name="T22" fmla="*/ 279 w 815"/>
                <a:gd name="T23" fmla="*/ 101 h 220"/>
                <a:gd name="T24" fmla="*/ 300 w 815"/>
                <a:gd name="T25" fmla="*/ 96 h 220"/>
                <a:gd name="T26" fmla="*/ 330 w 815"/>
                <a:gd name="T27" fmla="*/ 86 h 220"/>
                <a:gd name="T28" fmla="*/ 356 w 815"/>
                <a:gd name="T29" fmla="*/ 72 h 220"/>
                <a:gd name="T30" fmla="*/ 371 w 815"/>
                <a:gd name="T31" fmla="*/ 62 h 220"/>
                <a:gd name="T32" fmla="*/ 388 w 815"/>
                <a:gd name="T33" fmla="*/ 47 h 220"/>
                <a:gd name="T34" fmla="*/ 397 w 815"/>
                <a:gd name="T35" fmla="*/ 34 h 220"/>
                <a:gd name="T36" fmla="*/ 405 w 815"/>
                <a:gd name="T37" fmla="*/ 15 h 220"/>
                <a:gd name="T38" fmla="*/ 407 w 815"/>
                <a:gd name="T39" fmla="*/ 0 h 220"/>
                <a:gd name="T40" fmla="*/ 382 w 815"/>
                <a:gd name="T41" fmla="*/ 10 h 220"/>
                <a:gd name="T42" fmla="*/ 383 w 815"/>
                <a:gd name="T43" fmla="*/ 6 h 220"/>
                <a:gd name="T44" fmla="*/ 375 w 815"/>
                <a:gd name="T45" fmla="*/ 25 h 220"/>
                <a:gd name="T46" fmla="*/ 378 w 815"/>
                <a:gd name="T47" fmla="*/ 21 h 220"/>
                <a:gd name="T48" fmla="*/ 363 w 815"/>
                <a:gd name="T49" fmla="*/ 38 h 220"/>
                <a:gd name="T50" fmla="*/ 343 w 815"/>
                <a:gd name="T51" fmla="*/ 54 h 220"/>
                <a:gd name="T52" fmla="*/ 347 w 815"/>
                <a:gd name="T53" fmla="*/ 51 h 220"/>
                <a:gd name="T54" fmla="*/ 321 w 815"/>
                <a:gd name="T55" fmla="*/ 64 h 220"/>
                <a:gd name="T56" fmla="*/ 291 w 815"/>
                <a:gd name="T57" fmla="*/ 74 h 220"/>
                <a:gd name="T58" fmla="*/ 279 w 815"/>
                <a:gd name="T59" fmla="*/ 89 h 220"/>
                <a:gd name="T60" fmla="*/ 243 w 815"/>
                <a:gd name="T61" fmla="*/ 83 h 220"/>
                <a:gd name="T62" fmla="*/ 204 w 815"/>
                <a:gd name="T63" fmla="*/ 85 h 220"/>
                <a:gd name="T64" fmla="*/ 165 w 815"/>
                <a:gd name="T65" fmla="*/ 83 h 220"/>
                <a:gd name="T66" fmla="*/ 129 w 815"/>
                <a:gd name="T67" fmla="*/ 89 h 220"/>
                <a:gd name="T68" fmla="*/ 117 w 815"/>
                <a:gd name="T69" fmla="*/ 74 h 220"/>
                <a:gd name="T70" fmla="*/ 86 w 815"/>
                <a:gd name="T71" fmla="*/ 64 h 220"/>
                <a:gd name="T72" fmla="*/ 60 w 815"/>
                <a:gd name="T73" fmla="*/ 51 h 220"/>
                <a:gd name="T74" fmla="*/ 64 w 815"/>
                <a:gd name="T75" fmla="*/ 54 h 220"/>
                <a:gd name="T76" fmla="*/ 44 w 815"/>
                <a:gd name="T77" fmla="*/ 38 h 220"/>
                <a:gd name="T78" fmla="*/ 29 w 815"/>
                <a:gd name="T79" fmla="*/ 21 h 220"/>
                <a:gd name="T80" fmla="*/ 32 w 815"/>
                <a:gd name="T81" fmla="*/ 25 h 220"/>
                <a:gd name="T82" fmla="*/ 24 w 815"/>
                <a:gd name="T83" fmla="*/ 6 h 220"/>
                <a:gd name="T84" fmla="*/ 25 w 815"/>
                <a:gd name="T85" fmla="*/ 10 h 2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15"/>
                <a:gd name="T130" fmla="*/ 0 h 220"/>
                <a:gd name="T131" fmla="*/ 815 w 815"/>
                <a:gd name="T132" fmla="*/ 220 h 22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15" h="220">
                  <a:moveTo>
                    <a:pt x="48" y="0"/>
                  </a:moveTo>
                  <a:lnTo>
                    <a:pt x="0" y="0"/>
                  </a:lnTo>
                  <a:lnTo>
                    <a:pt x="2" y="20"/>
                  </a:lnTo>
                  <a:lnTo>
                    <a:pt x="4" y="30"/>
                  </a:lnTo>
                  <a:lnTo>
                    <a:pt x="10" y="48"/>
                  </a:lnTo>
                  <a:lnTo>
                    <a:pt x="20" y="68"/>
                  </a:lnTo>
                  <a:lnTo>
                    <a:pt x="24" y="76"/>
                  </a:lnTo>
                  <a:lnTo>
                    <a:pt x="38" y="94"/>
                  </a:lnTo>
                  <a:lnTo>
                    <a:pt x="54" y="110"/>
                  </a:lnTo>
                  <a:lnTo>
                    <a:pt x="72" y="126"/>
                  </a:lnTo>
                  <a:lnTo>
                    <a:pt x="94" y="142"/>
                  </a:lnTo>
                  <a:lnTo>
                    <a:pt x="102" y="146"/>
                  </a:lnTo>
                  <a:lnTo>
                    <a:pt x="128" y="160"/>
                  </a:lnTo>
                  <a:lnTo>
                    <a:pt x="154" y="174"/>
                  </a:lnTo>
                  <a:lnTo>
                    <a:pt x="184" y="184"/>
                  </a:lnTo>
                  <a:lnTo>
                    <a:pt x="216" y="194"/>
                  </a:lnTo>
                  <a:lnTo>
                    <a:pt x="250" y="202"/>
                  </a:lnTo>
                  <a:lnTo>
                    <a:pt x="258" y="204"/>
                  </a:lnTo>
                  <a:lnTo>
                    <a:pt x="330" y="216"/>
                  </a:lnTo>
                  <a:lnTo>
                    <a:pt x="368" y="220"/>
                  </a:lnTo>
                  <a:lnTo>
                    <a:pt x="408" y="220"/>
                  </a:lnTo>
                  <a:lnTo>
                    <a:pt x="448" y="220"/>
                  </a:lnTo>
                  <a:lnTo>
                    <a:pt x="486" y="216"/>
                  </a:lnTo>
                  <a:lnTo>
                    <a:pt x="558" y="204"/>
                  </a:lnTo>
                  <a:lnTo>
                    <a:pt x="566" y="202"/>
                  </a:lnTo>
                  <a:lnTo>
                    <a:pt x="600" y="194"/>
                  </a:lnTo>
                  <a:lnTo>
                    <a:pt x="631" y="184"/>
                  </a:lnTo>
                  <a:lnTo>
                    <a:pt x="661" y="174"/>
                  </a:lnTo>
                  <a:lnTo>
                    <a:pt x="687" y="160"/>
                  </a:lnTo>
                  <a:lnTo>
                    <a:pt x="713" y="146"/>
                  </a:lnTo>
                  <a:lnTo>
                    <a:pt x="721" y="142"/>
                  </a:lnTo>
                  <a:lnTo>
                    <a:pt x="743" y="126"/>
                  </a:lnTo>
                  <a:lnTo>
                    <a:pt x="761" y="110"/>
                  </a:lnTo>
                  <a:lnTo>
                    <a:pt x="777" y="94"/>
                  </a:lnTo>
                  <a:lnTo>
                    <a:pt x="791" y="76"/>
                  </a:lnTo>
                  <a:lnTo>
                    <a:pt x="795" y="68"/>
                  </a:lnTo>
                  <a:lnTo>
                    <a:pt x="805" y="48"/>
                  </a:lnTo>
                  <a:lnTo>
                    <a:pt x="811" y="30"/>
                  </a:lnTo>
                  <a:lnTo>
                    <a:pt x="813" y="20"/>
                  </a:lnTo>
                  <a:lnTo>
                    <a:pt x="815" y="0"/>
                  </a:lnTo>
                  <a:lnTo>
                    <a:pt x="767" y="0"/>
                  </a:lnTo>
                  <a:lnTo>
                    <a:pt x="765" y="20"/>
                  </a:lnTo>
                  <a:lnTo>
                    <a:pt x="789" y="20"/>
                  </a:lnTo>
                  <a:lnTo>
                    <a:pt x="767" y="12"/>
                  </a:lnTo>
                  <a:lnTo>
                    <a:pt x="761" y="30"/>
                  </a:lnTo>
                  <a:lnTo>
                    <a:pt x="751" y="50"/>
                  </a:lnTo>
                  <a:lnTo>
                    <a:pt x="773" y="58"/>
                  </a:lnTo>
                  <a:lnTo>
                    <a:pt x="757" y="42"/>
                  </a:lnTo>
                  <a:lnTo>
                    <a:pt x="743" y="60"/>
                  </a:lnTo>
                  <a:lnTo>
                    <a:pt x="727" y="76"/>
                  </a:lnTo>
                  <a:lnTo>
                    <a:pt x="709" y="92"/>
                  </a:lnTo>
                  <a:lnTo>
                    <a:pt x="687" y="108"/>
                  </a:lnTo>
                  <a:lnTo>
                    <a:pt x="703" y="124"/>
                  </a:lnTo>
                  <a:lnTo>
                    <a:pt x="695" y="102"/>
                  </a:lnTo>
                  <a:lnTo>
                    <a:pt x="669" y="116"/>
                  </a:lnTo>
                  <a:lnTo>
                    <a:pt x="643" y="130"/>
                  </a:lnTo>
                  <a:lnTo>
                    <a:pt x="613" y="140"/>
                  </a:lnTo>
                  <a:lnTo>
                    <a:pt x="582" y="150"/>
                  </a:lnTo>
                  <a:lnTo>
                    <a:pt x="548" y="158"/>
                  </a:lnTo>
                  <a:lnTo>
                    <a:pt x="558" y="180"/>
                  </a:lnTo>
                  <a:lnTo>
                    <a:pt x="558" y="156"/>
                  </a:lnTo>
                  <a:lnTo>
                    <a:pt x="486" y="168"/>
                  </a:lnTo>
                  <a:lnTo>
                    <a:pt x="448" y="172"/>
                  </a:lnTo>
                  <a:lnTo>
                    <a:pt x="408" y="172"/>
                  </a:lnTo>
                  <a:lnTo>
                    <a:pt x="368" y="172"/>
                  </a:lnTo>
                  <a:lnTo>
                    <a:pt x="330" y="168"/>
                  </a:lnTo>
                  <a:lnTo>
                    <a:pt x="258" y="156"/>
                  </a:lnTo>
                  <a:lnTo>
                    <a:pt x="258" y="180"/>
                  </a:lnTo>
                  <a:lnTo>
                    <a:pt x="268" y="158"/>
                  </a:lnTo>
                  <a:lnTo>
                    <a:pt x="234" y="150"/>
                  </a:lnTo>
                  <a:lnTo>
                    <a:pt x="202" y="140"/>
                  </a:lnTo>
                  <a:lnTo>
                    <a:pt x="172" y="130"/>
                  </a:lnTo>
                  <a:lnTo>
                    <a:pt x="146" y="116"/>
                  </a:lnTo>
                  <a:lnTo>
                    <a:pt x="120" y="102"/>
                  </a:lnTo>
                  <a:lnTo>
                    <a:pt x="112" y="124"/>
                  </a:lnTo>
                  <a:lnTo>
                    <a:pt x="128" y="108"/>
                  </a:lnTo>
                  <a:lnTo>
                    <a:pt x="106" y="92"/>
                  </a:lnTo>
                  <a:lnTo>
                    <a:pt x="88" y="76"/>
                  </a:lnTo>
                  <a:lnTo>
                    <a:pt x="72" y="60"/>
                  </a:lnTo>
                  <a:lnTo>
                    <a:pt x="58" y="42"/>
                  </a:lnTo>
                  <a:lnTo>
                    <a:pt x="42" y="58"/>
                  </a:lnTo>
                  <a:lnTo>
                    <a:pt x="64" y="50"/>
                  </a:lnTo>
                  <a:lnTo>
                    <a:pt x="54" y="30"/>
                  </a:lnTo>
                  <a:lnTo>
                    <a:pt x="48" y="12"/>
                  </a:lnTo>
                  <a:lnTo>
                    <a:pt x="26" y="20"/>
                  </a:lnTo>
                  <a:lnTo>
                    <a:pt x="50" y="2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8" name="Rectangle 37"/>
          <p:cNvSpPr>
            <a:spLocks noChangeArrowheads="1"/>
          </p:cNvSpPr>
          <p:nvPr/>
        </p:nvSpPr>
        <p:spPr bwMode="auto">
          <a:xfrm>
            <a:off x="4725988" y="1720850"/>
            <a:ext cx="23225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Rectangle 38"/>
          <p:cNvSpPr>
            <a:spLocks noChangeArrowheads="1"/>
          </p:cNvSpPr>
          <p:nvPr/>
        </p:nvSpPr>
        <p:spPr bwMode="auto">
          <a:xfrm>
            <a:off x="4813300" y="1784350"/>
            <a:ext cx="194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Data warehouse</a:t>
            </a:r>
            <a:endParaRPr lang="en-US" sz="2000">
              <a:latin typeface="Arial" charset="0"/>
            </a:endParaRPr>
          </a:p>
        </p:txBody>
      </p:sp>
      <p:sp>
        <p:nvSpPr>
          <p:cNvPr id="12310" name="Rectangle 39"/>
          <p:cNvSpPr>
            <a:spLocks noChangeArrowheads="1"/>
          </p:cNvSpPr>
          <p:nvPr/>
        </p:nvSpPr>
        <p:spPr bwMode="auto">
          <a:xfrm>
            <a:off x="3492500" y="2405063"/>
            <a:ext cx="1452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Rectangle 40"/>
          <p:cNvSpPr>
            <a:spLocks noChangeArrowheads="1"/>
          </p:cNvSpPr>
          <p:nvPr/>
        </p:nvSpPr>
        <p:spPr bwMode="auto">
          <a:xfrm>
            <a:off x="3735388" y="24669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Extract,</a:t>
            </a:r>
            <a:endParaRPr lang="en-US" sz="1800">
              <a:latin typeface="Arial" charset="0"/>
            </a:endParaRPr>
          </a:p>
        </p:txBody>
      </p:sp>
      <p:sp>
        <p:nvSpPr>
          <p:cNvPr id="12312" name="Rectangle 41"/>
          <p:cNvSpPr>
            <a:spLocks noChangeArrowheads="1"/>
          </p:cNvSpPr>
          <p:nvPr/>
        </p:nvSpPr>
        <p:spPr bwMode="auto">
          <a:xfrm>
            <a:off x="3600450" y="2741613"/>
            <a:ext cx="1130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Transform</a:t>
            </a:r>
            <a:endParaRPr lang="en-US" sz="1800">
              <a:latin typeface="Arial" charset="0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026275" y="2212975"/>
            <a:ext cx="1416050" cy="1236663"/>
            <a:chOff x="4663" y="1525"/>
            <a:chExt cx="936" cy="694"/>
          </a:xfrm>
        </p:grpSpPr>
        <p:sp>
          <p:nvSpPr>
            <p:cNvPr id="12323" name="Freeform 43"/>
            <p:cNvSpPr>
              <a:spLocks/>
            </p:cNvSpPr>
            <p:nvPr/>
          </p:nvSpPr>
          <p:spPr bwMode="auto">
            <a:xfrm>
              <a:off x="4676" y="1537"/>
              <a:ext cx="911" cy="670"/>
            </a:xfrm>
            <a:custGeom>
              <a:avLst/>
              <a:gdLst>
                <a:gd name="T0" fmla="*/ 757 w 1821"/>
                <a:gd name="T1" fmla="*/ 0 h 1341"/>
                <a:gd name="T2" fmla="*/ 771 w 1821"/>
                <a:gd name="T3" fmla="*/ 5 h 1341"/>
                <a:gd name="T4" fmla="*/ 785 w 1821"/>
                <a:gd name="T5" fmla="*/ 12 h 1341"/>
                <a:gd name="T6" fmla="*/ 799 w 1821"/>
                <a:gd name="T7" fmla="*/ 21 h 1341"/>
                <a:gd name="T8" fmla="*/ 813 w 1821"/>
                <a:gd name="T9" fmla="*/ 32 h 1341"/>
                <a:gd name="T10" fmla="*/ 827 w 1821"/>
                <a:gd name="T11" fmla="*/ 45 h 1341"/>
                <a:gd name="T12" fmla="*/ 840 w 1821"/>
                <a:gd name="T13" fmla="*/ 59 h 1341"/>
                <a:gd name="T14" fmla="*/ 852 w 1821"/>
                <a:gd name="T15" fmla="*/ 76 h 1341"/>
                <a:gd name="T16" fmla="*/ 862 w 1821"/>
                <a:gd name="T17" fmla="*/ 94 h 1341"/>
                <a:gd name="T18" fmla="*/ 871 w 1821"/>
                <a:gd name="T19" fmla="*/ 121 h 1341"/>
                <a:gd name="T20" fmla="*/ 879 w 1821"/>
                <a:gd name="T21" fmla="*/ 149 h 1341"/>
                <a:gd name="T22" fmla="*/ 892 w 1821"/>
                <a:gd name="T23" fmla="*/ 208 h 1341"/>
                <a:gd name="T24" fmla="*/ 898 w 1821"/>
                <a:gd name="T25" fmla="*/ 238 h 1341"/>
                <a:gd name="T26" fmla="*/ 903 w 1821"/>
                <a:gd name="T27" fmla="*/ 270 h 1341"/>
                <a:gd name="T28" fmla="*/ 907 w 1821"/>
                <a:gd name="T29" fmla="*/ 302 h 1341"/>
                <a:gd name="T30" fmla="*/ 911 w 1821"/>
                <a:gd name="T31" fmla="*/ 336 h 1341"/>
                <a:gd name="T32" fmla="*/ 903 w 1821"/>
                <a:gd name="T33" fmla="*/ 399 h 1341"/>
                <a:gd name="T34" fmla="*/ 892 w 1821"/>
                <a:gd name="T35" fmla="*/ 460 h 1341"/>
                <a:gd name="T36" fmla="*/ 879 w 1821"/>
                <a:gd name="T37" fmla="*/ 517 h 1341"/>
                <a:gd name="T38" fmla="*/ 871 w 1821"/>
                <a:gd name="T39" fmla="*/ 545 h 1341"/>
                <a:gd name="T40" fmla="*/ 862 w 1821"/>
                <a:gd name="T41" fmla="*/ 572 h 1341"/>
                <a:gd name="T42" fmla="*/ 852 w 1821"/>
                <a:gd name="T43" fmla="*/ 591 h 1341"/>
                <a:gd name="T44" fmla="*/ 840 w 1821"/>
                <a:gd name="T45" fmla="*/ 608 h 1341"/>
                <a:gd name="T46" fmla="*/ 827 w 1821"/>
                <a:gd name="T47" fmla="*/ 623 h 1341"/>
                <a:gd name="T48" fmla="*/ 813 w 1821"/>
                <a:gd name="T49" fmla="*/ 636 h 1341"/>
                <a:gd name="T50" fmla="*/ 799 w 1821"/>
                <a:gd name="T51" fmla="*/ 648 h 1341"/>
                <a:gd name="T52" fmla="*/ 785 w 1821"/>
                <a:gd name="T53" fmla="*/ 657 h 1341"/>
                <a:gd name="T54" fmla="*/ 771 w 1821"/>
                <a:gd name="T55" fmla="*/ 665 h 1341"/>
                <a:gd name="T56" fmla="*/ 757 w 1821"/>
                <a:gd name="T57" fmla="*/ 670 h 1341"/>
                <a:gd name="T58" fmla="*/ 151 w 1821"/>
                <a:gd name="T59" fmla="*/ 670 h 1341"/>
                <a:gd name="T60" fmla="*/ 0 w 1821"/>
                <a:gd name="T61" fmla="*/ 336 h 1341"/>
                <a:gd name="T62" fmla="*/ 151 w 1821"/>
                <a:gd name="T63" fmla="*/ 0 h 1341"/>
                <a:gd name="T64" fmla="*/ 757 w 1821"/>
                <a:gd name="T65" fmla="*/ 0 h 13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21"/>
                <a:gd name="T100" fmla="*/ 0 h 1341"/>
                <a:gd name="T101" fmla="*/ 1821 w 1821"/>
                <a:gd name="T102" fmla="*/ 1341 h 134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21" h="1341">
                  <a:moveTo>
                    <a:pt x="1514" y="0"/>
                  </a:moveTo>
                  <a:lnTo>
                    <a:pt x="1542" y="10"/>
                  </a:lnTo>
                  <a:lnTo>
                    <a:pt x="1570" y="24"/>
                  </a:lnTo>
                  <a:lnTo>
                    <a:pt x="1598" y="42"/>
                  </a:lnTo>
                  <a:lnTo>
                    <a:pt x="1625" y="64"/>
                  </a:lnTo>
                  <a:lnTo>
                    <a:pt x="1653" y="90"/>
                  </a:lnTo>
                  <a:lnTo>
                    <a:pt x="1679" y="119"/>
                  </a:lnTo>
                  <a:lnTo>
                    <a:pt x="1703" y="153"/>
                  </a:lnTo>
                  <a:lnTo>
                    <a:pt x="1723" y="189"/>
                  </a:lnTo>
                  <a:lnTo>
                    <a:pt x="1741" y="243"/>
                  </a:lnTo>
                  <a:lnTo>
                    <a:pt x="1757" y="299"/>
                  </a:lnTo>
                  <a:lnTo>
                    <a:pt x="1783" y="417"/>
                  </a:lnTo>
                  <a:lnTo>
                    <a:pt x="1795" y="477"/>
                  </a:lnTo>
                  <a:lnTo>
                    <a:pt x="1805" y="541"/>
                  </a:lnTo>
                  <a:lnTo>
                    <a:pt x="1813" y="604"/>
                  </a:lnTo>
                  <a:lnTo>
                    <a:pt x="1821" y="672"/>
                  </a:lnTo>
                  <a:lnTo>
                    <a:pt x="1805" y="798"/>
                  </a:lnTo>
                  <a:lnTo>
                    <a:pt x="1783" y="920"/>
                  </a:lnTo>
                  <a:lnTo>
                    <a:pt x="1757" y="1035"/>
                  </a:lnTo>
                  <a:lnTo>
                    <a:pt x="1741" y="1091"/>
                  </a:lnTo>
                  <a:lnTo>
                    <a:pt x="1723" y="1145"/>
                  </a:lnTo>
                  <a:lnTo>
                    <a:pt x="1703" y="1183"/>
                  </a:lnTo>
                  <a:lnTo>
                    <a:pt x="1679" y="1217"/>
                  </a:lnTo>
                  <a:lnTo>
                    <a:pt x="1653" y="1247"/>
                  </a:lnTo>
                  <a:lnTo>
                    <a:pt x="1625" y="1273"/>
                  </a:lnTo>
                  <a:lnTo>
                    <a:pt x="1598" y="1297"/>
                  </a:lnTo>
                  <a:lnTo>
                    <a:pt x="1570" y="1315"/>
                  </a:lnTo>
                  <a:lnTo>
                    <a:pt x="1542" y="1331"/>
                  </a:lnTo>
                  <a:lnTo>
                    <a:pt x="1514" y="1341"/>
                  </a:lnTo>
                  <a:lnTo>
                    <a:pt x="301" y="1341"/>
                  </a:lnTo>
                  <a:lnTo>
                    <a:pt x="0" y="672"/>
                  </a:lnTo>
                  <a:lnTo>
                    <a:pt x="301" y="0"/>
                  </a:lnTo>
                  <a:lnTo>
                    <a:pt x="151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44"/>
            <p:cNvSpPr>
              <a:spLocks noEditPoints="1"/>
            </p:cNvSpPr>
            <p:nvPr/>
          </p:nvSpPr>
          <p:spPr bwMode="auto">
            <a:xfrm>
              <a:off x="4663" y="1525"/>
              <a:ext cx="936" cy="694"/>
            </a:xfrm>
            <a:custGeom>
              <a:avLst/>
              <a:gdLst>
                <a:gd name="T0" fmla="*/ 793 w 1871"/>
                <a:gd name="T1" fmla="*/ 35 h 1389"/>
                <a:gd name="T2" fmla="*/ 812 w 1871"/>
                <a:gd name="T3" fmla="*/ 33 h 1389"/>
                <a:gd name="T4" fmla="*/ 818 w 1871"/>
                <a:gd name="T5" fmla="*/ 52 h 1389"/>
                <a:gd name="T6" fmla="*/ 844 w 1871"/>
                <a:gd name="T7" fmla="*/ 79 h 1389"/>
                <a:gd name="T8" fmla="*/ 865 w 1871"/>
                <a:gd name="T9" fmla="*/ 88 h 1389"/>
                <a:gd name="T10" fmla="*/ 865 w 1871"/>
                <a:gd name="T11" fmla="*/ 112 h 1389"/>
                <a:gd name="T12" fmla="*/ 864 w 1871"/>
                <a:gd name="T13" fmla="*/ 110 h 1389"/>
                <a:gd name="T14" fmla="*/ 881 w 1871"/>
                <a:gd name="T15" fmla="*/ 166 h 1389"/>
                <a:gd name="T16" fmla="*/ 905 w 1871"/>
                <a:gd name="T17" fmla="*/ 220 h 1389"/>
                <a:gd name="T18" fmla="*/ 899 w 1871"/>
                <a:gd name="T19" fmla="*/ 250 h 1389"/>
                <a:gd name="T20" fmla="*/ 908 w 1871"/>
                <a:gd name="T21" fmla="*/ 314 h 1389"/>
                <a:gd name="T22" fmla="*/ 924 w 1871"/>
                <a:gd name="T23" fmla="*/ 348 h 1389"/>
                <a:gd name="T24" fmla="*/ 904 w 1871"/>
                <a:gd name="T25" fmla="*/ 411 h 1389"/>
                <a:gd name="T26" fmla="*/ 905 w 1871"/>
                <a:gd name="T27" fmla="*/ 472 h 1389"/>
                <a:gd name="T28" fmla="*/ 881 w 1871"/>
                <a:gd name="T29" fmla="*/ 525 h 1389"/>
                <a:gd name="T30" fmla="*/ 864 w 1871"/>
                <a:gd name="T31" fmla="*/ 580 h 1389"/>
                <a:gd name="T32" fmla="*/ 865 w 1871"/>
                <a:gd name="T33" fmla="*/ 579 h 1389"/>
                <a:gd name="T34" fmla="*/ 865 w 1871"/>
                <a:gd name="T35" fmla="*/ 603 h 1389"/>
                <a:gd name="T36" fmla="*/ 844 w 1871"/>
                <a:gd name="T37" fmla="*/ 611 h 1389"/>
                <a:gd name="T38" fmla="*/ 818 w 1871"/>
                <a:gd name="T39" fmla="*/ 640 h 1389"/>
                <a:gd name="T40" fmla="*/ 812 w 1871"/>
                <a:gd name="T41" fmla="*/ 660 h 1389"/>
                <a:gd name="T42" fmla="*/ 793 w 1871"/>
                <a:gd name="T43" fmla="*/ 658 h 1389"/>
                <a:gd name="T44" fmla="*/ 767 w 1871"/>
                <a:gd name="T45" fmla="*/ 671 h 1389"/>
                <a:gd name="T46" fmla="*/ 770 w 1871"/>
                <a:gd name="T47" fmla="*/ 670 h 1389"/>
                <a:gd name="T48" fmla="*/ 164 w 1871"/>
                <a:gd name="T49" fmla="*/ 682 h 1389"/>
                <a:gd name="T50" fmla="*/ 24 w 1871"/>
                <a:gd name="T51" fmla="*/ 343 h 1389"/>
                <a:gd name="T52" fmla="*/ 24 w 1871"/>
                <a:gd name="T53" fmla="*/ 353 h 1389"/>
                <a:gd name="T54" fmla="*/ 164 w 1871"/>
                <a:gd name="T55" fmla="*/ 12 h 1389"/>
                <a:gd name="T56" fmla="*/ 770 w 1871"/>
                <a:gd name="T57" fmla="*/ 24 h 1389"/>
                <a:gd name="T58" fmla="*/ 767 w 1871"/>
                <a:gd name="T59" fmla="*/ 24 h 1389"/>
                <a:gd name="T60" fmla="*/ 773 w 1871"/>
                <a:gd name="T61" fmla="*/ 1 h 1389"/>
                <a:gd name="T62" fmla="*/ 770 w 1871"/>
                <a:gd name="T63" fmla="*/ 0 h 1389"/>
                <a:gd name="T64" fmla="*/ 156 w 1871"/>
                <a:gd name="T65" fmla="*/ 0 h 1389"/>
                <a:gd name="T66" fmla="*/ 2 w 1871"/>
                <a:gd name="T67" fmla="*/ 343 h 1389"/>
                <a:gd name="T68" fmla="*/ 2 w 1871"/>
                <a:gd name="T69" fmla="*/ 353 h 1389"/>
                <a:gd name="T70" fmla="*/ 156 w 1871"/>
                <a:gd name="T71" fmla="*/ 694 h 1389"/>
                <a:gd name="T72" fmla="*/ 770 w 1871"/>
                <a:gd name="T73" fmla="*/ 694 h 1389"/>
                <a:gd name="T74" fmla="*/ 774 w 1871"/>
                <a:gd name="T75" fmla="*/ 694 h 1389"/>
                <a:gd name="T76" fmla="*/ 802 w 1871"/>
                <a:gd name="T77" fmla="*/ 680 h 1389"/>
                <a:gd name="T78" fmla="*/ 821 w 1871"/>
                <a:gd name="T79" fmla="*/ 668 h 1389"/>
                <a:gd name="T80" fmla="*/ 848 w 1871"/>
                <a:gd name="T81" fmla="*/ 643 h 1389"/>
                <a:gd name="T82" fmla="*/ 873 w 1871"/>
                <a:gd name="T83" fmla="*/ 611 h 1389"/>
                <a:gd name="T84" fmla="*/ 886 w 1871"/>
                <a:gd name="T85" fmla="*/ 590 h 1389"/>
                <a:gd name="T86" fmla="*/ 886 w 1871"/>
                <a:gd name="T87" fmla="*/ 588 h 1389"/>
                <a:gd name="T88" fmla="*/ 903 w 1871"/>
                <a:gd name="T89" fmla="*/ 533 h 1389"/>
                <a:gd name="T90" fmla="*/ 917 w 1871"/>
                <a:gd name="T91" fmla="*/ 472 h 1389"/>
                <a:gd name="T92" fmla="*/ 928 w 1871"/>
                <a:gd name="T93" fmla="*/ 411 h 1389"/>
                <a:gd name="T94" fmla="*/ 936 w 1871"/>
                <a:gd name="T95" fmla="*/ 348 h 1389"/>
                <a:gd name="T96" fmla="*/ 932 w 1871"/>
                <a:gd name="T97" fmla="*/ 314 h 1389"/>
                <a:gd name="T98" fmla="*/ 923 w 1871"/>
                <a:gd name="T99" fmla="*/ 250 h 1389"/>
                <a:gd name="T100" fmla="*/ 916 w 1871"/>
                <a:gd name="T101" fmla="*/ 215 h 1389"/>
                <a:gd name="T102" fmla="*/ 895 w 1871"/>
                <a:gd name="T103" fmla="*/ 129 h 1389"/>
                <a:gd name="T104" fmla="*/ 886 w 1871"/>
                <a:gd name="T105" fmla="*/ 101 h 1389"/>
                <a:gd name="T106" fmla="*/ 876 w 1871"/>
                <a:gd name="T107" fmla="*/ 83 h 1389"/>
                <a:gd name="T108" fmla="*/ 861 w 1871"/>
                <a:gd name="T109" fmla="*/ 63 h 1389"/>
                <a:gd name="T110" fmla="*/ 835 w 1871"/>
                <a:gd name="T111" fmla="*/ 35 h 1389"/>
                <a:gd name="T112" fmla="*/ 817 w 1871"/>
                <a:gd name="T113" fmla="*/ 22 h 1389"/>
                <a:gd name="T114" fmla="*/ 788 w 1871"/>
                <a:gd name="T115" fmla="*/ 6 h 13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71"/>
                <a:gd name="T175" fmla="*/ 0 h 1389"/>
                <a:gd name="T176" fmla="*/ 1871 w 1871"/>
                <a:gd name="T177" fmla="*/ 1389 h 138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71" h="1389">
                  <a:moveTo>
                    <a:pt x="1558" y="56"/>
                  </a:moveTo>
                  <a:lnTo>
                    <a:pt x="1586" y="70"/>
                  </a:lnTo>
                  <a:lnTo>
                    <a:pt x="1616" y="88"/>
                  </a:lnTo>
                  <a:lnTo>
                    <a:pt x="1624" y="66"/>
                  </a:lnTo>
                  <a:lnTo>
                    <a:pt x="1608" y="82"/>
                  </a:lnTo>
                  <a:lnTo>
                    <a:pt x="1636" y="104"/>
                  </a:lnTo>
                  <a:lnTo>
                    <a:pt x="1661" y="129"/>
                  </a:lnTo>
                  <a:lnTo>
                    <a:pt x="1687" y="159"/>
                  </a:lnTo>
                  <a:lnTo>
                    <a:pt x="1711" y="193"/>
                  </a:lnTo>
                  <a:lnTo>
                    <a:pt x="1729" y="177"/>
                  </a:lnTo>
                  <a:lnTo>
                    <a:pt x="1707" y="185"/>
                  </a:lnTo>
                  <a:lnTo>
                    <a:pt x="1729" y="225"/>
                  </a:lnTo>
                  <a:lnTo>
                    <a:pt x="1749" y="213"/>
                  </a:lnTo>
                  <a:lnTo>
                    <a:pt x="1727" y="221"/>
                  </a:lnTo>
                  <a:lnTo>
                    <a:pt x="1745" y="277"/>
                  </a:lnTo>
                  <a:lnTo>
                    <a:pt x="1761" y="333"/>
                  </a:lnTo>
                  <a:lnTo>
                    <a:pt x="1787" y="449"/>
                  </a:lnTo>
                  <a:lnTo>
                    <a:pt x="1809" y="441"/>
                  </a:lnTo>
                  <a:lnTo>
                    <a:pt x="1785" y="441"/>
                  </a:lnTo>
                  <a:lnTo>
                    <a:pt x="1797" y="501"/>
                  </a:lnTo>
                  <a:lnTo>
                    <a:pt x="1807" y="565"/>
                  </a:lnTo>
                  <a:lnTo>
                    <a:pt x="1815" y="628"/>
                  </a:lnTo>
                  <a:lnTo>
                    <a:pt x="1825" y="700"/>
                  </a:lnTo>
                  <a:lnTo>
                    <a:pt x="1847" y="696"/>
                  </a:lnTo>
                  <a:lnTo>
                    <a:pt x="1825" y="694"/>
                  </a:lnTo>
                  <a:lnTo>
                    <a:pt x="1807" y="822"/>
                  </a:lnTo>
                  <a:lnTo>
                    <a:pt x="1785" y="944"/>
                  </a:lnTo>
                  <a:lnTo>
                    <a:pt x="1809" y="944"/>
                  </a:lnTo>
                  <a:lnTo>
                    <a:pt x="1787" y="934"/>
                  </a:lnTo>
                  <a:lnTo>
                    <a:pt x="1761" y="1050"/>
                  </a:lnTo>
                  <a:lnTo>
                    <a:pt x="1745" y="1105"/>
                  </a:lnTo>
                  <a:lnTo>
                    <a:pt x="1727" y="1161"/>
                  </a:lnTo>
                  <a:lnTo>
                    <a:pt x="1749" y="1169"/>
                  </a:lnTo>
                  <a:lnTo>
                    <a:pt x="1729" y="1159"/>
                  </a:lnTo>
                  <a:lnTo>
                    <a:pt x="1707" y="1197"/>
                  </a:lnTo>
                  <a:lnTo>
                    <a:pt x="1729" y="1207"/>
                  </a:lnTo>
                  <a:lnTo>
                    <a:pt x="1711" y="1189"/>
                  </a:lnTo>
                  <a:lnTo>
                    <a:pt x="1687" y="1223"/>
                  </a:lnTo>
                  <a:lnTo>
                    <a:pt x="1661" y="1253"/>
                  </a:lnTo>
                  <a:lnTo>
                    <a:pt x="1636" y="1281"/>
                  </a:lnTo>
                  <a:lnTo>
                    <a:pt x="1608" y="1303"/>
                  </a:lnTo>
                  <a:lnTo>
                    <a:pt x="1624" y="1321"/>
                  </a:lnTo>
                  <a:lnTo>
                    <a:pt x="1616" y="1299"/>
                  </a:lnTo>
                  <a:lnTo>
                    <a:pt x="1586" y="1317"/>
                  </a:lnTo>
                  <a:lnTo>
                    <a:pt x="1558" y="1333"/>
                  </a:lnTo>
                  <a:lnTo>
                    <a:pt x="1534" y="1343"/>
                  </a:lnTo>
                  <a:lnTo>
                    <a:pt x="1540" y="1365"/>
                  </a:lnTo>
                  <a:lnTo>
                    <a:pt x="1540" y="1341"/>
                  </a:lnTo>
                  <a:lnTo>
                    <a:pt x="327" y="1341"/>
                  </a:lnTo>
                  <a:lnTo>
                    <a:pt x="327" y="1365"/>
                  </a:lnTo>
                  <a:lnTo>
                    <a:pt x="349" y="1355"/>
                  </a:lnTo>
                  <a:lnTo>
                    <a:pt x="48" y="686"/>
                  </a:lnTo>
                  <a:lnTo>
                    <a:pt x="26" y="696"/>
                  </a:lnTo>
                  <a:lnTo>
                    <a:pt x="48" y="706"/>
                  </a:lnTo>
                  <a:lnTo>
                    <a:pt x="349" y="34"/>
                  </a:lnTo>
                  <a:lnTo>
                    <a:pt x="327" y="24"/>
                  </a:lnTo>
                  <a:lnTo>
                    <a:pt x="327" y="48"/>
                  </a:lnTo>
                  <a:lnTo>
                    <a:pt x="1540" y="48"/>
                  </a:lnTo>
                  <a:lnTo>
                    <a:pt x="1540" y="24"/>
                  </a:lnTo>
                  <a:lnTo>
                    <a:pt x="1534" y="48"/>
                  </a:lnTo>
                  <a:lnTo>
                    <a:pt x="1558" y="56"/>
                  </a:lnTo>
                  <a:close/>
                  <a:moveTo>
                    <a:pt x="1546" y="2"/>
                  </a:moveTo>
                  <a:lnTo>
                    <a:pt x="1544" y="0"/>
                  </a:lnTo>
                  <a:lnTo>
                    <a:pt x="1540" y="0"/>
                  </a:lnTo>
                  <a:lnTo>
                    <a:pt x="327" y="0"/>
                  </a:lnTo>
                  <a:lnTo>
                    <a:pt x="311" y="0"/>
                  </a:lnTo>
                  <a:lnTo>
                    <a:pt x="305" y="14"/>
                  </a:lnTo>
                  <a:lnTo>
                    <a:pt x="4" y="686"/>
                  </a:lnTo>
                  <a:lnTo>
                    <a:pt x="0" y="696"/>
                  </a:lnTo>
                  <a:lnTo>
                    <a:pt x="4" y="706"/>
                  </a:lnTo>
                  <a:lnTo>
                    <a:pt x="305" y="1375"/>
                  </a:lnTo>
                  <a:lnTo>
                    <a:pt x="311" y="1389"/>
                  </a:lnTo>
                  <a:lnTo>
                    <a:pt x="327" y="1389"/>
                  </a:lnTo>
                  <a:lnTo>
                    <a:pt x="1540" y="1389"/>
                  </a:lnTo>
                  <a:lnTo>
                    <a:pt x="1544" y="1389"/>
                  </a:lnTo>
                  <a:lnTo>
                    <a:pt x="1548" y="1389"/>
                  </a:lnTo>
                  <a:lnTo>
                    <a:pt x="1576" y="1377"/>
                  </a:lnTo>
                  <a:lnTo>
                    <a:pt x="1604" y="1361"/>
                  </a:lnTo>
                  <a:lnTo>
                    <a:pt x="1634" y="1343"/>
                  </a:lnTo>
                  <a:lnTo>
                    <a:pt x="1642" y="1337"/>
                  </a:lnTo>
                  <a:lnTo>
                    <a:pt x="1669" y="1315"/>
                  </a:lnTo>
                  <a:lnTo>
                    <a:pt x="1695" y="1287"/>
                  </a:lnTo>
                  <a:lnTo>
                    <a:pt x="1721" y="1257"/>
                  </a:lnTo>
                  <a:lnTo>
                    <a:pt x="1745" y="1223"/>
                  </a:lnTo>
                  <a:lnTo>
                    <a:pt x="1751" y="1215"/>
                  </a:lnTo>
                  <a:lnTo>
                    <a:pt x="1771" y="1181"/>
                  </a:lnTo>
                  <a:lnTo>
                    <a:pt x="1771" y="1177"/>
                  </a:lnTo>
                  <a:lnTo>
                    <a:pt x="1789" y="1123"/>
                  </a:lnTo>
                  <a:lnTo>
                    <a:pt x="1805" y="1067"/>
                  </a:lnTo>
                  <a:lnTo>
                    <a:pt x="1831" y="952"/>
                  </a:lnTo>
                  <a:lnTo>
                    <a:pt x="1833" y="944"/>
                  </a:lnTo>
                  <a:lnTo>
                    <a:pt x="1855" y="822"/>
                  </a:lnTo>
                  <a:lnTo>
                    <a:pt x="1871" y="700"/>
                  </a:lnTo>
                  <a:lnTo>
                    <a:pt x="1871" y="696"/>
                  </a:lnTo>
                  <a:lnTo>
                    <a:pt x="1871" y="694"/>
                  </a:lnTo>
                  <a:lnTo>
                    <a:pt x="1863" y="628"/>
                  </a:lnTo>
                  <a:lnTo>
                    <a:pt x="1855" y="565"/>
                  </a:lnTo>
                  <a:lnTo>
                    <a:pt x="1845" y="501"/>
                  </a:lnTo>
                  <a:lnTo>
                    <a:pt x="1833" y="441"/>
                  </a:lnTo>
                  <a:lnTo>
                    <a:pt x="1831" y="431"/>
                  </a:lnTo>
                  <a:lnTo>
                    <a:pt x="1805" y="315"/>
                  </a:lnTo>
                  <a:lnTo>
                    <a:pt x="1789" y="259"/>
                  </a:lnTo>
                  <a:lnTo>
                    <a:pt x="1771" y="205"/>
                  </a:lnTo>
                  <a:lnTo>
                    <a:pt x="1771" y="203"/>
                  </a:lnTo>
                  <a:lnTo>
                    <a:pt x="1751" y="167"/>
                  </a:lnTo>
                  <a:lnTo>
                    <a:pt x="1745" y="159"/>
                  </a:lnTo>
                  <a:lnTo>
                    <a:pt x="1721" y="126"/>
                  </a:lnTo>
                  <a:lnTo>
                    <a:pt x="1695" y="96"/>
                  </a:lnTo>
                  <a:lnTo>
                    <a:pt x="1669" y="70"/>
                  </a:lnTo>
                  <a:lnTo>
                    <a:pt x="1642" y="48"/>
                  </a:lnTo>
                  <a:lnTo>
                    <a:pt x="1634" y="44"/>
                  </a:lnTo>
                  <a:lnTo>
                    <a:pt x="1604" y="26"/>
                  </a:lnTo>
                  <a:lnTo>
                    <a:pt x="1576" y="12"/>
                  </a:lnTo>
                  <a:lnTo>
                    <a:pt x="154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Rectangle 45"/>
          <p:cNvSpPr>
            <a:spLocks noChangeArrowheads="1"/>
          </p:cNvSpPr>
          <p:nvPr/>
        </p:nvSpPr>
        <p:spPr bwMode="auto">
          <a:xfrm>
            <a:off x="7118350" y="2320925"/>
            <a:ext cx="13811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Rectangle 46"/>
          <p:cNvSpPr>
            <a:spLocks noChangeArrowheads="1"/>
          </p:cNvSpPr>
          <p:nvPr/>
        </p:nvSpPr>
        <p:spPr bwMode="auto">
          <a:xfrm>
            <a:off x="7540625" y="2381250"/>
            <a:ext cx="439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Data</a:t>
            </a:r>
            <a:endParaRPr lang="en-US" sz="1800">
              <a:latin typeface="Arial" charset="0"/>
            </a:endParaRPr>
          </a:p>
        </p:txBody>
      </p:sp>
      <p:sp>
        <p:nvSpPr>
          <p:cNvPr id="12316" name="Rectangle 47"/>
          <p:cNvSpPr>
            <a:spLocks noChangeArrowheads="1"/>
          </p:cNvSpPr>
          <p:nvPr/>
        </p:nvSpPr>
        <p:spPr bwMode="auto">
          <a:xfrm>
            <a:off x="7310438" y="2655888"/>
            <a:ext cx="912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Access &amp;</a:t>
            </a:r>
            <a:endParaRPr lang="en-US" sz="1800">
              <a:latin typeface="Arial" charset="0"/>
            </a:endParaRPr>
          </a:p>
        </p:txBody>
      </p:sp>
      <p:sp>
        <p:nvSpPr>
          <p:cNvPr id="12317" name="Rectangle 48"/>
          <p:cNvSpPr>
            <a:spLocks noChangeArrowheads="1"/>
          </p:cNvSpPr>
          <p:nvPr/>
        </p:nvSpPr>
        <p:spPr bwMode="auto">
          <a:xfrm>
            <a:off x="7319963" y="2930525"/>
            <a:ext cx="835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Analysis</a:t>
            </a:r>
            <a:endParaRPr lang="en-US" sz="1800">
              <a:latin typeface="Arial" charset="0"/>
            </a:endParaRPr>
          </a:p>
        </p:txBody>
      </p:sp>
      <p:sp>
        <p:nvSpPr>
          <p:cNvPr id="12318" name="Rectangle 49"/>
          <p:cNvSpPr>
            <a:spLocks noChangeArrowheads="1"/>
          </p:cNvSpPr>
          <p:nvPr/>
        </p:nvSpPr>
        <p:spPr bwMode="auto">
          <a:xfrm>
            <a:off x="6900863" y="3686175"/>
            <a:ext cx="15986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Rectangle 50"/>
          <p:cNvSpPr>
            <a:spLocks noChangeArrowheads="1"/>
          </p:cNvSpPr>
          <p:nvPr/>
        </p:nvSpPr>
        <p:spPr bwMode="auto">
          <a:xfrm>
            <a:off x="7167563" y="37480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Queries &amp;</a:t>
            </a:r>
            <a:endParaRPr lang="en-US" sz="2000">
              <a:latin typeface="Arial" charset="0"/>
            </a:endParaRPr>
          </a:p>
        </p:txBody>
      </p:sp>
      <p:sp>
        <p:nvSpPr>
          <p:cNvPr id="12320" name="Rectangle 51"/>
          <p:cNvSpPr>
            <a:spLocks noChangeArrowheads="1"/>
          </p:cNvSpPr>
          <p:nvPr/>
        </p:nvSpPr>
        <p:spPr bwMode="auto">
          <a:xfrm>
            <a:off x="7232650" y="4021138"/>
            <a:ext cx="960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Reports</a:t>
            </a:r>
            <a:endParaRPr lang="en-US" sz="2000">
              <a:latin typeface="Arial" charset="0"/>
            </a:endParaRPr>
          </a:p>
        </p:txBody>
      </p:sp>
      <p:sp>
        <p:nvSpPr>
          <p:cNvPr id="12321" name="Rectangle 52"/>
          <p:cNvSpPr>
            <a:spLocks noChangeArrowheads="1"/>
          </p:cNvSpPr>
          <p:nvPr/>
        </p:nvSpPr>
        <p:spPr bwMode="auto">
          <a:xfrm>
            <a:off x="7432675" y="443230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OLAP</a:t>
            </a:r>
            <a:endParaRPr lang="en-US" sz="2000">
              <a:latin typeface="Arial" charset="0"/>
            </a:endParaRPr>
          </a:p>
        </p:txBody>
      </p:sp>
      <p:sp>
        <p:nvSpPr>
          <p:cNvPr id="12322" name="Rectangle 53"/>
          <p:cNvSpPr>
            <a:spLocks noChangeArrowheads="1"/>
          </p:cNvSpPr>
          <p:nvPr/>
        </p:nvSpPr>
        <p:spPr bwMode="auto">
          <a:xfrm>
            <a:off x="7054850" y="4841875"/>
            <a:ext cx="143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" charset="0"/>
              </a:rPr>
              <a:t>Data Mining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CE84D-C46E-4585-A3F5-D8E2765EF2BA}" type="slidenum">
              <a:rPr lang="en-US"/>
              <a:pPr/>
              <a:t>4</a:t>
            </a:fld>
            <a:endParaRPr lang="en-US"/>
          </a:p>
        </p:txBody>
      </p:sp>
      <p:pic>
        <p:nvPicPr>
          <p:cNvPr id="420866" name="Picture 2" descr="550px-Dwhlayersv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60B-170A-4BD1-BF4D-590564ADA560}" type="slidenum">
              <a:rPr lang="en-US"/>
              <a:pPr/>
              <a:t>5</a:t>
            </a:fld>
            <a:endParaRPr lang="en-US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 dirty="0"/>
              <a:t>Concerned with analysis of data and use of the software techniques for finding patterns and regularities in sets of data.</a:t>
            </a:r>
          </a:p>
          <a:p>
            <a:pPr algn="just">
              <a:lnSpc>
                <a:spcPct val="90000"/>
              </a:lnSpc>
            </a:pPr>
            <a:endParaRPr lang="en-US" sz="1400" b="1" dirty="0"/>
          </a:p>
          <a:p>
            <a:pPr algn="just">
              <a:lnSpc>
                <a:spcPct val="90000"/>
              </a:lnSpc>
            </a:pPr>
            <a:r>
              <a:rPr lang="en-US" sz="2800" b="1" dirty="0"/>
              <a:t>Attempt by the system to translate huge amounts of data into knowledge</a:t>
            </a:r>
          </a:p>
          <a:p>
            <a:pPr algn="just">
              <a:lnSpc>
                <a:spcPct val="90000"/>
              </a:lnSpc>
            </a:pPr>
            <a:endParaRPr lang="en-US" sz="1400" b="1" dirty="0"/>
          </a:p>
          <a:p>
            <a:pPr algn="just">
              <a:lnSpc>
                <a:spcPct val="90000"/>
              </a:lnSpc>
            </a:pPr>
            <a:r>
              <a:rPr lang="en-US" sz="2800" b="1" dirty="0"/>
              <a:t>Analyzes patterns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 algn="just">
              <a:lnSpc>
                <a:spcPct val="90000"/>
              </a:lnSpc>
            </a:pPr>
            <a:r>
              <a:rPr lang="en-US" sz="2800" b="1" dirty="0"/>
              <a:t>Some examples…..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 </a:t>
            </a:r>
            <a:r>
              <a:rPr lang="en-US" b="1" i="1" dirty="0"/>
              <a:t>Credit Card Companies red-flagging purchases out of the “norm”</a:t>
            </a:r>
          </a:p>
          <a:p>
            <a:pPr lvl="1">
              <a:lnSpc>
                <a:spcPct val="90000"/>
              </a:lnSpc>
            </a:pPr>
            <a:endParaRPr lang="en-US" i="1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Mining</a:t>
            </a:r>
            <a:endParaRPr lang="en-US" sz="4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E24B-937D-406E-93E3-F32A9ED3C596}" type="slidenum">
              <a:rPr lang="en-US"/>
              <a:pPr/>
              <a:t>6</a:t>
            </a:fld>
            <a:endParaRPr lang="en-US"/>
          </a:p>
        </p:txBody>
      </p:sp>
      <p:pic>
        <p:nvPicPr>
          <p:cNvPr id="464900" name="Picture 4" descr="data mi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64908" name="Text Box 12"/>
          <p:cNvSpPr txBox="1">
            <a:spLocks noChangeArrowheads="1"/>
          </p:cNvSpPr>
          <p:nvPr/>
        </p:nvSpPr>
        <p:spPr bwMode="auto">
          <a:xfrm>
            <a:off x="5715000" y="1046163"/>
            <a:ext cx="3200400" cy="4493538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i="1" dirty="0"/>
              <a:t>Phases of Knowledge Extraction: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i="1" dirty="0">
                <a:solidFill>
                  <a:schemeClr val="accent6"/>
                </a:solidFill>
              </a:rPr>
              <a:t>Selection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i="1" dirty="0">
                <a:solidFill>
                  <a:schemeClr val="accent6"/>
                </a:solidFill>
              </a:rPr>
              <a:t>Preprocessing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i="1" dirty="0">
                <a:solidFill>
                  <a:schemeClr val="accent6"/>
                </a:solidFill>
              </a:rPr>
              <a:t>Transformation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i="1" dirty="0">
                <a:solidFill>
                  <a:schemeClr val="accent6"/>
                </a:solidFill>
              </a:rPr>
              <a:t>Data Mining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i="1" dirty="0">
                <a:solidFill>
                  <a:schemeClr val="accent6"/>
                </a:solidFill>
              </a:rPr>
              <a:t>Interpretation and Evaluation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CD562A30-3519-4562-B1D7-48E6C6FE143D}" type="slidenum">
              <a:rPr lang="en-US"/>
              <a:pPr/>
              <a:t>7</a:t>
            </a:fld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447800"/>
            <a:ext cx="6400800" cy="2438400"/>
          </a:xfrm>
        </p:spPr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  <a:latin typeface="+mj-lt"/>
              </a:rPr>
              <a:t>“The basic economic resource is no longer capital, nor natural resources, nor labor.  It is and will be knowledge.”</a:t>
            </a:r>
          </a:p>
          <a:p>
            <a:endParaRPr lang="en-US" sz="3600" b="1" dirty="0">
              <a:solidFill>
                <a:schemeClr val="accent6"/>
              </a:solidFill>
              <a:latin typeface="+mj-lt"/>
            </a:endParaRPr>
          </a:p>
          <a:p>
            <a:pPr algn="ctr"/>
            <a:r>
              <a:rPr lang="en-US" sz="3600" b="1" dirty="0">
                <a:solidFill>
                  <a:schemeClr val="accent6"/>
                </a:solidFill>
                <a:latin typeface="+mj-lt"/>
              </a:rPr>
              <a:t>Peter </a:t>
            </a:r>
            <a:r>
              <a:rPr lang="en-US" sz="3600" b="1" dirty="0" err="1">
                <a:solidFill>
                  <a:schemeClr val="accent6"/>
                </a:solidFill>
                <a:latin typeface="+mj-lt"/>
              </a:rPr>
              <a:t>Drucker</a:t>
            </a:r>
            <a:endParaRPr lang="en-US" sz="3600" b="1" dirty="0">
              <a:solidFill>
                <a:schemeClr val="accent6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997FA-2623-4B1A-83D4-9499E2C368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1676400" y="152400"/>
            <a:ext cx="6096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sz="2400" b="1" smtClean="0">
                <a:solidFill>
                  <a:schemeClr val="tx2"/>
                </a:solidFill>
              </a:rPr>
              <a:t>The systematic process of </a:t>
            </a:r>
            <a:r>
              <a:rPr lang="en-US" sz="2400" b="1" smtClean="0">
                <a:solidFill>
                  <a:schemeClr val="accent2"/>
                </a:solidFill>
              </a:rPr>
              <a:t>creating, maintaining and nurturing</a:t>
            </a:r>
            <a:r>
              <a:rPr lang="en-US" sz="2400" b="1" smtClean="0">
                <a:solidFill>
                  <a:schemeClr val="tx2"/>
                </a:solidFill>
              </a:rPr>
              <a:t> an organization to make the best use of knowledge to create business value and generate competitive advantage.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Capturing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 Storing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 Creating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 Distributing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 Sharing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/>
              <a:t> Using knowledge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sz="1400" b="1" smtClean="0"/>
          </a:p>
          <a:p>
            <a:pPr>
              <a:spcBef>
                <a:spcPct val="0"/>
              </a:spcBef>
            </a:pPr>
            <a:r>
              <a:rPr lang="en-US" b="1" i="1" u="sng" smtClean="0">
                <a:solidFill>
                  <a:schemeClr val="accent2"/>
                </a:solidFill>
              </a:rPr>
              <a:t>Transfer knowledge from the individual to the collective realm</a:t>
            </a:r>
            <a:r>
              <a:rPr lang="en-US" smtClean="0"/>
              <a:t>  </a:t>
            </a:r>
          </a:p>
          <a:p>
            <a:pPr>
              <a:spcBef>
                <a:spcPct val="0"/>
              </a:spcBef>
            </a:pPr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F686FE02-1325-4BE2-85FF-4CB5CB249B0C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457200" y="1770063"/>
            <a:ext cx="815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kumimoji="0" lang="en-US" sz="3200" dirty="0">
              <a:latin typeface="Arial" charset="0"/>
            </a:endParaRP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dirty="0">
                <a:latin typeface="Arial" charset="0"/>
              </a:rPr>
              <a:t> </a:t>
            </a:r>
            <a:r>
              <a:rPr kumimoji="0" lang="en-US" sz="3200" b="1" dirty="0">
                <a:latin typeface="+mj-lt"/>
              </a:rPr>
              <a:t>Knowledge repositories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Neural systems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Data-mining tools</a:t>
            </a:r>
            <a:r>
              <a:rPr kumimoji="0" lang="en-US" sz="2800" b="1" dirty="0">
                <a:latin typeface="+mj-lt"/>
              </a:rPr>
              <a:t> 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Contact software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Intranets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Extranets</a:t>
            </a:r>
          </a:p>
          <a:p>
            <a:pPr lvl="1" eaLnBrk="1" hangingPunct="1">
              <a:buClr>
                <a:schemeClr val="accent6"/>
              </a:buClr>
              <a:buFont typeface="Monotype Sorts" pitchFamily="2" charset="2"/>
              <a:buChar char="z"/>
            </a:pPr>
            <a:r>
              <a:rPr kumimoji="0" lang="en-US" sz="3200" b="1" dirty="0">
                <a:latin typeface="+mj-lt"/>
              </a:rPr>
              <a:t> Water Cooler Technology</a:t>
            </a:r>
          </a:p>
          <a:p>
            <a:pPr eaLnBrk="1" hangingPunct="1">
              <a:buClr>
                <a:schemeClr val="accent6"/>
              </a:buClr>
            </a:pPr>
            <a:endParaRPr kumimoji="0" lang="en-US" sz="3200" b="1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Knowledge Technology</a:t>
            </a:r>
            <a:endParaRPr lang="en-US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954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hardware, software and the hype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2329</TotalTime>
  <Words>363</Words>
  <Application>Microsoft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Current Technologies</vt:lpstr>
      <vt:lpstr>Slide 2</vt:lpstr>
      <vt:lpstr>Components Of Data Warehouse</vt:lpstr>
      <vt:lpstr>Slide 4</vt:lpstr>
      <vt:lpstr>Slide 5</vt:lpstr>
      <vt:lpstr>Slide 6</vt:lpstr>
      <vt:lpstr>Slide 7</vt:lpstr>
      <vt:lpstr>KM</vt:lpstr>
      <vt:lpstr>Slide 9</vt:lpstr>
      <vt:lpstr>Slide 10</vt:lpstr>
      <vt:lpstr>Slide 11</vt:lpstr>
    </vt:vector>
  </TitlesOfParts>
  <Company>Sunit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Sunit</dc:creator>
  <cp:lastModifiedBy>abc</cp:lastModifiedBy>
  <cp:revision>157</cp:revision>
  <dcterms:created xsi:type="dcterms:W3CDTF">2001-09-07T23:01:22Z</dcterms:created>
  <dcterms:modified xsi:type="dcterms:W3CDTF">2010-10-04T16:20:49Z</dcterms:modified>
</cp:coreProperties>
</file>