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23"/>
  </p:notesMasterIdLst>
  <p:handoutMasterIdLst>
    <p:handoutMasterId r:id="rId24"/>
  </p:handoutMasterIdLst>
  <p:sldIdLst>
    <p:sldId id="393" r:id="rId2"/>
    <p:sldId id="394" r:id="rId3"/>
    <p:sldId id="395" r:id="rId4"/>
    <p:sldId id="396" r:id="rId5"/>
    <p:sldId id="397" r:id="rId6"/>
    <p:sldId id="398" r:id="rId7"/>
    <p:sldId id="399" r:id="rId8"/>
    <p:sldId id="400" r:id="rId9"/>
    <p:sldId id="401" r:id="rId10"/>
    <p:sldId id="402" r:id="rId11"/>
    <p:sldId id="403" r:id="rId12"/>
    <p:sldId id="404" r:id="rId13"/>
    <p:sldId id="406" r:id="rId14"/>
    <p:sldId id="407" r:id="rId15"/>
    <p:sldId id="368" r:id="rId16"/>
    <p:sldId id="369" r:id="rId17"/>
    <p:sldId id="358" r:id="rId18"/>
    <p:sldId id="388" r:id="rId19"/>
    <p:sldId id="389" r:id="rId20"/>
    <p:sldId id="387" r:id="rId21"/>
    <p:sldId id="391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FFFFFF"/>
    <a:srgbClr val="808080"/>
    <a:srgbClr val="969696"/>
    <a:srgbClr val="006699"/>
    <a:srgbClr val="0099CC"/>
    <a:srgbClr val="0033CC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685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4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4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</a:defRPr>
            </a:lvl1pPr>
          </a:lstStyle>
          <a:p>
            <a:pPr>
              <a:defRPr/>
            </a:pPr>
            <a:fld id="{F62FF21D-870D-4B49-81F8-528F96065F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</a:defRPr>
            </a:lvl1pPr>
          </a:lstStyle>
          <a:p>
            <a:pPr>
              <a:defRPr/>
            </a:pPr>
            <a:fld id="{C6FCB575-54CC-43A9-9433-290E3A3F54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1F75EA-66D5-443F-8992-9242BB678240}" type="slidenum">
              <a:rPr lang="en-US" smtClean="0">
                <a:latin typeface="Tahoma" pitchFamily="34" charset="0"/>
              </a:rPr>
              <a:pPr/>
              <a:t>1</a:t>
            </a:fld>
            <a:endParaRPr lang="en-US" smtClean="0">
              <a:latin typeface="Tahoma" pitchFamily="34" charset="0"/>
            </a:endParaRPr>
          </a:p>
        </p:txBody>
      </p:sp>
      <p:sp>
        <p:nvSpPr>
          <p:cNvPr id="2560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109C0A-40B8-4F49-8F3B-2C4449FAF48B}" type="slidenum">
              <a:rPr lang="en-US" smtClean="0">
                <a:latin typeface="Tahoma" pitchFamily="34" charset="0"/>
              </a:rPr>
              <a:pPr/>
              <a:t>3</a:t>
            </a:fld>
            <a:endParaRPr lang="en-US" smtClean="0">
              <a:latin typeface="Tahoma" pitchFamily="34" charset="0"/>
            </a:endParaRPr>
          </a:p>
        </p:txBody>
      </p:sp>
      <p:sp>
        <p:nvSpPr>
          <p:cNvPr id="2662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56B52F-ADE3-43FB-9FBE-CC45D61132CE}" type="slidenum">
              <a:rPr lang="en-US" smtClean="0">
                <a:latin typeface="Tahoma" pitchFamily="34" charset="0"/>
              </a:rPr>
              <a:pPr/>
              <a:t>6</a:t>
            </a:fld>
            <a:endParaRPr lang="en-US" smtClean="0">
              <a:latin typeface="Tahoma" pitchFamily="34" charset="0"/>
            </a:endParaRPr>
          </a:p>
        </p:txBody>
      </p:sp>
      <p:sp>
        <p:nvSpPr>
          <p:cNvPr id="2765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D38C05-D76B-4365-B94D-C5B5AA1AC27D}" type="slidenum">
              <a:rPr lang="en-US" smtClean="0">
                <a:latin typeface="Tahoma" pitchFamily="34" charset="0"/>
              </a:rPr>
              <a:pPr/>
              <a:t>8</a:t>
            </a:fld>
            <a:endParaRPr lang="en-US" smtClean="0">
              <a:latin typeface="Tahoma" pitchFamily="34" charset="0"/>
            </a:endParaRPr>
          </a:p>
        </p:txBody>
      </p:sp>
      <p:sp>
        <p:nvSpPr>
          <p:cNvPr id="286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DC26DE-0C80-469C-8A9B-4968DA49374D}" type="slidenum">
              <a:rPr lang="en-US" smtClean="0">
                <a:latin typeface="Tahoma" pitchFamily="34" charset="0"/>
              </a:rPr>
              <a:pPr/>
              <a:t>10</a:t>
            </a:fld>
            <a:endParaRPr lang="en-US" smtClean="0">
              <a:latin typeface="Tahoma" pitchFamily="34" charset="0"/>
            </a:endParaRPr>
          </a:p>
        </p:txBody>
      </p:sp>
      <p:sp>
        <p:nvSpPr>
          <p:cNvPr id="296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56FA45-03C0-425B-953A-A8990618C069}" type="slidenum">
              <a:rPr lang="en-US" smtClean="0">
                <a:latin typeface="Tahoma" pitchFamily="34" charset="0"/>
              </a:rPr>
              <a:pPr/>
              <a:t>11</a:t>
            </a:fld>
            <a:endParaRPr lang="en-US" smtClean="0">
              <a:latin typeface="Tahoma" pitchFamily="34" charset="0"/>
            </a:endParaRPr>
          </a:p>
        </p:txBody>
      </p:sp>
      <p:sp>
        <p:nvSpPr>
          <p:cNvPr id="307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82D31D-BD2C-4885-A300-934ED46C0716}" type="slidenum">
              <a:rPr lang="en-US" smtClean="0">
                <a:latin typeface="Tahoma" pitchFamily="34" charset="0"/>
              </a:rPr>
              <a:pPr/>
              <a:t>13</a:t>
            </a:fld>
            <a:endParaRPr lang="en-US" smtClean="0">
              <a:latin typeface="Tahoma" pitchFamily="34" charset="0"/>
            </a:endParaRPr>
          </a:p>
        </p:txBody>
      </p:sp>
      <p:sp>
        <p:nvSpPr>
          <p:cNvPr id="3174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3D08B2-8759-43AA-A4ED-5531372B1CBA}" type="slidenum">
              <a:rPr lang="en-US" smtClean="0">
                <a:latin typeface="Tahoma" pitchFamily="34" charset="0"/>
              </a:rPr>
              <a:pPr/>
              <a:t>14</a:t>
            </a:fld>
            <a:endParaRPr lang="en-US" smtClean="0">
              <a:latin typeface="Tahoma" pitchFamily="34" charset="0"/>
            </a:endParaRPr>
          </a:p>
        </p:txBody>
      </p:sp>
      <p:sp>
        <p:nvSpPr>
          <p:cNvPr id="3277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30823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823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A9151-CA9D-4B78-A748-8A58C802FE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C7D2C2-BD9C-41EB-BE61-605A4D2EBD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E1B346-45B0-4842-9FC2-2BD915EA3A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76800" y="1600200"/>
            <a:ext cx="38100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876800" y="3941763"/>
            <a:ext cx="38100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C19B58-55A2-47CA-B0C1-72DFF68A38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A70F54-5E68-4866-8C64-B4E3AF21D2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CC9FD-23A7-4BBC-8158-E1A286D52A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5BEFD1-4BA3-49A9-AB92-3F75B0A66E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E026E3-6A18-428D-A5DB-D8081A707C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CC6B82-CCA6-41A6-9434-4D0D87A9FB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C2C0B9-4E3B-4415-9D12-D733E8D031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085938-D1C2-453F-93AA-6075CB1B52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C39B8-6D5F-4DC2-A6DB-B684543F6C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30720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4106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30720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0720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4099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0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20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1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1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+mj-lt"/>
              </a:defRPr>
            </a:lvl1pPr>
          </a:lstStyle>
          <a:p>
            <a:pPr>
              <a:defRPr/>
            </a:pPr>
            <a:fld id="{5A2AA81A-998E-495A-B2C3-0072F9C3ED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21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hakureducation.or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CFA562-7132-47CF-A325-3C68F75C8A65}" type="slidenum">
              <a:rPr lang="en-US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95234" name="Object 2">
            <a:hlinkClick r:id="" action="ppaction://ole?verb=0"/>
          </p:cNvPr>
          <p:cNvGraphicFramePr>
            <a:graphicFrameLocks/>
          </p:cNvGraphicFramePr>
          <p:nvPr/>
        </p:nvGraphicFramePr>
        <p:xfrm>
          <a:off x="0" y="685800"/>
          <a:ext cx="9088438" cy="5611813"/>
        </p:xfrm>
        <a:graphic>
          <a:graphicData uri="http://schemas.openxmlformats.org/presentationml/2006/ole">
            <p:oleObj spid="_x0000_s1026" name="Clip" r:id="rId4" imgW="5849640" imgH="3517560" progId="MS_ClipArt_Gallery.2">
              <p:embed/>
            </p:oleObj>
          </a:graphicData>
        </a:graphic>
      </p:graphicFrame>
      <p:sp>
        <p:nvSpPr>
          <p:cNvPr id="95237" name="Text Box 5"/>
          <p:cNvSpPr txBox="1">
            <a:spLocks noChangeArrowheads="1"/>
          </p:cNvSpPr>
          <p:nvPr/>
        </p:nvSpPr>
        <p:spPr bwMode="auto">
          <a:xfrm>
            <a:off x="304800" y="2478088"/>
            <a:ext cx="85836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b="1" i="1" dirty="0">
                <a:solidFill>
                  <a:srgbClr val="CC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Concepts of Computer Communications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A20CE-16AB-431B-A423-329CC6AD3F5B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ln w="25400" cap="flat">
            <a:prstDash val="sysDot"/>
          </a:ln>
        </p:spPr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sz="4000" b="1" i="1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Communications Channels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b="1" i="1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Transmission Speed</a:t>
            </a:r>
            <a:r>
              <a:rPr lang="en-US" b="1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: </a:t>
            </a:r>
            <a:r>
              <a:rPr lang="en-US" dirty="0" smtClean="0">
                <a:latin typeface="Times New Roman" pitchFamily="18" charset="0"/>
              </a:rPr>
              <a:t>Bits per Second (BPS) or Baud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en-US" b="1" i="1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Bandwidth: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</a:rPr>
              <a:t>Capacity of Channel; Difference between Highest &amp; Lowest Frequencies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en-US" dirty="0" smtClean="0">
              <a:latin typeface="Times New Roman" pitchFamily="18" charset="0"/>
            </a:endParaRPr>
          </a:p>
        </p:txBody>
      </p:sp>
      <p:graphicFrame>
        <p:nvGraphicFramePr>
          <p:cNvPr id="116741" name="Object 5">
            <a:hlinkClick r:id="" action="ppaction://ole?verb=0"/>
          </p:cNvPr>
          <p:cNvGraphicFramePr>
            <a:graphicFrameLocks/>
          </p:cNvGraphicFramePr>
          <p:nvPr/>
        </p:nvGraphicFramePr>
        <p:xfrm>
          <a:off x="5029200" y="4684713"/>
          <a:ext cx="3114675" cy="1868487"/>
        </p:xfrm>
        <a:graphic>
          <a:graphicData uri="http://schemas.openxmlformats.org/presentationml/2006/ole">
            <p:oleObj spid="_x0000_s2050" name="Clip" r:id="rId4" imgW="2286000" imgH="1374480" progId="MS_ClipArt_Gallery.2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6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6DD800-1F3E-4A36-8256-B3E72054BD68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8305800" cy="1143000"/>
          </a:xfrm>
          <a:ln w="25400" cap="flat">
            <a:prstDash val="sysDot"/>
          </a:ln>
        </p:spPr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b="1" i="1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Communication Channels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610600" cy="4114800"/>
          </a:xfrm>
        </p:spPr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sz="3600" b="1" i="1" dirty="0" smtClean="0">
                <a:solidFill>
                  <a:schemeClr val="tx2"/>
                </a:solidFill>
                <a:latin typeface="Times New Roman" pitchFamily="18" charset="0"/>
              </a:rPr>
              <a:t>Means</a:t>
            </a:r>
            <a:r>
              <a:rPr lang="en-US" sz="3600" b="1" dirty="0" smtClean="0">
                <a:latin typeface="Times New Roman" pitchFamily="18" charset="0"/>
              </a:rPr>
              <a:t> by which </a:t>
            </a:r>
            <a:r>
              <a:rPr lang="en-US" sz="3600" b="1" i="1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data</a:t>
            </a:r>
            <a:r>
              <a:rPr lang="en-US" sz="3600" b="1" dirty="0" smtClean="0">
                <a:latin typeface="Times New Roman" pitchFamily="18" charset="0"/>
              </a:rPr>
              <a:t> is </a:t>
            </a:r>
            <a:r>
              <a:rPr lang="en-US" sz="3600" b="1" i="1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transmitted</a:t>
            </a:r>
            <a:r>
              <a:rPr lang="en-US" sz="3600" b="1" dirty="0" smtClean="0">
                <a:latin typeface="Times New Roman" pitchFamily="18" charset="0"/>
              </a:rPr>
              <a:t>:</a:t>
            </a:r>
          </a:p>
          <a:p>
            <a:pPr lvl="1" eaLnBrk="1" hangingPunct="1">
              <a:defRPr/>
            </a:pPr>
            <a:r>
              <a:rPr lang="en-US" sz="3600" b="1" dirty="0" smtClean="0">
                <a:latin typeface="Times New Roman" pitchFamily="18" charset="0"/>
              </a:rPr>
              <a:t>Twisted Wires (Copper Wires)</a:t>
            </a:r>
          </a:p>
          <a:p>
            <a:pPr lvl="1" eaLnBrk="1" hangingPunct="1">
              <a:defRPr/>
            </a:pPr>
            <a:r>
              <a:rPr lang="en-US" sz="3600" b="1" dirty="0" smtClean="0">
                <a:latin typeface="Times New Roman" pitchFamily="18" charset="0"/>
              </a:rPr>
              <a:t>Coaxial Cable (Insulated Copper Wires)</a:t>
            </a:r>
          </a:p>
          <a:p>
            <a:pPr lvl="1" eaLnBrk="1" hangingPunct="1">
              <a:defRPr/>
            </a:pPr>
            <a:r>
              <a:rPr lang="en-US" sz="3600" b="1" dirty="0" smtClean="0">
                <a:latin typeface="Times New Roman" pitchFamily="18" charset="0"/>
              </a:rPr>
              <a:t>Fiber-optic Cable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en-US" sz="36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88916B-FACF-4587-999F-01441016CA0D}" type="slidenum">
              <a:rPr lang="en-US"/>
              <a:pPr>
                <a:defRPr/>
              </a:pPr>
              <a:t>12</a:t>
            </a:fld>
            <a:endParaRPr lang="en-US"/>
          </a:p>
        </p:txBody>
      </p:sp>
      <p:grpSp>
        <p:nvGrpSpPr>
          <p:cNvPr id="15363" name="Group 69"/>
          <p:cNvGrpSpPr>
            <a:grpSpLocks noChangeAspect="1"/>
          </p:cNvGrpSpPr>
          <p:nvPr/>
        </p:nvGrpSpPr>
        <p:grpSpPr bwMode="auto">
          <a:xfrm>
            <a:off x="914400" y="371475"/>
            <a:ext cx="7924800" cy="6486525"/>
            <a:chOff x="1800" y="7787"/>
            <a:chExt cx="8986" cy="6571"/>
          </a:xfrm>
        </p:grpSpPr>
        <p:sp>
          <p:nvSpPr>
            <p:cNvPr id="15364" name="AutoShape 70"/>
            <p:cNvSpPr>
              <a:spLocks noChangeAspect="1" noChangeArrowheads="1"/>
            </p:cNvSpPr>
            <p:nvPr/>
          </p:nvSpPr>
          <p:spPr bwMode="auto">
            <a:xfrm>
              <a:off x="2146" y="7787"/>
              <a:ext cx="8640" cy="65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0471" name="Rectangle 71"/>
            <p:cNvSpPr>
              <a:spLocks noChangeArrowheads="1"/>
            </p:cNvSpPr>
            <p:nvPr/>
          </p:nvSpPr>
          <p:spPr bwMode="auto">
            <a:xfrm>
              <a:off x="2495" y="7787"/>
              <a:ext cx="6997" cy="671"/>
            </a:xfrm>
            <a:prstGeom prst="rect">
              <a:avLst/>
            </a:prstGeom>
            <a:noFill/>
            <a:ln w="25400">
              <a:noFill/>
              <a:prstDash val="sysDot"/>
              <a:miter lim="800000"/>
              <a:headEnd/>
              <a:tailEnd/>
            </a:ln>
            <a:effectLst/>
          </p:spPr>
          <p:txBody>
            <a:bodyPr lIns="56103" tIns="27559" rIns="56103" bIns="27559" anchor="ctr"/>
            <a:lstStyle/>
            <a:p>
              <a:pPr algn="ctr">
                <a:defRPr/>
              </a:pPr>
              <a:r>
                <a:rPr lang="en-US" sz="4000" b="1" i="1" dirty="0">
                  <a:solidFill>
                    <a:srgbClr val="CC66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Network Media</a:t>
              </a:r>
            </a:p>
          </p:txBody>
        </p:sp>
        <p:sp>
          <p:nvSpPr>
            <p:cNvPr id="15366" name="Rectangle 72"/>
            <p:cNvSpPr>
              <a:spLocks noChangeArrowheads="1"/>
            </p:cNvSpPr>
            <p:nvPr/>
          </p:nvSpPr>
          <p:spPr bwMode="auto">
            <a:xfrm>
              <a:off x="6660" y="9053"/>
              <a:ext cx="3676" cy="624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56103" tIns="27559" rIns="56103" bIns="27559">
              <a:spAutoFit/>
            </a:bodyPr>
            <a:lstStyle/>
            <a:p>
              <a:r>
                <a:rPr lang="en-US" b="1" i="1">
                  <a:solidFill>
                    <a:schemeClr val="tx2"/>
                  </a:solidFill>
                  <a:latin typeface="Times New Roman" pitchFamily="18" charset="0"/>
                </a:rPr>
                <a:t>Copper, 1mm thick, twisted (telephone)</a:t>
              </a:r>
            </a:p>
          </p:txBody>
        </p:sp>
        <p:sp>
          <p:nvSpPr>
            <p:cNvPr id="15367" name="Rectangle 73"/>
            <p:cNvSpPr>
              <a:spLocks noChangeArrowheads="1"/>
            </p:cNvSpPr>
            <p:nvPr/>
          </p:nvSpPr>
          <p:spPr bwMode="auto">
            <a:xfrm>
              <a:off x="7040" y="10487"/>
              <a:ext cx="3400" cy="90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56103" tIns="27559" rIns="56103" bIns="27559">
              <a:spAutoFit/>
            </a:bodyPr>
            <a:lstStyle/>
            <a:p>
              <a:r>
                <a:rPr lang="en-US" b="1" i="1">
                  <a:solidFill>
                    <a:schemeClr val="tx2"/>
                  </a:solidFill>
                  <a:latin typeface="Times New Roman" pitchFamily="18" charset="0"/>
                </a:rPr>
                <a:t>Used by cable companies: high BW, good noise immunity</a:t>
              </a:r>
            </a:p>
          </p:txBody>
        </p:sp>
        <p:sp>
          <p:nvSpPr>
            <p:cNvPr id="15368" name="Rectangle 74"/>
            <p:cNvSpPr>
              <a:spLocks noChangeArrowheads="1"/>
            </p:cNvSpPr>
            <p:nvPr/>
          </p:nvSpPr>
          <p:spPr bwMode="auto">
            <a:xfrm>
              <a:off x="1883" y="8980"/>
              <a:ext cx="1559" cy="3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6103" tIns="27559" rIns="56103" bIns="27559">
              <a:spAutoFit/>
            </a:bodyPr>
            <a:lstStyle/>
            <a:p>
              <a:r>
                <a:rPr lang="en-US" b="1" i="1">
                  <a:solidFill>
                    <a:schemeClr val="tx2"/>
                  </a:solidFill>
                  <a:latin typeface="Times New Roman" pitchFamily="18" charset="0"/>
                </a:rPr>
                <a:t>Twisted Pair:</a:t>
              </a:r>
              <a:endParaRPr lang="en-US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15369" name="Line 75"/>
            <p:cNvSpPr>
              <a:spLocks noChangeShapeType="1"/>
            </p:cNvSpPr>
            <p:nvPr/>
          </p:nvSpPr>
          <p:spPr bwMode="auto">
            <a:xfrm>
              <a:off x="2719" y="9369"/>
              <a:ext cx="328" cy="26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0" name="Line 76"/>
            <p:cNvSpPr>
              <a:spLocks noChangeShapeType="1"/>
            </p:cNvSpPr>
            <p:nvPr/>
          </p:nvSpPr>
          <p:spPr bwMode="auto">
            <a:xfrm flipV="1">
              <a:off x="2719" y="9369"/>
              <a:ext cx="328" cy="26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1" name="Line 77"/>
            <p:cNvSpPr>
              <a:spLocks noChangeShapeType="1"/>
            </p:cNvSpPr>
            <p:nvPr/>
          </p:nvSpPr>
          <p:spPr bwMode="auto">
            <a:xfrm>
              <a:off x="3047" y="9359"/>
              <a:ext cx="162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2" name="Line 78"/>
            <p:cNvSpPr>
              <a:spLocks noChangeShapeType="1"/>
            </p:cNvSpPr>
            <p:nvPr/>
          </p:nvSpPr>
          <p:spPr bwMode="auto">
            <a:xfrm>
              <a:off x="3047" y="9621"/>
              <a:ext cx="162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3" name="Line 79"/>
            <p:cNvSpPr>
              <a:spLocks noChangeShapeType="1"/>
            </p:cNvSpPr>
            <p:nvPr/>
          </p:nvSpPr>
          <p:spPr bwMode="auto">
            <a:xfrm>
              <a:off x="3201" y="9369"/>
              <a:ext cx="350" cy="26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4" name="Line 80"/>
            <p:cNvSpPr>
              <a:spLocks noChangeShapeType="1"/>
            </p:cNvSpPr>
            <p:nvPr/>
          </p:nvSpPr>
          <p:spPr bwMode="auto">
            <a:xfrm flipV="1">
              <a:off x="3201" y="9369"/>
              <a:ext cx="350" cy="26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5" name="Line 81"/>
            <p:cNvSpPr>
              <a:spLocks noChangeShapeType="1"/>
            </p:cNvSpPr>
            <p:nvPr/>
          </p:nvSpPr>
          <p:spPr bwMode="auto">
            <a:xfrm>
              <a:off x="3528" y="9359"/>
              <a:ext cx="183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6" name="Line 82"/>
            <p:cNvSpPr>
              <a:spLocks noChangeShapeType="1"/>
            </p:cNvSpPr>
            <p:nvPr/>
          </p:nvSpPr>
          <p:spPr bwMode="auto">
            <a:xfrm>
              <a:off x="3528" y="9621"/>
              <a:ext cx="183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7" name="Line 83"/>
            <p:cNvSpPr>
              <a:spLocks noChangeShapeType="1"/>
            </p:cNvSpPr>
            <p:nvPr/>
          </p:nvSpPr>
          <p:spPr bwMode="auto">
            <a:xfrm>
              <a:off x="3703" y="9369"/>
              <a:ext cx="328" cy="26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8" name="Line 84"/>
            <p:cNvSpPr>
              <a:spLocks noChangeShapeType="1"/>
            </p:cNvSpPr>
            <p:nvPr/>
          </p:nvSpPr>
          <p:spPr bwMode="auto">
            <a:xfrm flipV="1">
              <a:off x="3703" y="9369"/>
              <a:ext cx="328" cy="26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9" name="Line 85"/>
            <p:cNvSpPr>
              <a:spLocks noChangeShapeType="1"/>
            </p:cNvSpPr>
            <p:nvPr/>
          </p:nvSpPr>
          <p:spPr bwMode="auto">
            <a:xfrm>
              <a:off x="4031" y="9359"/>
              <a:ext cx="18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0" name="Line 86"/>
            <p:cNvSpPr>
              <a:spLocks noChangeShapeType="1"/>
            </p:cNvSpPr>
            <p:nvPr/>
          </p:nvSpPr>
          <p:spPr bwMode="auto">
            <a:xfrm>
              <a:off x="4031" y="9621"/>
              <a:ext cx="18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1" name="Line 87"/>
            <p:cNvSpPr>
              <a:spLocks noChangeShapeType="1"/>
            </p:cNvSpPr>
            <p:nvPr/>
          </p:nvSpPr>
          <p:spPr bwMode="auto">
            <a:xfrm>
              <a:off x="4206" y="9369"/>
              <a:ext cx="329" cy="26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2" name="Line 88"/>
            <p:cNvSpPr>
              <a:spLocks noChangeShapeType="1"/>
            </p:cNvSpPr>
            <p:nvPr/>
          </p:nvSpPr>
          <p:spPr bwMode="auto">
            <a:xfrm flipV="1">
              <a:off x="4206" y="9369"/>
              <a:ext cx="329" cy="26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3" name="Line 89"/>
            <p:cNvSpPr>
              <a:spLocks noChangeShapeType="1"/>
            </p:cNvSpPr>
            <p:nvPr/>
          </p:nvSpPr>
          <p:spPr bwMode="auto">
            <a:xfrm>
              <a:off x="4535" y="9359"/>
              <a:ext cx="162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4" name="Line 90"/>
            <p:cNvSpPr>
              <a:spLocks noChangeShapeType="1"/>
            </p:cNvSpPr>
            <p:nvPr/>
          </p:nvSpPr>
          <p:spPr bwMode="auto">
            <a:xfrm>
              <a:off x="4535" y="9621"/>
              <a:ext cx="162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5" name="Rectangle 91"/>
            <p:cNvSpPr>
              <a:spLocks noChangeArrowheads="1"/>
            </p:cNvSpPr>
            <p:nvPr/>
          </p:nvSpPr>
          <p:spPr bwMode="auto">
            <a:xfrm>
              <a:off x="1800" y="10466"/>
              <a:ext cx="1732" cy="3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6103" tIns="27559" rIns="56103" bIns="27559">
              <a:spAutoFit/>
            </a:bodyPr>
            <a:lstStyle/>
            <a:p>
              <a:r>
                <a:rPr lang="en-US" b="1" i="1">
                  <a:solidFill>
                    <a:schemeClr val="tx2"/>
                  </a:solidFill>
                  <a:latin typeface="Times New Roman" pitchFamily="18" charset="0"/>
                </a:rPr>
                <a:t>Coaxial Cable:</a:t>
              </a:r>
              <a:endParaRPr lang="en-US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15386" name="Line 92"/>
            <p:cNvSpPr>
              <a:spLocks noChangeShapeType="1"/>
            </p:cNvSpPr>
            <p:nvPr/>
          </p:nvSpPr>
          <p:spPr bwMode="auto">
            <a:xfrm>
              <a:off x="2456" y="11502"/>
              <a:ext cx="217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7" name="Oval 93"/>
            <p:cNvSpPr>
              <a:spLocks noChangeArrowheads="1"/>
            </p:cNvSpPr>
            <p:nvPr/>
          </p:nvSpPr>
          <p:spPr bwMode="auto">
            <a:xfrm>
              <a:off x="4284" y="11283"/>
              <a:ext cx="160" cy="378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8" name="Line 94"/>
            <p:cNvSpPr>
              <a:spLocks noChangeShapeType="1"/>
            </p:cNvSpPr>
            <p:nvPr/>
          </p:nvSpPr>
          <p:spPr bwMode="auto">
            <a:xfrm flipH="1">
              <a:off x="2960" y="11283"/>
              <a:ext cx="1409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9" name="Line 95"/>
            <p:cNvSpPr>
              <a:spLocks noChangeShapeType="1"/>
            </p:cNvSpPr>
            <p:nvPr/>
          </p:nvSpPr>
          <p:spPr bwMode="auto">
            <a:xfrm flipH="1">
              <a:off x="2960" y="11699"/>
              <a:ext cx="1409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0" name="Rectangle 96"/>
            <p:cNvSpPr>
              <a:spLocks noChangeArrowheads="1"/>
            </p:cNvSpPr>
            <p:nvPr/>
          </p:nvSpPr>
          <p:spPr bwMode="auto">
            <a:xfrm>
              <a:off x="2468" y="11195"/>
              <a:ext cx="1473" cy="51"/>
            </a:xfrm>
            <a:prstGeom prst="rect">
              <a:avLst/>
            </a:prstGeom>
            <a:solidFill>
              <a:srgbClr val="CC00CC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1" name="Rectangle 97"/>
            <p:cNvSpPr>
              <a:spLocks noChangeArrowheads="1"/>
            </p:cNvSpPr>
            <p:nvPr/>
          </p:nvSpPr>
          <p:spPr bwMode="auto">
            <a:xfrm>
              <a:off x="2468" y="11699"/>
              <a:ext cx="1473" cy="49"/>
            </a:xfrm>
            <a:prstGeom prst="rect">
              <a:avLst/>
            </a:prstGeom>
            <a:solidFill>
              <a:srgbClr val="CC00CC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2" name="Rectangle 98"/>
            <p:cNvSpPr>
              <a:spLocks noChangeArrowheads="1"/>
            </p:cNvSpPr>
            <p:nvPr/>
          </p:nvSpPr>
          <p:spPr bwMode="auto">
            <a:xfrm>
              <a:off x="2468" y="11019"/>
              <a:ext cx="1057" cy="160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3" name="Rectangle 99"/>
            <p:cNvSpPr>
              <a:spLocks noChangeArrowheads="1"/>
            </p:cNvSpPr>
            <p:nvPr/>
          </p:nvSpPr>
          <p:spPr bwMode="auto">
            <a:xfrm>
              <a:off x="2468" y="11765"/>
              <a:ext cx="1057" cy="159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4" name="Line 100"/>
            <p:cNvSpPr>
              <a:spLocks noChangeShapeType="1"/>
            </p:cNvSpPr>
            <p:nvPr/>
          </p:nvSpPr>
          <p:spPr bwMode="auto">
            <a:xfrm flipV="1">
              <a:off x="4622" y="11435"/>
              <a:ext cx="338" cy="89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5" name="Rectangle 101"/>
            <p:cNvSpPr>
              <a:spLocks noChangeArrowheads="1"/>
            </p:cNvSpPr>
            <p:nvPr/>
          </p:nvSpPr>
          <p:spPr bwMode="auto">
            <a:xfrm>
              <a:off x="4943" y="11298"/>
              <a:ext cx="1444" cy="33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6103" tIns="27559" rIns="56103" bIns="27559">
              <a:spAutoFit/>
            </a:bodyPr>
            <a:lstStyle/>
            <a:p>
              <a:r>
                <a:rPr lang="en-US" b="1" i="1">
                  <a:solidFill>
                    <a:schemeClr val="tx2"/>
                  </a:solidFill>
                  <a:latin typeface="Times New Roman" pitchFamily="18" charset="0"/>
                </a:rPr>
                <a:t>Copper core</a:t>
              </a:r>
            </a:p>
          </p:txBody>
        </p:sp>
        <p:sp>
          <p:nvSpPr>
            <p:cNvPr id="15396" name="Rectangle 102"/>
            <p:cNvSpPr>
              <a:spLocks noChangeArrowheads="1"/>
            </p:cNvSpPr>
            <p:nvPr/>
          </p:nvSpPr>
          <p:spPr bwMode="auto">
            <a:xfrm>
              <a:off x="4696" y="11058"/>
              <a:ext cx="1132" cy="33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6103" tIns="27559" rIns="56103" bIns="27559">
              <a:spAutoFit/>
            </a:bodyPr>
            <a:lstStyle/>
            <a:p>
              <a:r>
                <a:rPr lang="en-US" b="1" i="1">
                  <a:solidFill>
                    <a:schemeClr val="tx2"/>
                  </a:solidFill>
                  <a:latin typeface="Times New Roman" pitchFamily="18" charset="0"/>
                </a:rPr>
                <a:t>Insulator</a:t>
              </a:r>
            </a:p>
          </p:txBody>
        </p:sp>
        <p:sp>
          <p:nvSpPr>
            <p:cNvPr id="15397" name="Rectangle 103"/>
            <p:cNvSpPr>
              <a:spLocks noChangeArrowheads="1"/>
            </p:cNvSpPr>
            <p:nvPr/>
          </p:nvSpPr>
          <p:spPr bwMode="auto">
            <a:xfrm>
              <a:off x="4280" y="10794"/>
              <a:ext cx="2484" cy="30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6103" tIns="27559" rIns="56103" bIns="27559">
              <a:spAutoFit/>
            </a:bodyPr>
            <a:lstStyle/>
            <a:p>
              <a:r>
                <a:rPr lang="en-US" sz="1600" b="1" i="1">
                  <a:solidFill>
                    <a:schemeClr val="tx2"/>
                  </a:solidFill>
                  <a:latin typeface="Times New Roman" pitchFamily="18" charset="0"/>
                </a:rPr>
                <a:t>Braided outer conductor</a:t>
              </a:r>
            </a:p>
          </p:txBody>
        </p:sp>
        <p:sp>
          <p:nvSpPr>
            <p:cNvPr id="15398" name="Line 104"/>
            <p:cNvSpPr>
              <a:spLocks noChangeShapeType="1"/>
            </p:cNvSpPr>
            <p:nvPr/>
          </p:nvSpPr>
          <p:spPr bwMode="auto">
            <a:xfrm flipV="1">
              <a:off x="4360" y="11183"/>
              <a:ext cx="349" cy="19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9" name="Line 105"/>
            <p:cNvSpPr>
              <a:spLocks noChangeShapeType="1"/>
            </p:cNvSpPr>
            <p:nvPr/>
          </p:nvSpPr>
          <p:spPr bwMode="auto">
            <a:xfrm flipV="1">
              <a:off x="3856" y="11019"/>
              <a:ext cx="425" cy="176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00" name="Line 106"/>
            <p:cNvSpPr>
              <a:spLocks noChangeShapeType="1"/>
            </p:cNvSpPr>
            <p:nvPr/>
          </p:nvSpPr>
          <p:spPr bwMode="auto">
            <a:xfrm flipV="1">
              <a:off x="3462" y="10681"/>
              <a:ext cx="416" cy="34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01" name="Rectangle 107"/>
            <p:cNvSpPr>
              <a:spLocks noChangeArrowheads="1"/>
            </p:cNvSpPr>
            <p:nvPr/>
          </p:nvSpPr>
          <p:spPr bwMode="auto">
            <a:xfrm>
              <a:off x="3949" y="10555"/>
              <a:ext cx="1910" cy="33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6103" tIns="27559" rIns="56103" bIns="27559">
              <a:spAutoFit/>
            </a:bodyPr>
            <a:lstStyle/>
            <a:p>
              <a:r>
                <a:rPr lang="en-US" b="1" i="1">
                  <a:solidFill>
                    <a:schemeClr val="tx2"/>
                  </a:solidFill>
                  <a:latin typeface="Times New Roman" pitchFamily="18" charset="0"/>
                </a:rPr>
                <a:t>Plastic Covering</a:t>
              </a:r>
            </a:p>
          </p:txBody>
        </p:sp>
        <p:sp>
          <p:nvSpPr>
            <p:cNvPr id="230508" name="Rectangle 108"/>
            <p:cNvSpPr>
              <a:spLocks noChangeArrowheads="1"/>
            </p:cNvSpPr>
            <p:nvPr/>
          </p:nvSpPr>
          <p:spPr bwMode="auto">
            <a:xfrm>
              <a:off x="1800" y="12457"/>
              <a:ext cx="1561" cy="33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56103" tIns="27559" rIns="56103" bIns="27559">
              <a:spAutoFit/>
            </a:bodyPr>
            <a:lstStyle/>
            <a:p>
              <a:pPr>
                <a:defRPr/>
              </a:pPr>
              <a:r>
                <a:rPr lang="en-US" b="1" i="1" dirty="0">
                  <a:solidFill>
                    <a:schemeClr val="tx2"/>
                  </a:solidFill>
                  <a:latin typeface="Times New Roman" pitchFamily="18" charset="0"/>
                </a:rPr>
                <a:t>Fiber Optics</a:t>
              </a:r>
              <a:r>
                <a:rPr lang="en-US" b="1" i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:</a:t>
              </a:r>
            </a:p>
          </p:txBody>
        </p:sp>
        <p:sp>
          <p:nvSpPr>
            <p:cNvPr id="15403" name="Rectangle 109"/>
            <p:cNvSpPr>
              <a:spLocks noChangeArrowheads="1"/>
            </p:cNvSpPr>
            <p:nvPr/>
          </p:nvSpPr>
          <p:spPr bwMode="auto">
            <a:xfrm>
              <a:off x="3868" y="13097"/>
              <a:ext cx="2961" cy="467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04" name="Rectangle 110"/>
            <p:cNvSpPr>
              <a:spLocks noChangeArrowheads="1"/>
            </p:cNvSpPr>
            <p:nvPr/>
          </p:nvSpPr>
          <p:spPr bwMode="auto">
            <a:xfrm>
              <a:off x="1973" y="12784"/>
              <a:ext cx="1261" cy="30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6103" tIns="27559" rIns="56103" bIns="27559">
              <a:spAutoFit/>
            </a:bodyPr>
            <a:lstStyle/>
            <a:p>
              <a:r>
                <a:rPr lang="en-US" sz="1600" b="1" i="1">
                  <a:solidFill>
                    <a:schemeClr val="tx2"/>
                  </a:solidFill>
                  <a:latin typeface="Times New Roman" pitchFamily="18" charset="0"/>
                </a:rPr>
                <a:t>Transmitter</a:t>
              </a:r>
            </a:p>
          </p:txBody>
        </p:sp>
        <p:sp>
          <p:nvSpPr>
            <p:cNvPr id="15405" name="Rectangle 111"/>
            <p:cNvSpPr>
              <a:spLocks noChangeArrowheads="1"/>
            </p:cNvSpPr>
            <p:nvPr/>
          </p:nvSpPr>
          <p:spPr bwMode="auto">
            <a:xfrm>
              <a:off x="2084" y="12981"/>
              <a:ext cx="828" cy="30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6103" tIns="27559" rIns="56103" bIns="27559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</a:rPr>
                <a:t>– </a:t>
              </a:r>
              <a:r>
                <a:rPr lang="en-US" sz="1600" b="1" i="1">
                  <a:solidFill>
                    <a:schemeClr val="tx2"/>
                  </a:solidFill>
                  <a:latin typeface="Times New Roman" pitchFamily="18" charset="0"/>
                </a:rPr>
                <a:t>L.E.D</a:t>
              </a:r>
            </a:p>
          </p:txBody>
        </p:sp>
        <p:sp>
          <p:nvSpPr>
            <p:cNvPr id="15406" name="Rectangle 112"/>
            <p:cNvSpPr>
              <a:spLocks noChangeArrowheads="1"/>
            </p:cNvSpPr>
            <p:nvPr/>
          </p:nvSpPr>
          <p:spPr bwMode="auto">
            <a:xfrm>
              <a:off x="2084" y="13199"/>
              <a:ext cx="1419" cy="30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6103" tIns="27559" rIns="56103" bIns="27559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</a:rPr>
                <a:t>– </a:t>
              </a:r>
              <a:r>
                <a:rPr lang="en-US" sz="1600" b="1" i="1">
                  <a:solidFill>
                    <a:schemeClr val="tx2"/>
                  </a:solidFill>
                  <a:latin typeface="Times New Roman" pitchFamily="18" charset="0"/>
                </a:rPr>
                <a:t>Laser Diode</a:t>
              </a:r>
            </a:p>
          </p:txBody>
        </p:sp>
        <p:sp>
          <p:nvSpPr>
            <p:cNvPr id="15407" name="Rectangle 113"/>
            <p:cNvSpPr>
              <a:spLocks noChangeArrowheads="1"/>
            </p:cNvSpPr>
            <p:nvPr/>
          </p:nvSpPr>
          <p:spPr bwMode="auto">
            <a:xfrm>
              <a:off x="6925" y="12872"/>
              <a:ext cx="957" cy="30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6103" tIns="27559" rIns="56103" bIns="27559">
              <a:spAutoFit/>
            </a:bodyPr>
            <a:lstStyle/>
            <a:p>
              <a:r>
                <a:rPr lang="en-US" sz="1600" b="1" i="1">
                  <a:solidFill>
                    <a:schemeClr val="tx2"/>
                  </a:solidFill>
                  <a:latin typeface="Times New Roman" pitchFamily="18" charset="0"/>
                </a:rPr>
                <a:t>Receiver</a:t>
              </a:r>
            </a:p>
          </p:txBody>
        </p:sp>
        <p:sp>
          <p:nvSpPr>
            <p:cNvPr id="15408" name="Rectangle 114"/>
            <p:cNvSpPr>
              <a:spLocks noChangeArrowheads="1"/>
            </p:cNvSpPr>
            <p:nvPr/>
          </p:nvSpPr>
          <p:spPr bwMode="auto">
            <a:xfrm>
              <a:off x="6838" y="13068"/>
              <a:ext cx="1335" cy="30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6103" tIns="27559" rIns="56103" bIns="27559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</a:rPr>
                <a:t>– </a:t>
              </a:r>
              <a:r>
                <a:rPr lang="en-US" sz="1600" b="1" i="1">
                  <a:solidFill>
                    <a:schemeClr val="tx2"/>
                  </a:solidFill>
                  <a:latin typeface="Times New Roman" pitchFamily="18" charset="0"/>
                </a:rPr>
                <a:t>Photodiode</a:t>
              </a:r>
            </a:p>
          </p:txBody>
        </p:sp>
        <p:sp>
          <p:nvSpPr>
            <p:cNvPr id="15409" name="Line 115"/>
            <p:cNvSpPr>
              <a:spLocks noChangeShapeType="1"/>
            </p:cNvSpPr>
            <p:nvPr/>
          </p:nvSpPr>
          <p:spPr bwMode="auto">
            <a:xfrm flipV="1">
              <a:off x="3856" y="13085"/>
              <a:ext cx="263" cy="26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10" name="Line 116"/>
            <p:cNvSpPr>
              <a:spLocks noChangeShapeType="1"/>
            </p:cNvSpPr>
            <p:nvPr/>
          </p:nvSpPr>
          <p:spPr bwMode="auto">
            <a:xfrm>
              <a:off x="4120" y="13085"/>
              <a:ext cx="656" cy="50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11" name="Line 117"/>
            <p:cNvSpPr>
              <a:spLocks noChangeShapeType="1"/>
            </p:cNvSpPr>
            <p:nvPr/>
          </p:nvSpPr>
          <p:spPr bwMode="auto">
            <a:xfrm flipV="1">
              <a:off x="4776" y="13085"/>
              <a:ext cx="415" cy="50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12" name="Line 118"/>
            <p:cNvSpPr>
              <a:spLocks noChangeShapeType="1"/>
            </p:cNvSpPr>
            <p:nvPr/>
          </p:nvSpPr>
          <p:spPr bwMode="auto">
            <a:xfrm>
              <a:off x="5278" y="13085"/>
              <a:ext cx="656" cy="50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13" name="Line 119"/>
            <p:cNvSpPr>
              <a:spLocks noChangeShapeType="1"/>
            </p:cNvSpPr>
            <p:nvPr/>
          </p:nvSpPr>
          <p:spPr bwMode="auto">
            <a:xfrm flipV="1">
              <a:off x="5936" y="13085"/>
              <a:ext cx="415" cy="50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14" name="Line 120"/>
            <p:cNvSpPr>
              <a:spLocks noChangeShapeType="1"/>
            </p:cNvSpPr>
            <p:nvPr/>
          </p:nvSpPr>
          <p:spPr bwMode="auto">
            <a:xfrm>
              <a:off x="6351" y="13085"/>
              <a:ext cx="503" cy="329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15" name="Line 121"/>
            <p:cNvSpPr>
              <a:spLocks noChangeShapeType="1"/>
            </p:cNvSpPr>
            <p:nvPr/>
          </p:nvSpPr>
          <p:spPr bwMode="auto">
            <a:xfrm flipV="1">
              <a:off x="3376" y="13325"/>
              <a:ext cx="502" cy="43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16" name="Arc 122"/>
            <p:cNvSpPr>
              <a:spLocks/>
            </p:cNvSpPr>
            <p:nvPr/>
          </p:nvSpPr>
          <p:spPr bwMode="auto">
            <a:xfrm>
              <a:off x="3676" y="13330"/>
              <a:ext cx="186" cy="165"/>
            </a:xfrm>
            <a:custGeom>
              <a:avLst/>
              <a:gdLst>
                <a:gd name="T0" fmla="*/ 1 w 19938"/>
                <a:gd name="T1" fmla="*/ 2 h 17633"/>
                <a:gd name="T2" fmla="*/ 0 w 19938"/>
                <a:gd name="T3" fmla="*/ 1 h 17633"/>
                <a:gd name="T4" fmla="*/ 2 w 19938"/>
                <a:gd name="T5" fmla="*/ 0 h 17633"/>
                <a:gd name="T6" fmla="*/ 0 60000 65536"/>
                <a:gd name="T7" fmla="*/ 0 60000 65536"/>
                <a:gd name="T8" fmla="*/ 0 60000 65536"/>
                <a:gd name="T9" fmla="*/ 0 w 19938"/>
                <a:gd name="T10" fmla="*/ 0 h 17633"/>
                <a:gd name="T11" fmla="*/ 19938 w 19938"/>
                <a:gd name="T12" fmla="*/ 17633 h 1763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938" h="17633" fill="none" extrusionOk="0">
                  <a:moveTo>
                    <a:pt x="7462" y="17632"/>
                  </a:moveTo>
                  <a:cubicBezTo>
                    <a:pt x="4147" y="15287"/>
                    <a:pt x="1561" y="12055"/>
                    <a:pt x="-1" y="8308"/>
                  </a:cubicBezTo>
                </a:path>
                <a:path w="19938" h="17633" stroke="0" extrusionOk="0">
                  <a:moveTo>
                    <a:pt x="7462" y="17632"/>
                  </a:moveTo>
                  <a:cubicBezTo>
                    <a:pt x="4147" y="15287"/>
                    <a:pt x="1561" y="12055"/>
                    <a:pt x="-1" y="8308"/>
                  </a:cubicBezTo>
                  <a:lnTo>
                    <a:pt x="19938" y="0"/>
                  </a:lnTo>
                  <a:close/>
                </a:path>
              </a:pathLst>
            </a:custGeom>
            <a:solidFill>
              <a:srgbClr val="000000"/>
            </a:solidFill>
            <a:ln w="25400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17" name="Line 123"/>
            <p:cNvSpPr>
              <a:spLocks noChangeShapeType="1"/>
            </p:cNvSpPr>
            <p:nvPr/>
          </p:nvSpPr>
          <p:spPr bwMode="auto">
            <a:xfrm>
              <a:off x="6854" y="13414"/>
              <a:ext cx="414" cy="26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18" name="Arc 124"/>
            <p:cNvSpPr>
              <a:spLocks/>
            </p:cNvSpPr>
            <p:nvPr/>
          </p:nvSpPr>
          <p:spPr bwMode="auto">
            <a:xfrm>
              <a:off x="7058" y="13514"/>
              <a:ext cx="195" cy="146"/>
            </a:xfrm>
            <a:custGeom>
              <a:avLst/>
              <a:gdLst>
                <a:gd name="T0" fmla="*/ 0 w 20854"/>
                <a:gd name="T1" fmla="*/ 1 h 15840"/>
                <a:gd name="T2" fmla="*/ 1 w 20854"/>
                <a:gd name="T3" fmla="*/ 0 h 15840"/>
                <a:gd name="T4" fmla="*/ 2 w 20854"/>
                <a:gd name="T5" fmla="*/ 1 h 15840"/>
                <a:gd name="T6" fmla="*/ 0 60000 65536"/>
                <a:gd name="T7" fmla="*/ 0 60000 65536"/>
                <a:gd name="T8" fmla="*/ 0 60000 65536"/>
                <a:gd name="T9" fmla="*/ 0 w 20854"/>
                <a:gd name="T10" fmla="*/ 0 h 15840"/>
                <a:gd name="T11" fmla="*/ 20854 w 20854"/>
                <a:gd name="T12" fmla="*/ 15840 h 158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854" h="15840" fill="none" extrusionOk="0">
                  <a:moveTo>
                    <a:pt x="-1" y="10212"/>
                  </a:moveTo>
                  <a:cubicBezTo>
                    <a:pt x="1056" y="6296"/>
                    <a:pt x="3194" y="2757"/>
                    <a:pt x="6168" y="-1"/>
                  </a:cubicBezTo>
                </a:path>
                <a:path w="20854" h="15840" stroke="0" extrusionOk="0">
                  <a:moveTo>
                    <a:pt x="-1" y="10212"/>
                  </a:moveTo>
                  <a:cubicBezTo>
                    <a:pt x="1056" y="6296"/>
                    <a:pt x="3194" y="2757"/>
                    <a:pt x="6168" y="-1"/>
                  </a:cubicBezTo>
                  <a:lnTo>
                    <a:pt x="20854" y="15840"/>
                  </a:lnTo>
                  <a:close/>
                </a:path>
              </a:pathLst>
            </a:custGeom>
            <a:solidFill>
              <a:srgbClr val="000000"/>
            </a:solidFill>
            <a:ln w="25400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19" name="Rectangle 125"/>
            <p:cNvSpPr>
              <a:spLocks noChangeArrowheads="1"/>
            </p:cNvSpPr>
            <p:nvPr/>
          </p:nvSpPr>
          <p:spPr bwMode="auto">
            <a:xfrm>
              <a:off x="2628" y="13613"/>
              <a:ext cx="646" cy="30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6103" tIns="27559" rIns="56103" bIns="27559">
              <a:spAutoFit/>
            </a:bodyPr>
            <a:lstStyle/>
            <a:p>
              <a:r>
                <a:rPr lang="en-US" sz="1600" b="1" i="1">
                  <a:solidFill>
                    <a:schemeClr val="tx2"/>
                  </a:solidFill>
                  <a:latin typeface="Times New Roman" pitchFamily="18" charset="0"/>
                </a:rPr>
                <a:t>Light</a:t>
              </a:r>
            </a:p>
          </p:txBody>
        </p:sp>
        <p:sp>
          <p:nvSpPr>
            <p:cNvPr id="15420" name="Rectangle 126"/>
            <p:cNvSpPr>
              <a:spLocks noChangeArrowheads="1"/>
            </p:cNvSpPr>
            <p:nvPr/>
          </p:nvSpPr>
          <p:spPr bwMode="auto">
            <a:xfrm>
              <a:off x="2628" y="13811"/>
              <a:ext cx="801" cy="30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6103" tIns="27559" rIns="56103" bIns="27559">
              <a:spAutoFit/>
            </a:bodyPr>
            <a:lstStyle/>
            <a:p>
              <a:r>
                <a:rPr lang="en-US" sz="1600" b="1" i="1">
                  <a:solidFill>
                    <a:schemeClr val="tx2"/>
                  </a:solidFill>
                  <a:latin typeface="Times New Roman" pitchFamily="18" charset="0"/>
                </a:rPr>
                <a:t>Source</a:t>
              </a:r>
            </a:p>
          </p:txBody>
        </p:sp>
        <p:sp>
          <p:nvSpPr>
            <p:cNvPr id="15421" name="Line 127"/>
            <p:cNvSpPr>
              <a:spLocks noChangeShapeType="1"/>
            </p:cNvSpPr>
            <p:nvPr/>
          </p:nvSpPr>
          <p:spPr bwMode="auto">
            <a:xfrm>
              <a:off x="5191" y="13501"/>
              <a:ext cx="351" cy="43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22" name="Rectangle 128"/>
            <p:cNvSpPr>
              <a:spLocks noChangeArrowheads="1"/>
            </p:cNvSpPr>
            <p:nvPr/>
          </p:nvSpPr>
          <p:spPr bwMode="auto">
            <a:xfrm>
              <a:off x="5605" y="13769"/>
              <a:ext cx="739" cy="33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6103" tIns="27559" rIns="56103" bIns="27559">
              <a:spAutoFit/>
            </a:bodyPr>
            <a:lstStyle/>
            <a:p>
              <a:r>
                <a:rPr lang="en-US" b="1" i="1">
                  <a:solidFill>
                    <a:schemeClr val="tx2"/>
                  </a:solidFill>
                  <a:latin typeface="Times New Roman" pitchFamily="18" charset="0"/>
                </a:rPr>
                <a:t>Silica</a:t>
              </a:r>
            </a:p>
          </p:txBody>
        </p:sp>
        <p:sp>
          <p:nvSpPr>
            <p:cNvPr id="15423" name="Line 129"/>
            <p:cNvSpPr>
              <a:spLocks noChangeShapeType="1"/>
            </p:cNvSpPr>
            <p:nvPr/>
          </p:nvSpPr>
          <p:spPr bwMode="auto">
            <a:xfrm flipV="1">
              <a:off x="5278" y="12758"/>
              <a:ext cx="175" cy="26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0530" name="Rectangle 130"/>
            <p:cNvSpPr>
              <a:spLocks noChangeArrowheads="1"/>
            </p:cNvSpPr>
            <p:nvPr/>
          </p:nvSpPr>
          <p:spPr bwMode="auto">
            <a:xfrm>
              <a:off x="5440" y="12544"/>
              <a:ext cx="1595" cy="61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56103" tIns="27559" rIns="56103" bIns="27559">
              <a:spAutoFit/>
            </a:bodyPr>
            <a:lstStyle/>
            <a:p>
              <a:pPr>
                <a:defRPr/>
              </a:pPr>
              <a:r>
                <a:rPr lang="en-US" b="1" i="1" dirty="0">
                  <a:solidFill>
                    <a:schemeClr val="tx2"/>
                  </a:solidFill>
                  <a:latin typeface="Times New Roman" pitchFamily="18" charset="0"/>
                </a:rPr>
                <a:t>Total internal</a:t>
              </a:r>
            </a:p>
            <a:p>
              <a:pPr>
                <a:defRPr/>
              </a:pPr>
              <a:endParaRPr lang="en-US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15425" name="Rectangle 131"/>
            <p:cNvSpPr>
              <a:spLocks noChangeArrowheads="1"/>
            </p:cNvSpPr>
            <p:nvPr/>
          </p:nvSpPr>
          <p:spPr bwMode="auto">
            <a:xfrm>
              <a:off x="5440" y="12740"/>
              <a:ext cx="1114" cy="30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6103" tIns="27559" rIns="56103" bIns="27559">
              <a:spAutoFit/>
            </a:bodyPr>
            <a:lstStyle/>
            <a:p>
              <a:r>
                <a:rPr lang="en-US" sz="1600" b="1" i="1">
                  <a:solidFill>
                    <a:schemeClr val="tx2"/>
                  </a:solidFill>
                  <a:latin typeface="Times New Roman" pitchFamily="18" charset="0"/>
                </a:rPr>
                <a:t>Reflection</a:t>
              </a:r>
            </a:p>
          </p:txBody>
        </p:sp>
        <p:sp>
          <p:nvSpPr>
            <p:cNvPr id="15426" name="Rectangle 132"/>
            <p:cNvSpPr>
              <a:spLocks noChangeArrowheads="1"/>
            </p:cNvSpPr>
            <p:nvPr/>
          </p:nvSpPr>
          <p:spPr bwMode="auto">
            <a:xfrm>
              <a:off x="4115" y="12784"/>
              <a:ext cx="477" cy="33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6103" tIns="27559" rIns="56103" bIns="27559">
              <a:spAutoFit/>
            </a:bodyPr>
            <a:lstStyle/>
            <a:p>
              <a:r>
                <a:rPr lang="en-US" b="1" i="1">
                  <a:solidFill>
                    <a:schemeClr val="tx2"/>
                  </a:solidFill>
                  <a:latin typeface="Times New Roman" pitchFamily="18" charset="0"/>
                </a:rPr>
                <a:t>Air</a:t>
              </a:r>
            </a:p>
          </p:txBody>
        </p:sp>
        <p:sp>
          <p:nvSpPr>
            <p:cNvPr id="15427" name="Rectangle 133"/>
            <p:cNvSpPr>
              <a:spLocks noChangeArrowheads="1"/>
            </p:cNvSpPr>
            <p:nvPr/>
          </p:nvSpPr>
          <p:spPr bwMode="auto">
            <a:xfrm>
              <a:off x="8100" y="12589"/>
              <a:ext cx="2309" cy="1737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56103" tIns="27559" rIns="56103" bIns="27559">
              <a:spAutoFit/>
            </a:bodyPr>
            <a:lstStyle/>
            <a:p>
              <a:r>
                <a:rPr lang="en-US" b="1" i="1">
                  <a:solidFill>
                    <a:schemeClr val="tx2"/>
                  </a:solidFill>
                  <a:latin typeface="Times New Roman" pitchFamily="18" charset="0"/>
                </a:rPr>
                <a:t>Light: 3 parts are cable, light source, light detector.</a:t>
              </a:r>
            </a:p>
            <a:p>
              <a:r>
                <a:rPr lang="en-US" b="1" i="1">
                  <a:solidFill>
                    <a:schemeClr val="tx2"/>
                  </a:solidFill>
                  <a:latin typeface="Times New Roman" pitchFamily="18" charset="0"/>
                </a:rPr>
                <a:t>Multimode light disperse (LED), (laser)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6D230-DEAE-434B-A0F1-3B2402E6A6F4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8229600" cy="1139825"/>
          </a:xfrm>
          <a:ln w="25400" cap="flat">
            <a:prstDash val="sysDot"/>
          </a:ln>
        </p:spPr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b="1" i="1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Low-Orbit Satellite</a:t>
            </a:r>
          </a:p>
        </p:txBody>
      </p:sp>
      <p:sp>
        <p:nvSpPr>
          <p:cNvPr id="3078" name="Oval 3"/>
          <p:cNvSpPr>
            <a:spLocks noChangeArrowheads="1"/>
          </p:cNvSpPr>
          <p:nvPr/>
        </p:nvSpPr>
        <p:spPr bwMode="auto">
          <a:xfrm>
            <a:off x="3113088" y="3441700"/>
            <a:ext cx="2560637" cy="2598738"/>
          </a:xfrm>
          <a:prstGeom prst="ellipse">
            <a:avLst/>
          </a:prstGeom>
          <a:gradFill rotWithShape="0">
            <a:gsLst>
              <a:gs pos="0">
                <a:srgbClr val="00004C"/>
              </a:gs>
              <a:gs pos="100000">
                <a:srgbClr val="0000FF"/>
              </a:gs>
            </a:gsLst>
            <a:lin ang="2700000" scaled="1"/>
          </a:gra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079" name="Group 4"/>
          <p:cNvGrpSpPr>
            <a:grpSpLocks/>
          </p:cNvGrpSpPr>
          <p:nvPr/>
        </p:nvGrpSpPr>
        <p:grpSpPr bwMode="auto">
          <a:xfrm>
            <a:off x="3573463" y="3663950"/>
            <a:ext cx="990600" cy="2317750"/>
            <a:chOff x="2635" y="2308"/>
            <a:chExt cx="624" cy="1460"/>
          </a:xfrm>
        </p:grpSpPr>
        <p:grpSp>
          <p:nvGrpSpPr>
            <p:cNvPr id="3100" name="Group 5"/>
            <p:cNvGrpSpPr>
              <a:grpSpLocks/>
            </p:cNvGrpSpPr>
            <p:nvPr/>
          </p:nvGrpSpPr>
          <p:grpSpPr bwMode="auto">
            <a:xfrm>
              <a:off x="2815" y="3144"/>
              <a:ext cx="443" cy="624"/>
              <a:chOff x="2815" y="3144"/>
              <a:chExt cx="443" cy="624"/>
            </a:xfrm>
          </p:grpSpPr>
          <p:sp>
            <p:nvSpPr>
              <p:cNvPr id="3122" name="Freeform 6"/>
              <p:cNvSpPr>
                <a:spLocks/>
              </p:cNvSpPr>
              <p:nvPr/>
            </p:nvSpPr>
            <p:spPr bwMode="auto">
              <a:xfrm>
                <a:off x="2815" y="3144"/>
                <a:ext cx="443" cy="603"/>
              </a:xfrm>
              <a:custGeom>
                <a:avLst/>
                <a:gdLst>
                  <a:gd name="T0" fmla="*/ 100 w 443"/>
                  <a:gd name="T1" fmla="*/ 0 h 603"/>
                  <a:gd name="T2" fmla="*/ 106 w 443"/>
                  <a:gd name="T3" fmla="*/ 14 h 603"/>
                  <a:gd name="T4" fmla="*/ 118 w 443"/>
                  <a:gd name="T5" fmla="*/ 2 h 603"/>
                  <a:gd name="T6" fmla="*/ 133 w 443"/>
                  <a:gd name="T7" fmla="*/ 12 h 603"/>
                  <a:gd name="T8" fmla="*/ 172 w 443"/>
                  <a:gd name="T9" fmla="*/ 19 h 603"/>
                  <a:gd name="T10" fmla="*/ 190 w 443"/>
                  <a:gd name="T11" fmla="*/ 25 h 603"/>
                  <a:gd name="T12" fmla="*/ 207 w 443"/>
                  <a:gd name="T13" fmla="*/ 40 h 603"/>
                  <a:gd name="T14" fmla="*/ 237 w 443"/>
                  <a:gd name="T15" fmla="*/ 67 h 603"/>
                  <a:gd name="T16" fmla="*/ 264 w 443"/>
                  <a:gd name="T17" fmla="*/ 72 h 603"/>
                  <a:gd name="T18" fmla="*/ 294 w 443"/>
                  <a:gd name="T19" fmla="*/ 99 h 603"/>
                  <a:gd name="T20" fmla="*/ 286 w 443"/>
                  <a:gd name="T21" fmla="*/ 129 h 603"/>
                  <a:gd name="T22" fmla="*/ 308 w 443"/>
                  <a:gd name="T23" fmla="*/ 133 h 603"/>
                  <a:gd name="T24" fmla="*/ 340 w 443"/>
                  <a:gd name="T25" fmla="*/ 133 h 603"/>
                  <a:gd name="T26" fmla="*/ 377 w 443"/>
                  <a:gd name="T27" fmla="*/ 145 h 603"/>
                  <a:gd name="T28" fmla="*/ 424 w 443"/>
                  <a:gd name="T29" fmla="*/ 161 h 603"/>
                  <a:gd name="T30" fmla="*/ 440 w 443"/>
                  <a:gd name="T31" fmla="*/ 189 h 603"/>
                  <a:gd name="T32" fmla="*/ 414 w 443"/>
                  <a:gd name="T33" fmla="*/ 223 h 603"/>
                  <a:gd name="T34" fmla="*/ 406 w 443"/>
                  <a:gd name="T35" fmla="*/ 260 h 603"/>
                  <a:gd name="T36" fmla="*/ 398 w 443"/>
                  <a:gd name="T37" fmla="*/ 305 h 603"/>
                  <a:gd name="T38" fmla="*/ 371 w 443"/>
                  <a:gd name="T39" fmla="*/ 328 h 603"/>
                  <a:gd name="T40" fmla="*/ 325 w 443"/>
                  <a:gd name="T41" fmla="*/ 343 h 603"/>
                  <a:gd name="T42" fmla="*/ 321 w 443"/>
                  <a:gd name="T43" fmla="*/ 366 h 603"/>
                  <a:gd name="T44" fmla="*/ 287 w 443"/>
                  <a:gd name="T45" fmla="*/ 418 h 603"/>
                  <a:gd name="T46" fmla="*/ 237 w 443"/>
                  <a:gd name="T47" fmla="*/ 419 h 603"/>
                  <a:gd name="T48" fmla="*/ 243 w 443"/>
                  <a:gd name="T49" fmla="*/ 462 h 603"/>
                  <a:gd name="T50" fmla="*/ 196 w 443"/>
                  <a:gd name="T51" fmla="*/ 496 h 603"/>
                  <a:gd name="T52" fmla="*/ 184 w 443"/>
                  <a:gd name="T53" fmla="*/ 517 h 603"/>
                  <a:gd name="T54" fmla="*/ 173 w 443"/>
                  <a:gd name="T55" fmla="*/ 568 h 603"/>
                  <a:gd name="T56" fmla="*/ 156 w 443"/>
                  <a:gd name="T57" fmla="*/ 596 h 603"/>
                  <a:gd name="T58" fmla="*/ 117 w 443"/>
                  <a:gd name="T59" fmla="*/ 551 h 603"/>
                  <a:gd name="T60" fmla="*/ 102 w 443"/>
                  <a:gd name="T61" fmla="*/ 449 h 603"/>
                  <a:gd name="T62" fmla="*/ 105 w 443"/>
                  <a:gd name="T63" fmla="*/ 383 h 603"/>
                  <a:gd name="T64" fmla="*/ 101 w 443"/>
                  <a:gd name="T65" fmla="*/ 279 h 603"/>
                  <a:gd name="T66" fmla="*/ 79 w 443"/>
                  <a:gd name="T67" fmla="*/ 252 h 603"/>
                  <a:gd name="T68" fmla="*/ 57 w 443"/>
                  <a:gd name="T69" fmla="*/ 251 h 603"/>
                  <a:gd name="T70" fmla="*/ 47 w 443"/>
                  <a:gd name="T71" fmla="*/ 228 h 603"/>
                  <a:gd name="T72" fmla="*/ 34 w 443"/>
                  <a:gd name="T73" fmla="*/ 201 h 603"/>
                  <a:gd name="T74" fmla="*/ 23 w 443"/>
                  <a:gd name="T75" fmla="*/ 179 h 603"/>
                  <a:gd name="T76" fmla="*/ 11 w 443"/>
                  <a:gd name="T77" fmla="*/ 155 h 603"/>
                  <a:gd name="T78" fmla="*/ 11 w 443"/>
                  <a:gd name="T79" fmla="*/ 129 h 603"/>
                  <a:gd name="T80" fmla="*/ 8 w 443"/>
                  <a:gd name="T81" fmla="*/ 106 h 603"/>
                  <a:gd name="T82" fmla="*/ 32 w 443"/>
                  <a:gd name="T83" fmla="*/ 83 h 603"/>
                  <a:gd name="T84" fmla="*/ 45 w 443"/>
                  <a:gd name="T85" fmla="*/ 51 h 603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443"/>
                  <a:gd name="T130" fmla="*/ 0 h 603"/>
                  <a:gd name="T131" fmla="*/ 443 w 443"/>
                  <a:gd name="T132" fmla="*/ 603 h 603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443" h="603">
                    <a:moveTo>
                      <a:pt x="53" y="17"/>
                    </a:moveTo>
                    <a:lnTo>
                      <a:pt x="78" y="0"/>
                    </a:lnTo>
                    <a:lnTo>
                      <a:pt x="100" y="0"/>
                    </a:lnTo>
                    <a:lnTo>
                      <a:pt x="106" y="2"/>
                    </a:lnTo>
                    <a:lnTo>
                      <a:pt x="106" y="7"/>
                    </a:lnTo>
                    <a:lnTo>
                      <a:pt x="106" y="14"/>
                    </a:lnTo>
                    <a:lnTo>
                      <a:pt x="112" y="17"/>
                    </a:lnTo>
                    <a:lnTo>
                      <a:pt x="115" y="10"/>
                    </a:lnTo>
                    <a:lnTo>
                      <a:pt x="118" y="2"/>
                    </a:lnTo>
                    <a:lnTo>
                      <a:pt x="123" y="2"/>
                    </a:lnTo>
                    <a:lnTo>
                      <a:pt x="126" y="7"/>
                    </a:lnTo>
                    <a:lnTo>
                      <a:pt x="133" y="12"/>
                    </a:lnTo>
                    <a:lnTo>
                      <a:pt x="141" y="17"/>
                    </a:lnTo>
                    <a:lnTo>
                      <a:pt x="161" y="17"/>
                    </a:lnTo>
                    <a:lnTo>
                      <a:pt x="172" y="19"/>
                    </a:lnTo>
                    <a:lnTo>
                      <a:pt x="177" y="20"/>
                    </a:lnTo>
                    <a:lnTo>
                      <a:pt x="182" y="20"/>
                    </a:lnTo>
                    <a:lnTo>
                      <a:pt x="190" y="25"/>
                    </a:lnTo>
                    <a:lnTo>
                      <a:pt x="193" y="31"/>
                    </a:lnTo>
                    <a:lnTo>
                      <a:pt x="193" y="36"/>
                    </a:lnTo>
                    <a:lnTo>
                      <a:pt x="207" y="40"/>
                    </a:lnTo>
                    <a:lnTo>
                      <a:pt x="216" y="52"/>
                    </a:lnTo>
                    <a:lnTo>
                      <a:pt x="228" y="62"/>
                    </a:lnTo>
                    <a:lnTo>
                      <a:pt x="237" y="67"/>
                    </a:lnTo>
                    <a:lnTo>
                      <a:pt x="242" y="67"/>
                    </a:lnTo>
                    <a:lnTo>
                      <a:pt x="255" y="67"/>
                    </a:lnTo>
                    <a:lnTo>
                      <a:pt x="264" y="72"/>
                    </a:lnTo>
                    <a:lnTo>
                      <a:pt x="273" y="82"/>
                    </a:lnTo>
                    <a:lnTo>
                      <a:pt x="286" y="90"/>
                    </a:lnTo>
                    <a:lnTo>
                      <a:pt x="294" y="99"/>
                    </a:lnTo>
                    <a:lnTo>
                      <a:pt x="297" y="112"/>
                    </a:lnTo>
                    <a:lnTo>
                      <a:pt x="292" y="117"/>
                    </a:lnTo>
                    <a:lnTo>
                      <a:pt x="286" y="129"/>
                    </a:lnTo>
                    <a:lnTo>
                      <a:pt x="294" y="137"/>
                    </a:lnTo>
                    <a:lnTo>
                      <a:pt x="299" y="139"/>
                    </a:lnTo>
                    <a:lnTo>
                      <a:pt x="308" y="133"/>
                    </a:lnTo>
                    <a:lnTo>
                      <a:pt x="321" y="129"/>
                    </a:lnTo>
                    <a:lnTo>
                      <a:pt x="331" y="133"/>
                    </a:lnTo>
                    <a:lnTo>
                      <a:pt x="340" y="133"/>
                    </a:lnTo>
                    <a:lnTo>
                      <a:pt x="352" y="138"/>
                    </a:lnTo>
                    <a:lnTo>
                      <a:pt x="365" y="145"/>
                    </a:lnTo>
                    <a:lnTo>
                      <a:pt x="377" y="145"/>
                    </a:lnTo>
                    <a:lnTo>
                      <a:pt x="393" y="145"/>
                    </a:lnTo>
                    <a:lnTo>
                      <a:pt x="408" y="157"/>
                    </a:lnTo>
                    <a:lnTo>
                      <a:pt x="424" y="161"/>
                    </a:lnTo>
                    <a:lnTo>
                      <a:pt x="435" y="166"/>
                    </a:lnTo>
                    <a:lnTo>
                      <a:pt x="442" y="176"/>
                    </a:lnTo>
                    <a:lnTo>
                      <a:pt x="440" y="189"/>
                    </a:lnTo>
                    <a:lnTo>
                      <a:pt x="432" y="201"/>
                    </a:lnTo>
                    <a:lnTo>
                      <a:pt x="424" y="212"/>
                    </a:lnTo>
                    <a:lnTo>
                      <a:pt x="414" y="223"/>
                    </a:lnTo>
                    <a:lnTo>
                      <a:pt x="410" y="237"/>
                    </a:lnTo>
                    <a:lnTo>
                      <a:pt x="398" y="246"/>
                    </a:lnTo>
                    <a:lnTo>
                      <a:pt x="406" y="260"/>
                    </a:lnTo>
                    <a:lnTo>
                      <a:pt x="405" y="278"/>
                    </a:lnTo>
                    <a:lnTo>
                      <a:pt x="398" y="291"/>
                    </a:lnTo>
                    <a:lnTo>
                      <a:pt x="398" y="305"/>
                    </a:lnTo>
                    <a:lnTo>
                      <a:pt x="391" y="318"/>
                    </a:lnTo>
                    <a:lnTo>
                      <a:pt x="382" y="323"/>
                    </a:lnTo>
                    <a:lnTo>
                      <a:pt x="371" y="328"/>
                    </a:lnTo>
                    <a:lnTo>
                      <a:pt x="359" y="327"/>
                    </a:lnTo>
                    <a:lnTo>
                      <a:pt x="340" y="331"/>
                    </a:lnTo>
                    <a:lnTo>
                      <a:pt x="325" y="343"/>
                    </a:lnTo>
                    <a:lnTo>
                      <a:pt x="317" y="353"/>
                    </a:lnTo>
                    <a:lnTo>
                      <a:pt x="312" y="359"/>
                    </a:lnTo>
                    <a:lnTo>
                      <a:pt x="321" y="366"/>
                    </a:lnTo>
                    <a:lnTo>
                      <a:pt x="321" y="377"/>
                    </a:lnTo>
                    <a:lnTo>
                      <a:pt x="300" y="393"/>
                    </a:lnTo>
                    <a:lnTo>
                      <a:pt x="287" y="418"/>
                    </a:lnTo>
                    <a:lnTo>
                      <a:pt x="270" y="431"/>
                    </a:lnTo>
                    <a:lnTo>
                      <a:pt x="255" y="432"/>
                    </a:lnTo>
                    <a:lnTo>
                      <a:pt x="237" y="419"/>
                    </a:lnTo>
                    <a:lnTo>
                      <a:pt x="237" y="437"/>
                    </a:lnTo>
                    <a:lnTo>
                      <a:pt x="245" y="446"/>
                    </a:lnTo>
                    <a:lnTo>
                      <a:pt x="243" y="462"/>
                    </a:lnTo>
                    <a:lnTo>
                      <a:pt x="218" y="476"/>
                    </a:lnTo>
                    <a:lnTo>
                      <a:pt x="207" y="474"/>
                    </a:lnTo>
                    <a:lnTo>
                      <a:pt x="196" y="496"/>
                    </a:lnTo>
                    <a:lnTo>
                      <a:pt x="184" y="498"/>
                    </a:lnTo>
                    <a:lnTo>
                      <a:pt x="180" y="507"/>
                    </a:lnTo>
                    <a:lnTo>
                      <a:pt x="184" y="517"/>
                    </a:lnTo>
                    <a:lnTo>
                      <a:pt x="174" y="531"/>
                    </a:lnTo>
                    <a:lnTo>
                      <a:pt x="183" y="553"/>
                    </a:lnTo>
                    <a:lnTo>
                      <a:pt x="173" y="568"/>
                    </a:lnTo>
                    <a:lnTo>
                      <a:pt x="166" y="584"/>
                    </a:lnTo>
                    <a:lnTo>
                      <a:pt x="174" y="596"/>
                    </a:lnTo>
                    <a:lnTo>
                      <a:pt x="156" y="596"/>
                    </a:lnTo>
                    <a:lnTo>
                      <a:pt x="140" y="602"/>
                    </a:lnTo>
                    <a:lnTo>
                      <a:pt x="122" y="574"/>
                    </a:lnTo>
                    <a:lnTo>
                      <a:pt x="117" y="551"/>
                    </a:lnTo>
                    <a:lnTo>
                      <a:pt x="117" y="501"/>
                    </a:lnTo>
                    <a:lnTo>
                      <a:pt x="100" y="481"/>
                    </a:lnTo>
                    <a:lnTo>
                      <a:pt x="102" y="449"/>
                    </a:lnTo>
                    <a:lnTo>
                      <a:pt x="110" y="428"/>
                    </a:lnTo>
                    <a:lnTo>
                      <a:pt x="106" y="407"/>
                    </a:lnTo>
                    <a:lnTo>
                      <a:pt x="105" y="383"/>
                    </a:lnTo>
                    <a:lnTo>
                      <a:pt x="106" y="323"/>
                    </a:lnTo>
                    <a:lnTo>
                      <a:pt x="112" y="296"/>
                    </a:lnTo>
                    <a:lnTo>
                      <a:pt x="101" y="279"/>
                    </a:lnTo>
                    <a:lnTo>
                      <a:pt x="89" y="268"/>
                    </a:lnTo>
                    <a:lnTo>
                      <a:pt x="80" y="261"/>
                    </a:lnTo>
                    <a:lnTo>
                      <a:pt x="79" y="252"/>
                    </a:lnTo>
                    <a:lnTo>
                      <a:pt x="71" y="254"/>
                    </a:lnTo>
                    <a:lnTo>
                      <a:pt x="61" y="256"/>
                    </a:lnTo>
                    <a:lnTo>
                      <a:pt x="57" y="251"/>
                    </a:lnTo>
                    <a:lnTo>
                      <a:pt x="50" y="244"/>
                    </a:lnTo>
                    <a:lnTo>
                      <a:pt x="45" y="233"/>
                    </a:lnTo>
                    <a:lnTo>
                      <a:pt x="47" y="228"/>
                    </a:lnTo>
                    <a:lnTo>
                      <a:pt x="42" y="215"/>
                    </a:lnTo>
                    <a:lnTo>
                      <a:pt x="36" y="203"/>
                    </a:lnTo>
                    <a:lnTo>
                      <a:pt x="34" y="201"/>
                    </a:lnTo>
                    <a:lnTo>
                      <a:pt x="34" y="196"/>
                    </a:lnTo>
                    <a:lnTo>
                      <a:pt x="31" y="192"/>
                    </a:lnTo>
                    <a:lnTo>
                      <a:pt x="23" y="179"/>
                    </a:lnTo>
                    <a:lnTo>
                      <a:pt x="22" y="174"/>
                    </a:lnTo>
                    <a:lnTo>
                      <a:pt x="13" y="168"/>
                    </a:lnTo>
                    <a:lnTo>
                      <a:pt x="11" y="155"/>
                    </a:lnTo>
                    <a:lnTo>
                      <a:pt x="6" y="147"/>
                    </a:lnTo>
                    <a:lnTo>
                      <a:pt x="0" y="138"/>
                    </a:lnTo>
                    <a:lnTo>
                      <a:pt x="11" y="129"/>
                    </a:lnTo>
                    <a:lnTo>
                      <a:pt x="21" y="124"/>
                    </a:lnTo>
                    <a:lnTo>
                      <a:pt x="11" y="118"/>
                    </a:lnTo>
                    <a:lnTo>
                      <a:pt x="8" y="106"/>
                    </a:lnTo>
                    <a:lnTo>
                      <a:pt x="11" y="97"/>
                    </a:lnTo>
                    <a:lnTo>
                      <a:pt x="21" y="88"/>
                    </a:lnTo>
                    <a:lnTo>
                      <a:pt x="32" y="83"/>
                    </a:lnTo>
                    <a:lnTo>
                      <a:pt x="41" y="69"/>
                    </a:lnTo>
                    <a:lnTo>
                      <a:pt x="47" y="61"/>
                    </a:lnTo>
                    <a:lnTo>
                      <a:pt x="45" y="51"/>
                    </a:lnTo>
                    <a:lnTo>
                      <a:pt x="45" y="41"/>
                    </a:lnTo>
                    <a:lnTo>
                      <a:pt x="53" y="17"/>
                    </a:lnTo>
                  </a:path>
                </a:pathLst>
              </a:custGeom>
              <a:gradFill rotWithShape="0">
                <a:gsLst>
                  <a:gs pos="0">
                    <a:srgbClr val="002600"/>
                  </a:gs>
                  <a:gs pos="100000">
                    <a:srgbClr val="008000"/>
                  </a:gs>
                </a:gsLst>
                <a:lin ang="2700000" scaled="1"/>
              </a:gra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3" name="Freeform 7"/>
              <p:cNvSpPr>
                <a:spLocks/>
              </p:cNvSpPr>
              <p:nvPr/>
            </p:nvSpPr>
            <p:spPr bwMode="auto">
              <a:xfrm>
                <a:off x="2971" y="3749"/>
                <a:ext cx="50" cy="19"/>
              </a:xfrm>
              <a:custGeom>
                <a:avLst/>
                <a:gdLst>
                  <a:gd name="T0" fmla="*/ 16 w 50"/>
                  <a:gd name="T1" fmla="*/ 0 h 19"/>
                  <a:gd name="T2" fmla="*/ 0 w 50"/>
                  <a:gd name="T3" fmla="*/ 11 h 19"/>
                  <a:gd name="T4" fmla="*/ 10 w 50"/>
                  <a:gd name="T5" fmla="*/ 18 h 19"/>
                  <a:gd name="T6" fmla="*/ 31 w 50"/>
                  <a:gd name="T7" fmla="*/ 17 h 19"/>
                  <a:gd name="T8" fmla="*/ 49 w 50"/>
                  <a:gd name="T9" fmla="*/ 18 h 19"/>
                  <a:gd name="T10" fmla="*/ 32 w 50"/>
                  <a:gd name="T11" fmla="*/ 8 h 19"/>
                  <a:gd name="T12" fmla="*/ 16 w 50"/>
                  <a:gd name="T13" fmla="*/ 0 h 1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0"/>
                  <a:gd name="T22" fmla="*/ 0 h 19"/>
                  <a:gd name="T23" fmla="*/ 50 w 50"/>
                  <a:gd name="T24" fmla="*/ 19 h 1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0" h="19">
                    <a:moveTo>
                      <a:pt x="16" y="0"/>
                    </a:moveTo>
                    <a:lnTo>
                      <a:pt x="0" y="11"/>
                    </a:lnTo>
                    <a:lnTo>
                      <a:pt x="10" y="18"/>
                    </a:lnTo>
                    <a:lnTo>
                      <a:pt x="31" y="17"/>
                    </a:lnTo>
                    <a:lnTo>
                      <a:pt x="49" y="18"/>
                    </a:lnTo>
                    <a:lnTo>
                      <a:pt x="32" y="8"/>
                    </a:lnTo>
                    <a:lnTo>
                      <a:pt x="16" y="0"/>
                    </a:lnTo>
                  </a:path>
                </a:pathLst>
              </a:custGeom>
              <a:gradFill rotWithShape="0">
                <a:gsLst>
                  <a:gs pos="0">
                    <a:srgbClr val="002600"/>
                  </a:gs>
                  <a:gs pos="100000">
                    <a:srgbClr val="008000"/>
                  </a:gs>
                </a:gsLst>
                <a:lin ang="2700000" scaled="1"/>
              </a:gra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101" name="Group 8"/>
            <p:cNvGrpSpPr>
              <a:grpSpLocks/>
            </p:cNvGrpSpPr>
            <p:nvPr/>
          </p:nvGrpSpPr>
          <p:grpSpPr bwMode="auto">
            <a:xfrm>
              <a:off x="2635" y="2367"/>
              <a:ext cx="624" cy="817"/>
              <a:chOff x="2635" y="2367"/>
              <a:chExt cx="624" cy="817"/>
            </a:xfrm>
          </p:grpSpPr>
          <p:sp>
            <p:nvSpPr>
              <p:cNvPr id="3109" name="Freeform 9"/>
              <p:cNvSpPr>
                <a:spLocks/>
              </p:cNvSpPr>
              <p:nvPr/>
            </p:nvSpPr>
            <p:spPr bwMode="auto">
              <a:xfrm>
                <a:off x="2977" y="2642"/>
                <a:ext cx="17" cy="23"/>
              </a:xfrm>
              <a:custGeom>
                <a:avLst/>
                <a:gdLst>
                  <a:gd name="T0" fmla="*/ 0 w 17"/>
                  <a:gd name="T1" fmla="*/ 16 h 23"/>
                  <a:gd name="T2" fmla="*/ 16 w 17"/>
                  <a:gd name="T3" fmla="*/ 22 h 23"/>
                  <a:gd name="T4" fmla="*/ 16 w 17"/>
                  <a:gd name="T5" fmla="*/ 15 h 23"/>
                  <a:gd name="T6" fmla="*/ 16 w 17"/>
                  <a:gd name="T7" fmla="*/ 4 h 23"/>
                  <a:gd name="T8" fmla="*/ 8 w 17"/>
                  <a:gd name="T9" fmla="*/ 0 h 23"/>
                  <a:gd name="T10" fmla="*/ 5 w 17"/>
                  <a:gd name="T11" fmla="*/ 9 h 23"/>
                  <a:gd name="T12" fmla="*/ 0 w 17"/>
                  <a:gd name="T13" fmla="*/ 16 h 2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"/>
                  <a:gd name="T22" fmla="*/ 0 h 23"/>
                  <a:gd name="T23" fmla="*/ 17 w 17"/>
                  <a:gd name="T24" fmla="*/ 23 h 2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" h="23">
                    <a:moveTo>
                      <a:pt x="0" y="16"/>
                    </a:moveTo>
                    <a:lnTo>
                      <a:pt x="16" y="22"/>
                    </a:lnTo>
                    <a:lnTo>
                      <a:pt x="16" y="15"/>
                    </a:lnTo>
                    <a:lnTo>
                      <a:pt x="16" y="4"/>
                    </a:lnTo>
                    <a:lnTo>
                      <a:pt x="8" y="0"/>
                    </a:lnTo>
                    <a:lnTo>
                      <a:pt x="5" y="9"/>
                    </a:lnTo>
                    <a:lnTo>
                      <a:pt x="0" y="16"/>
                    </a:lnTo>
                  </a:path>
                </a:pathLst>
              </a:custGeom>
              <a:gradFill rotWithShape="0">
                <a:gsLst>
                  <a:gs pos="0">
                    <a:srgbClr val="1D2B4B"/>
                  </a:gs>
                  <a:gs pos="100000">
                    <a:srgbClr val="618FFD"/>
                  </a:gs>
                </a:gsLst>
                <a:lin ang="2700000" scaled="1"/>
              </a:gra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110" name="Group 10"/>
              <p:cNvGrpSpPr>
                <a:grpSpLocks/>
              </p:cNvGrpSpPr>
              <p:nvPr/>
            </p:nvGrpSpPr>
            <p:grpSpPr bwMode="auto">
              <a:xfrm>
                <a:off x="2635" y="2367"/>
                <a:ext cx="624" cy="817"/>
                <a:chOff x="2635" y="2367"/>
                <a:chExt cx="624" cy="817"/>
              </a:xfrm>
            </p:grpSpPr>
            <p:sp>
              <p:nvSpPr>
                <p:cNvPr id="3111" name="Freeform 11"/>
                <p:cNvSpPr>
                  <a:spLocks/>
                </p:cNvSpPr>
                <p:nvPr/>
              </p:nvSpPr>
              <p:spPr bwMode="auto">
                <a:xfrm>
                  <a:off x="2635" y="2367"/>
                  <a:ext cx="448" cy="817"/>
                </a:xfrm>
                <a:custGeom>
                  <a:avLst/>
                  <a:gdLst>
                    <a:gd name="T0" fmla="*/ 196 w 448"/>
                    <a:gd name="T1" fmla="*/ 782 h 817"/>
                    <a:gd name="T2" fmla="*/ 185 w 448"/>
                    <a:gd name="T3" fmla="*/ 743 h 817"/>
                    <a:gd name="T4" fmla="*/ 183 w 448"/>
                    <a:gd name="T5" fmla="*/ 707 h 817"/>
                    <a:gd name="T6" fmla="*/ 155 w 448"/>
                    <a:gd name="T7" fmla="*/ 684 h 817"/>
                    <a:gd name="T8" fmla="*/ 146 w 448"/>
                    <a:gd name="T9" fmla="*/ 647 h 817"/>
                    <a:gd name="T10" fmla="*/ 115 w 448"/>
                    <a:gd name="T11" fmla="*/ 660 h 817"/>
                    <a:gd name="T12" fmla="*/ 96 w 448"/>
                    <a:gd name="T13" fmla="*/ 611 h 817"/>
                    <a:gd name="T14" fmla="*/ 113 w 448"/>
                    <a:gd name="T15" fmla="*/ 579 h 817"/>
                    <a:gd name="T16" fmla="*/ 144 w 448"/>
                    <a:gd name="T17" fmla="*/ 556 h 817"/>
                    <a:gd name="T18" fmla="*/ 172 w 448"/>
                    <a:gd name="T19" fmla="*/ 576 h 817"/>
                    <a:gd name="T20" fmla="*/ 203 w 448"/>
                    <a:gd name="T21" fmla="*/ 576 h 817"/>
                    <a:gd name="T22" fmla="*/ 222 w 448"/>
                    <a:gd name="T23" fmla="*/ 618 h 817"/>
                    <a:gd name="T24" fmla="*/ 238 w 448"/>
                    <a:gd name="T25" fmla="*/ 638 h 817"/>
                    <a:gd name="T26" fmla="*/ 240 w 448"/>
                    <a:gd name="T27" fmla="*/ 603 h 817"/>
                    <a:gd name="T28" fmla="*/ 245 w 448"/>
                    <a:gd name="T29" fmla="*/ 570 h 817"/>
                    <a:gd name="T30" fmla="*/ 274 w 448"/>
                    <a:gd name="T31" fmla="*/ 564 h 817"/>
                    <a:gd name="T32" fmla="*/ 303 w 448"/>
                    <a:gd name="T33" fmla="*/ 541 h 817"/>
                    <a:gd name="T34" fmla="*/ 319 w 448"/>
                    <a:gd name="T35" fmla="*/ 510 h 817"/>
                    <a:gd name="T36" fmla="*/ 342 w 448"/>
                    <a:gd name="T37" fmla="*/ 493 h 817"/>
                    <a:gd name="T38" fmla="*/ 389 w 448"/>
                    <a:gd name="T39" fmla="*/ 475 h 817"/>
                    <a:gd name="T40" fmla="*/ 390 w 448"/>
                    <a:gd name="T41" fmla="*/ 465 h 817"/>
                    <a:gd name="T42" fmla="*/ 379 w 448"/>
                    <a:gd name="T43" fmla="*/ 435 h 817"/>
                    <a:gd name="T44" fmla="*/ 445 w 448"/>
                    <a:gd name="T45" fmla="*/ 410 h 817"/>
                    <a:gd name="T46" fmla="*/ 426 w 448"/>
                    <a:gd name="T47" fmla="*/ 377 h 817"/>
                    <a:gd name="T48" fmla="*/ 408 w 448"/>
                    <a:gd name="T49" fmla="*/ 360 h 817"/>
                    <a:gd name="T50" fmla="*/ 370 w 448"/>
                    <a:gd name="T51" fmla="*/ 312 h 817"/>
                    <a:gd name="T52" fmla="*/ 341 w 448"/>
                    <a:gd name="T53" fmla="*/ 371 h 817"/>
                    <a:gd name="T54" fmla="*/ 323 w 448"/>
                    <a:gd name="T55" fmla="*/ 391 h 817"/>
                    <a:gd name="T56" fmla="*/ 313 w 448"/>
                    <a:gd name="T57" fmla="*/ 372 h 817"/>
                    <a:gd name="T58" fmla="*/ 281 w 448"/>
                    <a:gd name="T59" fmla="*/ 322 h 817"/>
                    <a:gd name="T60" fmla="*/ 322 w 448"/>
                    <a:gd name="T61" fmla="*/ 281 h 817"/>
                    <a:gd name="T62" fmla="*/ 361 w 448"/>
                    <a:gd name="T63" fmla="*/ 270 h 817"/>
                    <a:gd name="T64" fmla="*/ 375 w 448"/>
                    <a:gd name="T65" fmla="*/ 251 h 817"/>
                    <a:gd name="T66" fmla="*/ 349 w 448"/>
                    <a:gd name="T67" fmla="*/ 247 h 817"/>
                    <a:gd name="T68" fmla="*/ 348 w 448"/>
                    <a:gd name="T69" fmla="*/ 221 h 817"/>
                    <a:gd name="T70" fmla="*/ 297 w 448"/>
                    <a:gd name="T71" fmla="*/ 141 h 817"/>
                    <a:gd name="T72" fmla="*/ 288 w 448"/>
                    <a:gd name="T73" fmla="*/ 71 h 817"/>
                    <a:gd name="T74" fmla="*/ 259 w 448"/>
                    <a:gd name="T75" fmla="*/ 20 h 817"/>
                    <a:gd name="T76" fmla="*/ 233 w 448"/>
                    <a:gd name="T77" fmla="*/ 22 h 817"/>
                    <a:gd name="T78" fmla="*/ 201 w 448"/>
                    <a:gd name="T79" fmla="*/ 11 h 817"/>
                    <a:gd name="T80" fmla="*/ 144 w 448"/>
                    <a:gd name="T81" fmla="*/ 42 h 817"/>
                    <a:gd name="T82" fmla="*/ 141 w 448"/>
                    <a:gd name="T83" fmla="*/ 56 h 817"/>
                    <a:gd name="T84" fmla="*/ 172 w 448"/>
                    <a:gd name="T85" fmla="*/ 86 h 817"/>
                    <a:gd name="T86" fmla="*/ 175 w 448"/>
                    <a:gd name="T87" fmla="*/ 129 h 817"/>
                    <a:gd name="T88" fmla="*/ 130 w 448"/>
                    <a:gd name="T89" fmla="*/ 206 h 817"/>
                    <a:gd name="T90" fmla="*/ 93 w 448"/>
                    <a:gd name="T91" fmla="*/ 269 h 817"/>
                    <a:gd name="T92" fmla="*/ 61 w 448"/>
                    <a:gd name="T93" fmla="*/ 301 h 817"/>
                    <a:gd name="T94" fmla="*/ 24 w 448"/>
                    <a:gd name="T95" fmla="*/ 358 h 817"/>
                    <a:gd name="T96" fmla="*/ 8 w 448"/>
                    <a:gd name="T97" fmla="*/ 390 h 817"/>
                    <a:gd name="T98" fmla="*/ 9 w 448"/>
                    <a:gd name="T99" fmla="*/ 439 h 817"/>
                    <a:gd name="T100" fmla="*/ 3 w 448"/>
                    <a:gd name="T101" fmla="*/ 510 h 817"/>
                    <a:gd name="T102" fmla="*/ 13 w 448"/>
                    <a:gd name="T103" fmla="*/ 501 h 817"/>
                    <a:gd name="T104" fmla="*/ 24 w 448"/>
                    <a:gd name="T105" fmla="*/ 471 h 817"/>
                    <a:gd name="T106" fmla="*/ 21 w 448"/>
                    <a:gd name="T107" fmla="*/ 517 h 817"/>
                    <a:gd name="T108" fmla="*/ 31 w 448"/>
                    <a:gd name="T109" fmla="*/ 570 h 817"/>
                    <a:gd name="T110" fmla="*/ 31 w 448"/>
                    <a:gd name="T111" fmla="*/ 614 h 817"/>
                    <a:gd name="T112" fmla="*/ 69 w 448"/>
                    <a:gd name="T113" fmla="*/ 668 h 817"/>
                    <a:gd name="T114" fmla="*/ 99 w 448"/>
                    <a:gd name="T115" fmla="*/ 688 h 817"/>
                    <a:gd name="T116" fmla="*/ 137 w 448"/>
                    <a:gd name="T117" fmla="*/ 725 h 817"/>
                    <a:gd name="T118" fmla="*/ 160 w 448"/>
                    <a:gd name="T119" fmla="*/ 762 h 817"/>
                    <a:gd name="T120" fmla="*/ 202 w 448"/>
                    <a:gd name="T121" fmla="*/ 803 h 817"/>
                    <a:gd name="T122" fmla="*/ 227 w 448"/>
                    <a:gd name="T123" fmla="*/ 816 h 817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w 448"/>
                    <a:gd name="T187" fmla="*/ 0 h 817"/>
                    <a:gd name="T188" fmla="*/ 448 w 448"/>
                    <a:gd name="T189" fmla="*/ 817 h 817"/>
                  </a:gdLst>
                  <a:ahLst/>
                  <a:cxnLst>
                    <a:cxn ang="T124">
                      <a:pos x="T0" y="T1"/>
                    </a:cxn>
                    <a:cxn ang="T125">
                      <a:pos x="T2" y="T3"/>
                    </a:cxn>
                    <a:cxn ang="T126">
                      <a:pos x="T4" y="T5"/>
                    </a:cxn>
                    <a:cxn ang="T127">
                      <a:pos x="T6" y="T7"/>
                    </a:cxn>
                    <a:cxn ang="T128">
                      <a:pos x="T8" y="T9"/>
                    </a:cxn>
                    <a:cxn ang="T129">
                      <a:pos x="T10" y="T11"/>
                    </a:cxn>
                    <a:cxn ang="T130">
                      <a:pos x="T12" y="T13"/>
                    </a:cxn>
                    <a:cxn ang="T131">
                      <a:pos x="T14" y="T15"/>
                    </a:cxn>
                    <a:cxn ang="T132">
                      <a:pos x="T16" y="T17"/>
                    </a:cxn>
                    <a:cxn ang="T133">
                      <a:pos x="T18" y="T19"/>
                    </a:cxn>
                    <a:cxn ang="T134">
                      <a:pos x="T20" y="T21"/>
                    </a:cxn>
                    <a:cxn ang="T135">
                      <a:pos x="T22" y="T23"/>
                    </a:cxn>
                    <a:cxn ang="T136">
                      <a:pos x="T24" y="T25"/>
                    </a:cxn>
                    <a:cxn ang="T137">
                      <a:pos x="T26" y="T27"/>
                    </a:cxn>
                    <a:cxn ang="T138">
                      <a:pos x="T28" y="T29"/>
                    </a:cxn>
                    <a:cxn ang="T139">
                      <a:pos x="T30" y="T31"/>
                    </a:cxn>
                    <a:cxn ang="T140">
                      <a:pos x="T32" y="T33"/>
                    </a:cxn>
                    <a:cxn ang="T141">
                      <a:pos x="T34" y="T35"/>
                    </a:cxn>
                    <a:cxn ang="T142">
                      <a:pos x="T36" y="T37"/>
                    </a:cxn>
                    <a:cxn ang="T143">
                      <a:pos x="T38" y="T39"/>
                    </a:cxn>
                    <a:cxn ang="T144">
                      <a:pos x="T40" y="T41"/>
                    </a:cxn>
                    <a:cxn ang="T145">
                      <a:pos x="T42" y="T43"/>
                    </a:cxn>
                    <a:cxn ang="T146">
                      <a:pos x="T44" y="T45"/>
                    </a:cxn>
                    <a:cxn ang="T147">
                      <a:pos x="T46" y="T47"/>
                    </a:cxn>
                    <a:cxn ang="T148">
                      <a:pos x="T48" y="T49"/>
                    </a:cxn>
                    <a:cxn ang="T149">
                      <a:pos x="T50" y="T51"/>
                    </a:cxn>
                    <a:cxn ang="T150">
                      <a:pos x="T52" y="T53"/>
                    </a:cxn>
                    <a:cxn ang="T151">
                      <a:pos x="T54" y="T55"/>
                    </a:cxn>
                    <a:cxn ang="T152">
                      <a:pos x="T56" y="T57"/>
                    </a:cxn>
                    <a:cxn ang="T153">
                      <a:pos x="T58" y="T59"/>
                    </a:cxn>
                    <a:cxn ang="T154">
                      <a:pos x="T60" y="T61"/>
                    </a:cxn>
                    <a:cxn ang="T155">
                      <a:pos x="T62" y="T63"/>
                    </a:cxn>
                    <a:cxn ang="T156">
                      <a:pos x="T64" y="T65"/>
                    </a:cxn>
                    <a:cxn ang="T157">
                      <a:pos x="T66" y="T67"/>
                    </a:cxn>
                    <a:cxn ang="T158">
                      <a:pos x="T68" y="T69"/>
                    </a:cxn>
                    <a:cxn ang="T159">
                      <a:pos x="T70" y="T71"/>
                    </a:cxn>
                    <a:cxn ang="T160">
                      <a:pos x="T72" y="T73"/>
                    </a:cxn>
                    <a:cxn ang="T161">
                      <a:pos x="T74" y="T75"/>
                    </a:cxn>
                    <a:cxn ang="T162">
                      <a:pos x="T76" y="T77"/>
                    </a:cxn>
                    <a:cxn ang="T163">
                      <a:pos x="T78" y="T79"/>
                    </a:cxn>
                    <a:cxn ang="T164">
                      <a:pos x="T80" y="T81"/>
                    </a:cxn>
                    <a:cxn ang="T165">
                      <a:pos x="T82" y="T83"/>
                    </a:cxn>
                    <a:cxn ang="T166">
                      <a:pos x="T84" y="T85"/>
                    </a:cxn>
                    <a:cxn ang="T167">
                      <a:pos x="T86" y="T87"/>
                    </a:cxn>
                    <a:cxn ang="T168">
                      <a:pos x="T88" y="T89"/>
                    </a:cxn>
                    <a:cxn ang="T169">
                      <a:pos x="T90" y="T91"/>
                    </a:cxn>
                    <a:cxn ang="T170">
                      <a:pos x="T92" y="T93"/>
                    </a:cxn>
                    <a:cxn ang="T171">
                      <a:pos x="T94" y="T95"/>
                    </a:cxn>
                    <a:cxn ang="T172">
                      <a:pos x="T96" y="T97"/>
                    </a:cxn>
                    <a:cxn ang="T173">
                      <a:pos x="T98" y="T99"/>
                    </a:cxn>
                    <a:cxn ang="T174">
                      <a:pos x="T100" y="T101"/>
                    </a:cxn>
                    <a:cxn ang="T175">
                      <a:pos x="T102" y="T103"/>
                    </a:cxn>
                    <a:cxn ang="T176">
                      <a:pos x="T104" y="T105"/>
                    </a:cxn>
                    <a:cxn ang="T177">
                      <a:pos x="T106" y="T107"/>
                    </a:cxn>
                    <a:cxn ang="T178">
                      <a:pos x="T108" y="T109"/>
                    </a:cxn>
                    <a:cxn ang="T179">
                      <a:pos x="T110" y="T111"/>
                    </a:cxn>
                    <a:cxn ang="T180">
                      <a:pos x="T112" y="T113"/>
                    </a:cxn>
                    <a:cxn ang="T181">
                      <a:pos x="T114" y="T115"/>
                    </a:cxn>
                    <a:cxn ang="T182">
                      <a:pos x="T116" y="T117"/>
                    </a:cxn>
                    <a:cxn ang="T183">
                      <a:pos x="T118" y="T119"/>
                    </a:cxn>
                    <a:cxn ang="T184">
                      <a:pos x="T120" y="T121"/>
                    </a:cxn>
                    <a:cxn ang="T185">
                      <a:pos x="T122" y="T123"/>
                    </a:cxn>
                  </a:cxnLst>
                  <a:rect l="T186" t="T187" r="T188" b="T189"/>
                  <a:pathLst>
                    <a:path w="448" h="817">
                      <a:moveTo>
                        <a:pt x="231" y="797"/>
                      </a:moveTo>
                      <a:lnTo>
                        <a:pt x="212" y="780"/>
                      </a:lnTo>
                      <a:lnTo>
                        <a:pt x="196" y="782"/>
                      </a:lnTo>
                      <a:lnTo>
                        <a:pt x="180" y="767"/>
                      </a:lnTo>
                      <a:lnTo>
                        <a:pt x="177" y="749"/>
                      </a:lnTo>
                      <a:lnTo>
                        <a:pt x="185" y="743"/>
                      </a:lnTo>
                      <a:lnTo>
                        <a:pt x="185" y="737"/>
                      </a:lnTo>
                      <a:lnTo>
                        <a:pt x="191" y="728"/>
                      </a:lnTo>
                      <a:lnTo>
                        <a:pt x="183" y="707"/>
                      </a:lnTo>
                      <a:lnTo>
                        <a:pt x="170" y="707"/>
                      </a:lnTo>
                      <a:lnTo>
                        <a:pt x="154" y="693"/>
                      </a:lnTo>
                      <a:lnTo>
                        <a:pt x="155" y="684"/>
                      </a:lnTo>
                      <a:lnTo>
                        <a:pt x="170" y="660"/>
                      </a:lnTo>
                      <a:lnTo>
                        <a:pt x="165" y="655"/>
                      </a:lnTo>
                      <a:lnTo>
                        <a:pt x="146" y="647"/>
                      </a:lnTo>
                      <a:lnTo>
                        <a:pt x="137" y="655"/>
                      </a:lnTo>
                      <a:lnTo>
                        <a:pt x="131" y="662"/>
                      </a:lnTo>
                      <a:lnTo>
                        <a:pt x="115" y="660"/>
                      </a:lnTo>
                      <a:lnTo>
                        <a:pt x="102" y="654"/>
                      </a:lnTo>
                      <a:lnTo>
                        <a:pt x="89" y="629"/>
                      </a:lnTo>
                      <a:lnTo>
                        <a:pt x="96" y="611"/>
                      </a:lnTo>
                      <a:lnTo>
                        <a:pt x="99" y="596"/>
                      </a:lnTo>
                      <a:lnTo>
                        <a:pt x="104" y="588"/>
                      </a:lnTo>
                      <a:lnTo>
                        <a:pt x="113" y="579"/>
                      </a:lnTo>
                      <a:lnTo>
                        <a:pt x="119" y="571"/>
                      </a:lnTo>
                      <a:lnTo>
                        <a:pt x="131" y="561"/>
                      </a:lnTo>
                      <a:lnTo>
                        <a:pt x="144" y="556"/>
                      </a:lnTo>
                      <a:lnTo>
                        <a:pt x="155" y="564"/>
                      </a:lnTo>
                      <a:lnTo>
                        <a:pt x="165" y="567"/>
                      </a:lnTo>
                      <a:lnTo>
                        <a:pt x="172" y="576"/>
                      </a:lnTo>
                      <a:lnTo>
                        <a:pt x="181" y="575"/>
                      </a:lnTo>
                      <a:lnTo>
                        <a:pt x="194" y="571"/>
                      </a:lnTo>
                      <a:lnTo>
                        <a:pt x="203" y="576"/>
                      </a:lnTo>
                      <a:lnTo>
                        <a:pt x="222" y="596"/>
                      </a:lnTo>
                      <a:lnTo>
                        <a:pt x="216" y="610"/>
                      </a:lnTo>
                      <a:lnTo>
                        <a:pt x="222" y="618"/>
                      </a:lnTo>
                      <a:lnTo>
                        <a:pt x="222" y="624"/>
                      </a:lnTo>
                      <a:lnTo>
                        <a:pt x="230" y="631"/>
                      </a:lnTo>
                      <a:lnTo>
                        <a:pt x="238" y="638"/>
                      </a:lnTo>
                      <a:lnTo>
                        <a:pt x="241" y="635"/>
                      </a:lnTo>
                      <a:lnTo>
                        <a:pt x="241" y="621"/>
                      </a:lnTo>
                      <a:lnTo>
                        <a:pt x="240" y="603"/>
                      </a:lnTo>
                      <a:lnTo>
                        <a:pt x="240" y="585"/>
                      </a:lnTo>
                      <a:lnTo>
                        <a:pt x="238" y="579"/>
                      </a:lnTo>
                      <a:lnTo>
                        <a:pt x="245" y="570"/>
                      </a:lnTo>
                      <a:lnTo>
                        <a:pt x="259" y="567"/>
                      </a:lnTo>
                      <a:lnTo>
                        <a:pt x="264" y="561"/>
                      </a:lnTo>
                      <a:lnTo>
                        <a:pt x="274" y="564"/>
                      </a:lnTo>
                      <a:lnTo>
                        <a:pt x="282" y="555"/>
                      </a:lnTo>
                      <a:lnTo>
                        <a:pt x="295" y="545"/>
                      </a:lnTo>
                      <a:lnTo>
                        <a:pt x="303" y="541"/>
                      </a:lnTo>
                      <a:lnTo>
                        <a:pt x="299" y="532"/>
                      </a:lnTo>
                      <a:lnTo>
                        <a:pt x="310" y="519"/>
                      </a:lnTo>
                      <a:lnTo>
                        <a:pt x="319" y="510"/>
                      </a:lnTo>
                      <a:lnTo>
                        <a:pt x="326" y="504"/>
                      </a:lnTo>
                      <a:lnTo>
                        <a:pt x="345" y="507"/>
                      </a:lnTo>
                      <a:lnTo>
                        <a:pt x="342" y="493"/>
                      </a:lnTo>
                      <a:lnTo>
                        <a:pt x="359" y="483"/>
                      </a:lnTo>
                      <a:lnTo>
                        <a:pt x="375" y="477"/>
                      </a:lnTo>
                      <a:lnTo>
                        <a:pt x="389" y="475"/>
                      </a:lnTo>
                      <a:lnTo>
                        <a:pt x="384" y="489"/>
                      </a:lnTo>
                      <a:lnTo>
                        <a:pt x="398" y="474"/>
                      </a:lnTo>
                      <a:lnTo>
                        <a:pt x="390" y="465"/>
                      </a:lnTo>
                      <a:lnTo>
                        <a:pt x="390" y="445"/>
                      </a:lnTo>
                      <a:lnTo>
                        <a:pt x="375" y="445"/>
                      </a:lnTo>
                      <a:lnTo>
                        <a:pt x="379" y="435"/>
                      </a:lnTo>
                      <a:lnTo>
                        <a:pt x="423" y="436"/>
                      </a:lnTo>
                      <a:lnTo>
                        <a:pt x="447" y="421"/>
                      </a:lnTo>
                      <a:lnTo>
                        <a:pt x="445" y="410"/>
                      </a:lnTo>
                      <a:lnTo>
                        <a:pt x="433" y="399"/>
                      </a:lnTo>
                      <a:lnTo>
                        <a:pt x="434" y="381"/>
                      </a:lnTo>
                      <a:lnTo>
                        <a:pt x="426" y="377"/>
                      </a:lnTo>
                      <a:lnTo>
                        <a:pt x="422" y="364"/>
                      </a:lnTo>
                      <a:lnTo>
                        <a:pt x="417" y="358"/>
                      </a:lnTo>
                      <a:lnTo>
                        <a:pt x="408" y="360"/>
                      </a:lnTo>
                      <a:lnTo>
                        <a:pt x="390" y="346"/>
                      </a:lnTo>
                      <a:lnTo>
                        <a:pt x="386" y="331"/>
                      </a:lnTo>
                      <a:lnTo>
                        <a:pt x="370" y="312"/>
                      </a:lnTo>
                      <a:lnTo>
                        <a:pt x="346" y="335"/>
                      </a:lnTo>
                      <a:lnTo>
                        <a:pt x="346" y="363"/>
                      </a:lnTo>
                      <a:lnTo>
                        <a:pt x="341" y="371"/>
                      </a:lnTo>
                      <a:lnTo>
                        <a:pt x="331" y="372"/>
                      </a:lnTo>
                      <a:lnTo>
                        <a:pt x="325" y="377"/>
                      </a:lnTo>
                      <a:lnTo>
                        <a:pt x="323" y="391"/>
                      </a:lnTo>
                      <a:lnTo>
                        <a:pt x="315" y="407"/>
                      </a:lnTo>
                      <a:lnTo>
                        <a:pt x="306" y="391"/>
                      </a:lnTo>
                      <a:lnTo>
                        <a:pt x="313" y="372"/>
                      </a:lnTo>
                      <a:lnTo>
                        <a:pt x="310" y="358"/>
                      </a:lnTo>
                      <a:lnTo>
                        <a:pt x="301" y="352"/>
                      </a:lnTo>
                      <a:lnTo>
                        <a:pt x="281" y="322"/>
                      </a:lnTo>
                      <a:lnTo>
                        <a:pt x="283" y="311"/>
                      </a:lnTo>
                      <a:lnTo>
                        <a:pt x="306" y="281"/>
                      </a:lnTo>
                      <a:lnTo>
                        <a:pt x="322" y="281"/>
                      </a:lnTo>
                      <a:lnTo>
                        <a:pt x="337" y="280"/>
                      </a:lnTo>
                      <a:lnTo>
                        <a:pt x="343" y="267"/>
                      </a:lnTo>
                      <a:lnTo>
                        <a:pt x="361" y="270"/>
                      </a:lnTo>
                      <a:lnTo>
                        <a:pt x="367" y="262"/>
                      </a:lnTo>
                      <a:lnTo>
                        <a:pt x="384" y="263"/>
                      </a:lnTo>
                      <a:lnTo>
                        <a:pt x="375" y="251"/>
                      </a:lnTo>
                      <a:lnTo>
                        <a:pt x="373" y="234"/>
                      </a:lnTo>
                      <a:lnTo>
                        <a:pt x="359" y="252"/>
                      </a:lnTo>
                      <a:lnTo>
                        <a:pt x="349" y="247"/>
                      </a:lnTo>
                      <a:lnTo>
                        <a:pt x="362" y="227"/>
                      </a:lnTo>
                      <a:lnTo>
                        <a:pt x="361" y="207"/>
                      </a:lnTo>
                      <a:lnTo>
                        <a:pt x="348" y="221"/>
                      </a:lnTo>
                      <a:lnTo>
                        <a:pt x="336" y="234"/>
                      </a:lnTo>
                      <a:lnTo>
                        <a:pt x="295" y="201"/>
                      </a:lnTo>
                      <a:lnTo>
                        <a:pt x="297" y="141"/>
                      </a:lnTo>
                      <a:lnTo>
                        <a:pt x="278" y="123"/>
                      </a:lnTo>
                      <a:lnTo>
                        <a:pt x="276" y="99"/>
                      </a:lnTo>
                      <a:lnTo>
                        <a:pt x="288" y="71"/>
                      </a:lnTo>
                      <a:lnTo>
                        <a:pt x="292" y="39"/>
                      </a:lnTo>
                      <a:lnTo>
                        <a:pt x="277" y="21"/>
                      </a:lnTo>
                      <a:lnTo>
                        <a:pt x="259" y="20"/>
                      </a:lnTo>
                      <a:lnTo>
                        <a:pt x="250" y="14"/>
                      </a:lnTo>
                      <a:lnTo>
                        <a:pt x="248" y="0"/>
                      </a:lnTo>
                      <a:lnTo>
                        <a:pt x="233" y="22"/>
                      </a:lnTo>
                      <a:lnTo>
                        <a:pt x="218" y="24"/>
                      </a:lnTo>
                      <a:lnTo>
                        <a:pt x="212" y="6"/>
                      </a:lnTo>
                      <a:lnTo>
                        <a:pt x="201" y="11"/>
                      </a:lnTo>
                      <a:lnTo>
                        <a:pt x="188" y="12"/>
                      </a:lnTo>
                      <a:lnTo>
                        <a:pt x="155" y="47"/>
                      </a:lnTo>
                      <a:lnTo>
                        <a:pt x="144" y="42"/>
                      </a:lnTo>
                      <a:lnTo>
                        <a:pt x="129" y="17"/>
                      </a:lnTo>
                      <a:lnTo>
                        <a:pt x="131" y="39"/>
                      </a:lnTo>
                      <a:lnTo>
                        <a:pt x="141" y="56"/>
                      </a:lnTo>
                      <a:lnTo>
                        <a:pt x="159" y="69"/>
                      </a:lnTo>
                      <a:lnTo>
                        <a:pt x="170" y="71"/>
                      </a:lnTo>
                      <a:lnTo>
                        <a:pt x="172" y="86"/>
                      </a:lnTo>
                      <a:lnTo>
                        <a:pt x="179" y="97"/>
                      </a:lnTo>
                      <a:lnTo>
                        <a:pt x="174" y="108"/>
                      </a:lnTo>
                      <a:lnTo>
                        <a:pt x="175" y="129"/>
                      </a:lnTo>
                      <a:lnTo>
                        <a:pt x="165" y="161"/>
                      </a:lnTo>
                      <a:lnTo>
                        <a:pt x="140" y="204"/>
                      </a:lnTo>
                      <a:lnTo>
                        <a:pt x="130" y="206"/>
                      </a:lnTo>
                      <a:lnTo>
                        <a:pt x="111" y="248"/>
                      </a:lnTo>
                      <a:lnTo>
                        <a:pt x="105" y="272"/>
                      </a:lnTo>
                      <a:lnTo>
                        <a:pt x="93" y="269"/>
                      </a:lnTo>
                      <a:lnTo>
                        <a:pt x="92" y="277"/>
                      </a:lnTo>
                      <a:lnTo>
                        <a:pt x="77" y="292"/>
                      </a:lnTo>
                      <a:lnTo>
                        <a:pt x="61" y="301"/>
                      </a:lnTo>
                      <a:lnTo>
                        <a:pt x="39" y="322"/>
                      </a:lnTo>
                      <a:lnTo>
                        <a:pt x="24" y="343"/>
                      </a:lnTo>
                      <a:lnTo>
                        <a:pt x="24" y="358"/>
                      </a:lnTo>
                      <a:lnTo>
                        <a:pt x="18" y="367"/>
                      </a:lnTo>
                      <a:lnTo>
                        <a:pt x="12" y="376"/>
                      </a:lnTo>
                      <a:lnTo>
                        <a:pt x="8" y="390"/>
                      </a:lnTo>
                      <a:lnTo>
                        <a:pt x="12" y="404"/>
                      </a:lnTo>
                      <a:lnTo>
                        <a:pt x="15" y="427"/>
                      </a:lnTo>
                      <a:lnTo>
                        <a:pt x="9" y="439"/>
                      </a:lnTo>
                      <a:lnTo>
                        <a:pt x="3" y="463"/>
                      </a:lnTo>
                      <a:lnTo>
                        <a:pt x="0" y="495"/>
                      </a:lnTo>
                      <a:lnTo>
                        <a:pt x="3" y="510"/>
                      </a:lnTo>
                      <a:lnTo>
                        <a:pt x="0" y="537"/>
                      </a:lnTo>
                      <a:lnTo>
                        <a:pt x="9" y="548"/>
                      </a:lnTo>
                      <a:lnTo>
                        <a:pt x="13" y="501"/>
                      </a:lnTo>
                      <a:lnTo>
                        <a:pt x="13" y="467"/>
                      </a:lnTo>
                      <a:lnTo>
                        <a:pt x="22" y="455"/>
                      </a:lnTo>
                      <a:lnTo>
                        <a:pt x="24" y="471"/>
                      </a:lnTo>
                      <a:lnTo>
                        <a:pt x="21" y="483"/>
                      </a:lnTo>
                      <a:lnTo>
                        <a:pt x="21" y="495"/>
                      </a:lnTo>
                      <a:lnTo>
                        <a:pt x="21" y="517"/>
                      </a:lnTo>
                      <a:lnTo>
                        <a:pt x="27" y="538"/>
                      </a:lnTo>
                      <a:lnTo>
                        <a:pt x="28" y="559"/>
                      </a:lnTo>
                      <a:lnTo>
                        <a:pt x="31" y="570"/>
                      </a:lnTo>
                      <a:lnTo>
                        <a:pt x="35" y="582"/>
                      </a:lnTo>
                      <a:lnTo>
                        <a:pt x="28" y="596"/>
                      </a:lnTo>
                      <a:lnTo>
                        <a:pt x="31" y="614"/>
                      </a:lnTo>
                      <a:lnTo>
                        <a:pt x="39" y="637"/>
                      </a:lnTo>
                      <a:lnTo>
                        <a:pt x="53" y="649"/>
                      </a:lnTo>
                      <a:lnTo>
                        <a:pt x="69" y="668"/>
                      </a:lnTo>
                      <a:lnTo>
                        <a:pt x="81" y="681"/>
                      </a:lnTo>
                      <a:lnTo>
                        <a:pt x="89" y="679"/>
                      </a:lnTo>
                      <a:lnTo>
                        <a:pt x="99" y="688"/>
                      </a:lnTo>
                      <a:lnTo>
                        <a:pt x="108" y="693"/>
                      </a:lnTo>
                      <a:lnTo>
                        <a:pt x="113" y="704"/>
                      </a:lnTo>
                      <a:lnTo>
                        <a:pt x="137" y="725"/>
                      </a:lnTo>
                      <a:lnTo>
                        <a:pt x="144" y="728"/>
                      </a:lnTo>
                      <a:lnTo>
                        <a:pt x="159" y="741"/>
                      </a:lnTo>
                      <a:lnTo>
                        <a:pt x="160" y="762"/>
                      </a:lnTo>
                      <a:lnTo>
                        <a:pt x="178" y="783"/>
                      </a:lnTo>
                      <a:lnTo>
                        <a:pt x="194" y="801"/>
                      </a:lnTo>
                      <a:lnTo>
                        <a:pt x="202" y="803"/>
                      </a:lnTo>
                      <a:lnTo>
                        <a:pt x="209" y="797"/>
                      </a:lnTo>
                      <a:lnTo>
                        <a:pt x="214" y="795"/>
                      </a:lnTo>
                      <a:lnTo>
                        <a:pt x="227" y="816"/>
                      </a:lnTo>
                      <a:lnTo>
                        <a:pt x="231" y="797"/>
                      </a:lnTo>
                    </a:path>
                  </a:pathLst>
                </a:custGeom>
                <a:gradFill rotWithShape="0">
                  <a:gsLst>
                    <a:gs pos="0">
                      <a:srgbClr val="002600"/>
                    </a:gs>
                    <a:gs pos="100000">
                      <a:srgbClr val="008000"/>
                    </a:gs>
                  </a:gsLst>
                  <a:lin ang="2700000" scaled="1"/>
                </a:gra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2" name="Freeform 12"/>
                <p:cNvSpPr>
                  <a:spLocks/>
                </p:cNvSpPr>
                <p:nvPr/>
              </p:nvSpPr>
              <p:spPr bwMode="auto">
                <a:xfrm>
                  <a:off x="2832" y="3012"/>
                  <a:ext cx="78" cy="52"/>
                </a:xfrm>
                <a:custGeom>
                  <a:avLst/>
                  <a:gdLst>
                    <a:gd name="T0" fmla="*/ 1 w 78"/>
                    <a:gd name="T1" fmla="*/ 0 h 52"/>
                    <a:gd name="T2" fmla="*/ 23 w 78"/>
                    <a:gd name="T3" fmla="*/ 4 h 52"/>
                    <a:gd name="T4" fmla="*/ 36 w 78"/>
                    <a:gd name="T5" fmla="*/ 15 h 52"/>
                    <a:gd name="T6" fmla="*/ 44 w 78"/>
                    <a:gd name="T7" fmla="*/ 23 h 52"/>
                    <a:gd name="T8" fmla="*/ 50 w 78"/>
                    <a:gd name="T9" fmla="*/ 25 h 52"/>
                    <a:gd name="T10" fmla="*/ 61 w 78"/>
                    <a:gd name="T11" fmla="*/ 34 h 52"/>
                    <a:gd name="T12" fmla="*/ 69 w 78"/>
                    <a:gd name="T13" fmla="*/ 44 h 52"/>
                    <a:gd name="T14" fmla="*/ 77 w 78"/>
                    <a:gd name="T15" fmla="*/ 51 h 52"/>
                    <a:gd name="T16" fmla="*/ 59 w 78"/>
                    <a:gd name="T17" fmla="*/ 51 h 52"/>
                    <a:gd name="T18" fmla="*/ 48 w 78"/>
                    <a:gd name="T19" fmla="*/ 39 h 52"/>
                    <a:gd name="T20" fmla="*/ 33 w 78"/>
                    <a:gd name="T21" fmla="*/ 35 h 52"/>
                    <a:gd name="T22" fmla="*/ 25 w 78"/>
                    <a:gd name="T23" fmla="*/ 25 h 52"/>
                    <a:gd name="T24" fmla="*/ 10 w 78"/>
                    <a:gd name="T25" fmla="*/ 18 h 52"/>
                    <a:gd name="T26" fmla="*/ 0 w 78"/>
                    <a:gd name="T27" fmla="*/ 12 h 52"/>
                    <a:gd name="T28" fmla="*/ 1 w 78"/>
                    <a:gd name="T29" fmla="*/ 0 h 52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78"/>
                    <a:gd name="T46" fmla="*/ 0 h 52"/>
                    <a:gd name="T47" fmla="*/ 78 w 78"/>
                    <a:gd name="T48" fmla="*/ 52 h 52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78" h="52">
                      <a:moveTo>
                        <a:pt x="1" y="0"/>
                      </a:moveTo>
                      <a:lnTo>
                        <a:pt x="23" y="4"/>
                      </a:lnTo>
                      <a:lnTo>
                        <a:pt x="36" y="15"/>
                      </a:lnTo>
                      <a:lnTo>
                        <a:pt x="44" y="23"/>
                      </a:lnTo>
                      <a:lnTo>
                        <a:pt x="50" y="25"/>
                      </a:lnTo>
                      <a:lnTo>
                        <a:pt x="61" y="34"/>
                      </a:lnTo>
                      <a:lnTo>
                        <a:pt x="69" y="44"/>
                      </a:lnTo>
                      <a:lnTo>
                        <a:pt x="77" y="51"/>
                      </a:lnTo>
                      <a:lnTo>
                        <a:pt x="59" y="51"/>
                      </a:lnTo>
                      <a:lnTo>
                        <a:pt x="48" y="39"/>
                      </a:lnTo>
                      <a:lnTo>
                        <a:pt x="33" y="35"/>
                      </a:lnTo>
                      <a:lnTo>
                        <a:pt x="25" y="25"/>
                      </a:lnTo>
                      <a:lnTo>
                        <a:pt x="10" y="18"/>
                      </a:lnTo>
                      <a:lnTo>
                        <a:pt x="0" y="12"/>
                      </a:lnTo>
                      <a:lnTo>
                        <a:pt x="1" y="0"/>
                      </a:lnTo>
                    </a:path>
                  </a:pathLst>
                </a:custGeom>
                <a:gradFill rotWithShape="0">
                  <a:gsLst>
                    <a:gs pos="0">
                      <a:srgbClr val="002600"/>
                    </a:gs>
                    <a:gs pos="100000">
                      <a:srgbClr val="008000"/>
                    </a:gs>
                  </a:gsLst>
                  <a:lin ang="2700000" scaled="1"/>
                </a:gra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3" name="Freeform 13"/>
                <p:cNvSpPr>
                  <a:spLocks/>
                </p:cNvSpPr>
                <p:nvPr/>
              </p:nvSpPr>
              <p:spPr bwMode="auto">
                <a:xfrm>
                  <a:off x="2909" y="3066"/>
                  <a:ext cx="45" cy="24"/>
                </a:xfrm>
                <a:custGeom>
                  <a:avLst/>
                  <a:gdLst>
                    <a:gd name="T0" fmla="*/ 0 w 45"/>
                    <a:gd name="T1" fmla="*/ 13 h 24"/>
                    <a:gd name="T2" fmla="*/ 13 w 45"/>
                    <a:gd name="T3" fmla="*/ 0 h 24"/>
                    <a:gd name="T4" fmla="*/ 29 w 45"/>
                    <a:gd name="T5" fmla="*/ 2 h 24"/>
                    <a:gd name="T6" fmla="*/ 44 w 45"/>
                    <a:gd name="T7" fmla="*/ 16 h 24"/>
                    <a:gd name="T8" fmla="*/ 44 w 45"/>
                    <a:gd name="T9" fmla="*/ 21 h 24"/>
                    <a:gd name="T10" fmla="*/ 33 w 45"/>
                    <a:gd name="T11" fmla="*/ 23 h 24"/>
                    <a:gd name="T12" fmla="*/ 25 w 45"/>
                    <a:gd name="T13" fmla="*/ 19 h 24"/>
                    <a:gd name="T14" fmla="*/ 13 w 45"/>
                    <a:gd name="T15" fmla="*/ 19 h 24"/>
                    <a:gd name="T16" fmla="*/ 0 w 45"/>
                    <a:gd name="T17" fmla="*/ 13 h 2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45"/>
                    <a:gd name="T28" fmla="*/ 0 h 24"/>
                    <a:gd name="T29" fmla="*/ 45 w 45"/>
                    <a:gd name="T30" fmla="*/ 24 h 24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45" h="24">
                      <a:moveTo>
                        <a:pt x="0" y="13"/>
                      </a:moveTo>
                      <a:lnTo>
                        <a:pt x="13" y="0"/>
                      </a:lnTo>
                      <a:lnTo>
                        <a:pt x="29" y="2"/>
                      </a:lnTo>
                      <a:lnTo>
                        <a:pt x="44" y="16"/>
                      </a:lnTo>
                      <a:lnTo>
                        <a:pt x="44" y="21"/>
                      </a:lnTo>
                      <a:lnTo>
                        <a:pt x="33" y="23"/>
                      </a:lnTo>
                      <a:lnTo>
                        <a:pt x="25" y="19"/>
                      </a:lnTo>
                      <a:lnTo>
                        <a:pt x="13" y="19"/>
                      </a:lnTo>
                      <a:lnTo>
                        <a:pt x="0" y="13"/>
                      </a:lnTo>
                    </a:path>
                  </a:pathLst>
                </a:custGeom>
                <a:gradFill rotWithShape="0">
                  <a:gsLst>
                    <a:gs pos="0">
                      <a:srgbClr val="002600"/>
                    </a:gs>
                    <a:gs pos="100000">
                      <a:srgbClr val="008000"/>
                    </a:gs>
                  </a:gsLst>
                  <a:lin ang="2700000" scaled="1"/>
                </a:gra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4" name="Freeform 14"/>
                <p:cNvSpPr>
                  <a:spLocks/>
                </p:cNvSpPr>
                <p:nvPr/>
              </p:nvSpPr>
              <p:spPr bwMode="auto">
                <a:xfrm>
                  <a:off x="2937" y="2519"/>
                  <a:ext cx="44" cy="53"/>
                </a:xfrm>
                <a:custGeom>
                  <a:avLst/>
                  <a:gdLst>
                    <a:gd name="T0" fmla="*/ 10 w 44"/>
                    <a:gd name="T1" fmla="*/ 0 h 53"/>
                    <a:gd name="T2" fmla="*/ 21 w 44"/>
                    <a:gd name="T3" fmla="*/ 9 h 53"/>
                    <a:gd name="T4" fmla="*/ 25 w 44"/>
                    <a:gd name="T5" fmla="*/ 8 h 53"/>
                    <a:gd name="T6" fmla="*/ 41 w 44"/>
                    <a:gd name="T7" fmla="*/ 23 h 53"/>
                    <a:gd name="T8" fmla="*/ 43 w 44"/>
                    <a:gd name="T9" fmla="*/ 30 h 53"/>
                    <a:gd name="T10" fmla="*/ 37 w 44"/>
                    <a:gd name="T11" fmla="*/ 34 h 53"/>
                    <a:gd name="T12" fmla="*/ 37 w 44"/>
                    <a:gd name="T13" fmla="*/ 37 h 53"/>
                    <a:gd name="T14" fmla="*/ 32 w 44"/>
                    <a:gd name="T15" fmla="*/ 39 h 53"/>
                    <a:gd name="T16" fmla="*/ 32 w 44"/>
                    <a:gd name="T17" fmla="*/ 42 h 53"/>
                    <a:gd name="T18" fmla="*/ 26 w 44"/>
                    <a:gd name="T19" fmla="*/ 52 h 53"/>
                    <a:gd name="T20" fmla="*/ 18 w 44"/>
                    <a:gd name="T21" fmla="*/ 47 h 53"/>
                    <a:gd name="T22" fmla="*/ 13 w 44"/>
                    <a:gd name="T23" fmla="*/ 49 h 53"/>
                    <a:gd name="T24" fmla="*/ 0 w 44"/>
                    <a:gd name="T25" fmla="*/ 32 h 53"/>
                    <a:gd name="T26" fmla="*/ 8 w 44"/>
                    <a:gd name="T27" fmla="*/ 19 h 53"/>
                    <a:gd name="T28" fmla="*/ 10 w 44"/>
                    <a:gd name="T29" fmla="*/ 0 h 53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44"/>
                    <a:gd name="T46" fmla="*/ 0 h 53"/>
                    <a:gd name="T47" fmla="*/ 44 w 44"/>
                    <a:gd name="T48" fmla="*/ 53 h 53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44" h="53">
                      <a:moveTo>
                        <a:pt x="10" y="0"/>
                      </a:moveTo>
                      <a:lnTo>
                        <a:pt x="21" y="9"/>
                      </a:lnTo>
                      <a:lnTo>
                        <a:pt x="25" y="8"/>
                      </a:lnTo>
                      <a:lnTo>
                        <a:pt x="41" y="23"/>
                      </a:lnTo>
                      <a:lnTo>
                        <a:pt x="43" y="30"/>
                      </a:lnTo>
                      <a:lnTo>
                        <a:pt x="37" y="34"/>
                      </a:lnTo>
                      <a:lnTo>
                        <a:pt x="37" y="37"/>
                      </a:lnTo>
                      <a:lnTo>
                        <a:pt x="32" y="39"/>
                      </a:lnTo>
                      <a:lnTo>
                        <a:pt x="32" y="42"/>
                      </a:lnTo>
                      <a:lnTo>
                        <a:pt x="26" y="52"/>
                      </a:lnTo>
                      <a:lnTo>
                        <a:pt x="18" y="47"/>
                      </a:lnTo>
                      <a:lnTo>
                        <a:pt x="13" y="49"/>
                      </a:lnTo>
                      <a:lnTo>
                        <a:pt x="0" y="32"/>
                      </a:lnTo>
                      <a:lnTo>
                        <a:pt x="8" y="19"/>
                      </a:lnTo>
                      <a:lnTo>
                        <a:pt x="10" y="0"/>
                      </a:lnTo>
                    </a:path>
                  </a:pathLst>
                </a:custGeom>
                <a:gradFill rotWithShape="0">
                  <a:gsLst>
                    <a:gs pos="0">
                      <a:srgbClr val="002600"/>
                    </a:gs>
                    <a:gs pos="100000">
                      <a:srgbClr val="008000"/>
                    </a:gs>
                  </a:gsLst>
                  <a:lin ang="2700000" scaled="1"/>
                </a:gra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5" name="Freeform 15"/>
                <p:cNvSpPr>
                  <a:spLocks/>
                </p:cNvSpPr>
                <p:nvPr/>
              </p:nvSpPr>
              <p:spPr bwMode="auto">
                <a:xfrm>
                  <a:off x="2981" y="2507"/>
                  <a:ext cx="29" cy="25"/>
                </a:xfrm>
                <a:custGeom>
                  <a:avLst/>
                  <a:gdLst>
                    <a:gd name="T0" fmla="*/ 0 w 29"/>
                    <a:gd name="T1" fmla="*/ 14 h 25"/>
                    <a:gd name="T2" fmla="*/ 16 w 29"/>
                    <a:gd name="T3" fmla="*/ 24 h 25"/>
                    <a:gd name="T4" fmla="*/ 19 w 29"/>
                    <a:gd name="T5" fmla="*/ 20 h 25"/>
                    <a:gd name="T6" fmla="*/ 28 w 29"/>
                    <a:gd name="T7" fmla="*/ 9 h 25"/>
                    <a:gd name="T8" fmla="*/ 24 w 29"/>
                    <a:gd name="T9" fmla="*/ 3 h 25"/>
                    <a:gd name="T10" fmla="*/ 18 w 29"/>
                    <a:gd name="T11" fmla="*/ 6 h 25"/>
                    <a:gd name="T12" fmla="*/ 16 w 29"/>
                    <a:gd name="T13" fmla="*/ 0 h 25"/>
                    <a:gd name="T14" fmla="*/ 12 w 29"/>
                    <a:gd name="T15" fmla="*/ 7 h 25"/>
                    <a:gd name="T16" fmla="*/ 0 w 29"/>
                    <a:gd name="T17" fmla="*/ 14 h 2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9"/>
                    <a:gd name="T28" fmla="*/ 0 h 25"/>
                    <a:gd name="T29" fmla="*/ 29 w 29"/>
                    <a:gd name="T30" fmla="*/ 25 h 25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9" h="25">
                      <a:moveTo>
                        <a:pt x="0" y="14"/>
                      </a:moveTo>
                      <a:lnTo>
                        <a:pt x="16" y="24"/>
                      </a:lnTo>
                      <a:lnTo>
                        <a:pt x="19" y="20"/>
                      </a:lnTo>
                      <a:lnTo>
                        <a:pt x="28" y="9"/>
                      </a:lnTo>
                      <a:lnTo>
                        <a:pt x="24" y="3"/>
                      </a:lnTo>
                      <a:lnTo>
                        <a:pt x="18" y="6"/>
                      </a:lnTo>
                      <a:lnTo>
                        <a:pt x="16" y="0"/>
                      </a:lnTo>
                      <a:lnTo>
                        <a:pt x="12" y="7"/>
                      </a:lnTo>
                      <a:lnTo>
                        <a:pt x="0" y="14"/>
                      </a:lnTo>
                    </a:path>
                  </a:pathLst>
                </a:custGeom>
                <a:gradFill rotWithShape="0">
                  <a:gsLst>
                    <a:gs pos="0">
                      <a:srgbClr val="002600"/>
                    </a:gs>
                    <a:gs pos="100000">
                      <a:srgbClr val="008000"/>
                    </a:gs>
                  </a:gsLst>
                  <a:lin ang="2700000" scaled="1"/>
                </a:gra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6" name="Freeform 16"/>
                <p:cNvSpPr>
                  <a:spLocks/>
                </p:cNvSpPr>
                <p:nvPr/>
              </p:nvSpPr>
              <p:spPr bwMode="auto">
                <a:xfrm>
                  <a:off x="2945" y="2498"/>
                  <a:ext cx="28" cy="18"/>
                </a:xfrm>
                <a:custGeom>
                  <a:avLst/>
                  <a:gdLst>
                    <a:gd name="T0" fmla="*/ 0 w 28"/>
                    <a:gd name="T1" fmla="*/ 0 h 18"/>
                    <a:gd name="T2" fmla="*/ 15 w 28"/>
                    <a:gd name="T3" fmla="*/ 0 h 18"/>
                    <a:gd name="T4" fmla="*/ 27 w 28"/>
                    <a:gd name="T5" fmla="*/ 16 h 18"/>
                    <a:gd name="T6" fmla="*/ 16 w 28"/>
                    <a:gd name="T7" fmla="*/ 17 h 18"/>
                    <a:gd name="T8" fmla="*/ 15 w 28"/>
                    <a:gd name="T9" fmla="*/ 13 h 18"/>
                    <a:gd name="T10" fmla="*/ 9 w 28"/>
                    <a:gd name="T11" fmla="*/ 17 h 18"/>
                    <a:gd name="T12" fmla="*/ 4 w 28"/>
                    <a:gd name="T13" fmla="*/ 13 h 18"/>
                    <a:gd name="T14" fmla="*/ 6 w 28"/>
                    <a:gd name="T15" fmla="*/ 9 h 18"/>
                    <a:gd name="T16" fmla="*/ 0 w 28"/>
                    <a:gd name="T17" fmla="*/ 0 h 1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8"/>
                    <a:gd name="T28" fmla="*/ 0 h 18"/>
                    <a:gd name="T29" fmla="*/ 28 w 28"/>
                    <a:gd name="T30" fmla="*/ 18 h 18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8" h="18">
                      <a:moveTo>
                        <a:pt x="0" y="0"/>
                      </a:moveTo>
                      <a:lnTo>
                        <a:pt x="15" y="0"/>
                      </a:lnTo>
                      <a:lnTo>
                        <a:pt x="27" y="16"/>
                      </a:lnTo>
                      <a:lnTo>
                        <a:pt x="16" y="17"/>
                      </a:lnTo>
                      <a:lnTo>
                        <a:pt x="15" y="13"/>
                      </a:lnTo>
                      <a:lnTo>
                        <a:pt x="9" y="17"/>
                      </a:lnTo>
                      <a:lnTo>
                        <a:pt x="4" y="13"/>
                      </a:lnTo>
                      <a:lnTo>
                        <a:pt x="6" y="9"/>
                      </a:lnTo>
                      <a:lnTo>
                        <a:pt x="0" y="0"/>
                      </a:lnTo>
                    </a:path>
                  </a:pathLst>
                </a:custGeom>
                <a:gradFill rotWithShape="0">
                  <a:gsLst>
                    <a:gs pos="0">
                      <a:srgbClr val="002600"/>
                    </a:gs>
                    <a:gs pos="100000">
                      <a:srgbClr val="008000"/>
                    </a:gs>
                  </a:gsLst>
                  <a:lin ang="2700000" scaled="1"/>
                </a:gra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7" name="Freeform 17"/>
                <p:cNvSpPr>
                  <a:spLocks/>
                </p:cNvSpPr>
                <p:nvPr/>
              </p:nvSpPr>
              <p:spPr bwMode="auto">
                <a:xfrm>
                  <a:off x="3008" y="2573"/>
                  <a:ext cx="68" cy="123"/>
                </a:xfrm>
                <a:custGeom>
                  <a:avLst/>
                  <a:gdLst>
                    <a:gd name="T0" fmla="*/ 29 w 68"/>
                    <a:gd name="T1" fmla="*/ 68 h 123"/>
                    <a:gd name="T2" fmla="*/ 17 w 68"/>
                    <a:gd name="T3" fmla="*/ 83 h 123"/>
                    <a:gd name="T4" fmla="*/ 13 w 68"/>
                    <a:gd name="T5" fmla="*/ 83 h 123"/>
                    <a:gd name="T6" fmla="*/ 9 w 68"/>
                    <a:gd name="T7" fmla="*/ 86 h 123"/>
                    <a:gd name="T8" fmla="*/ 3 w 68"/>
                    <a:gd name="T9" fmla="*/ 86 h 123"/>
                    <a:gd name="T10" fmla="*/ 2 w 68"/>
                    <a:gd name="T11" fmla="*/ 90 h 123"/>
                    <a:gd name="T12" fmla="*/ 11 w 68"/>
                    <a:gd name="T13" fmla="*/ 91 h 123"/>
                    <a:gd name="T14" fmla="*/ 14 w 68"/>
                    <a:gd name="T15" fmla="*/ 94 h 123"/>
                    <a:gd name="T16" fmla="*/ 18 w 68"/>
                    <a:gd name="T17" fmla="*/ 99 h 123"/>
                    <a:gd name="T18" fmla="*/ 18 w 68"/>
                    <a:gd name="T19" fmla="*/ 101 h 123"/>
                    <a:gd name="T20" fmla="*/ 25 w 68"/>
                    <a:gd name="T21" fmla="*/ 107 h 123"/>
                    <a:gd name="T22" fmla="*/ 25 w 68"/>
                    <a:gd name="T23" fmla="*/ 112 h 123"/>
                    <a:gd name="T24" fmla="*/ 29 w 68"/>
                    <a:gd name="T25" fmla="*/ 112 h 123"/>
                    <a:gd name="T26" fmla="*/ 41 w 68"/>
                    <a:gd name="T27" fmla="*/ 122 h 123"/>
                    <a:gd name="T28" fmla="*/ 38 w 68"/>
                    <a:gd name="T29" fmla="*/ 114 h 123"/>
                    <a:gd name="T30" fmla="*/ 38 w 68"/>
                    <a:gd name="T31" fmla="*/ 107 h 123"/>
                    <a:gd name="T32" fmla="*/ 42 w 68"/>
                    <a:gd name="T33" fmla="*/ 107 h 123"/>
                    <a:gd name="T34" fmla="*/ 46 w 68"/>
                    <a:gd name="T35" fmla="*/ 110 h 123"/>
                    <a:gd name="T36" fmla="*/ 49 w 68"/>
                    <a:gd name="T37" fmla="*/ 110 h 123"/>
                    <a:gd name="T38" fmla="*/ 50 w 68"/>
                    <a:gd name="T39" fmla="*/ 111 h 123"/>
                    <a:gd name="T40" fmla="*/ 53 w 68"/>
                    <a:gd name="T41" fmla="*/ 110 h 123"/>
                    <a:gd name="T42" fmla="*/ 53 w 68"/>
                    <a:gd name="T43" fmla="*/ 104 h 123"/>
                    <a:gd name="T44" fmla="*/ 49 w 68"/>
                    <a:gd name="T45" fmla="*/ 99 h 123"/>
                    <a:gd name="T46" fmla="*/ 47 w 68"/>
                    <a:gd name="T47" fmla="*/ 91 h 123"/>
                    <a:gd name="T48" fmla="*/ 50 w 68"/>
                    <a:gd name="T49" fmla="*/ 84 h 123"/>
                    <a:gd name="T50" fmla="*/ 64 w 68"/>
                    <a:gd name="T51" fmla="*/ 98 h 123"/>
                    <a:gd name="T52" fmla="*/ 64 w 68"/>
                    <a:gd name="T53" fmla="*/ 89 h 123"/>
                    <a:gd name="T54" fmla="*/ 67 w 68"/>
                    <a:gd name="T55" fmla="*/ 79 h 123"/>
                    <a:gd name="T56" fmla="*/ 57 w 68"/>
                    <a:gd name="T57" fmla="*/ 68 h 123"/>
                    <a:gd name="T58" fmla="*/ 56 w 68"/>
                    <a:gd name="T59" fmla="*/ 61 h 123"/>
                    <a:gd name="T60" fmla="*/ 57 w 68"/>
                    <a:gd name="T61" fmla="*/ 45 h 123"/>
                    <a:gd name="T62" fmla="*/ 44 w 68"/>
                    <a:gd name="T63" fmla="*/ 28 h 123"/>
                    <a:gd name="T64" fmla="*/ 31 w 68"/>
                    <a:gd name="T65" fmla="*/ 18 h 123"/>
                    <a:gd name="T66" fmla="*/ 34 w 68"/>
                    <a:gd name="T67" fmla="*/ 13 h 123"/>
                    <a:gd name="T68" fmla="*/ 28 w 68"/>
                    <a:gd name="T69" fmla="*/ 9 h 123"/>
                    <a:gd name="T70" fmla="*/ 28 w 68"/>
                    <a:gd name="T71" fmla="*/ 3 h 123"/>
                    <a:gd name="T72" fmla="*/ 17 w 68"/>
                    <a:gd name="T73" fmla="*/ 13 h 123"/>
                    <a:gd name="T74" fmla="*/ 14 w 68"/>
                    <a:gd name="T75" fmla="*/ 10 h 123"/>
                    <a:gd name="T76" fmla="*/ 18 w 68"/>
                    <a:gd name="T77" fmla="*/ 5 h 123"/>
                    <a:gd name="T78" fmla="*/ 18 w 68"/>
                    <a:gd name="T79" fmla="*/ 0 h 123"/>
                    <a:gd name="T80" fmla="*/ 13 w 68"/>
                    <a:gd name="T81" fmla="*/ 0 h 123"/>
                    <a:gd name="T82" fmla="*/ 7 w 68"/>
                    <a:gd name="T83" fmla="*/ 2 h 123"/>
                    <a:gd name="T84" fmla="*/ 0 w 68"/>
                    <a:gd name="T85" fmla="*/ 4 h 123"/>
                    <a:gd name="T86" fmla="*/ 0 w 68"/>
                    <a:gd name="T87" fmla="*/ 10 h 123"/>
                    <a:gd name="T88" fmla="*/ 0 w 68"/>
                    <a:gd name="T89" fmla="*/ 17 h 123"/>
                    <a:gd name="T90" fmla="*/ 2 w 68"/>
                    <a:gd name="T91" fmla="*/ 20 h 123"/>
                    <a:gd name="T92" fmla="*/ 10 w 68"/>
                    <a:gd name="T93" fmla="*/ 24 h 123"/>
                    <a:gd name="T94" fmla="*/ 9 w 68"/>
                    <a:gd name="T95" fmla="*/ 31 h 123"/>
                    <a:gd name="T96" fmla="*/ 12 w 68"/>
                    <a:gd name="T97" fmla="*/ 34 h 123"/>
                    <a:gd name="T98" fmla="*/ 16 w 68"/>
                    <a:gd name="T99" fmla="*/ 36 h 123"/>
                    <a:gd name="T100" fmla="*/ 23 w 68"/>
                    <a:gd name="T101" fmla="*/ 36 h 123"/>
                    <a:gd name="T102" fmla="*/ 28 w 68"/>
                    <a:gd name="T103" fmla="*/ 42 h 123"/>
                    <a:gd name="T104" fmla="*/ 29 w 68"/>
                    <a:gd name="T105" fmla="*/ 50 h 123"/>
                    <a:gd name="T106" fmla="*/ 28 w 68"/>
                    <a:gd name="T107" fmla="*/ 60 h 123"/>
                    <a:gd name="T108" fmla="*/ 29 w 68"/>
                    <a:gd name="T109" fmla="*/ 68 h 123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w 68"/>
                    <a:gd name="T166" fmla="*/ 0 h 123"/>
                    <a:gd name="T167" fmla="*/ 68 w 68"/>
                    <a:gd name="T168" fmla="*/ 123 h 123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T165" t="T166" r="T167" b="T168"/>
                  <a:pathLst>
                    <a:path w="68" h="123">
                      <a:moveTo>
                        <a:pt x="29" y="68"/>
                      </a:moveTo>
                      <a:lnTo>
                        <a:pt x="17" y="83"/>
                      </a:lnTo>
                      <a:lnTo>
                        <a:pt x="13" y="83"/>
                      </a:lnTo>
                      <a:lnTo>
                        <a:pt x="9" y="86"/>
                      </a:lnTo>
                      <a:lnTo>
                        <a:pt x="3" y="86"/>
                      </a:lnTo>
                      <a:lnTo>
                        <a:pt x="2" y="90"/>
                      </a:lnTo>
                      <a:lnTo>
                        <a:pt x="11" y="91"/>
                      </a:lnTo>
                      <a:lnTo>
                        <a:pt x="14" y="94"/>
                      </a:lnTo>
                      <a:lnTo>
                        <a:pt x="18" y="99"/>
                      </a:lnTo>
                      <a:lnTo>
                        <a:pt x="18" y="101"/>
                      </a:lnTo>
                      <a:lnTo>
                        <a:pt x="25" y="107"/>
                      </a:lnTo>
                      <a:lnTo>
                        <a:pt x="25" y="112"/>
                      </a:lnTo>
                      <a:lnTo>
                        <a:pt x="29" y="112"/>
                      </a:lnTo>
                      <a:lnTo>
                        <a:pt x="41" y="122"/>
                      </a:lnTo>
                      <a:lnTo>
                        <a:pt x="38" y="114"/>
                      </a:lnTo>
                      <a:lnTo>
                        <a:pt x="38" y="107"/>
                      </a:lnTo>
                      <a:lnTo>
                        <a:pt x="42" y="107"/>
                      </a:lnTo>
                      <a:lnTo>
                        <a:pt x="46" y="110"/>
                      </a:lnTo>
                      <a:lnTo>
                        <a:pt x="49" y="110"/>
                      </a:lnTo>
                      <a:lnTo>
                        <a:pt x="50" y="111"/>
                      </a:lnTo>
                      <a:lnTo>
                        <a:pt x="53" y="110"/>
                      </a:lnTo>
                      <a:lnTo>
                        <a:pt x="53" y="104"/>
                      </a:lnTo>
                      <a:lnTo>
                        <a:pt x="49" y="99"/>
                      </a:lnTo>
                      <a:lnTo>
                        <a:pt x="47" y="91"/>
                      </a:lnTo>
                      <a:lnTo>
                        <a:pt x="50" y="84"/>
                      </a:lnTo>
                      <a:lnTo>
                        <a:pt x="64" y="98"/>
                      </a:lnTo>
                      <a:lnTo>
                        <a:pt x="64" y="89"/>
                      </a:lnTo>
                      <a:lnTo>
                        <a:pt x="67" y="79"/>
                      </a:lnTo>
                      <a:lnTo>
                        <a:pt x="57" y="68"/>
                      </a:lnTo>
                      <a:lnTo>
                        <a:pt x="56" y="61"/>
                      </a:lnTo>
                      <a:lnTo>
                        <a:pt x="57" y="45"/>
                      </a:lnTo>
                      <a:lnTo>
                        <a:pt x="44" y="28"/>
                      </a:lnTo>
                      <a:lnTo>
                        <a:pt x="31" y="18"/>
                      </a:lnTo>
                      <a:lnTo>
                        <a:pt x="34" y="13"/>
                      </a:lnTo>
                      <a:lnTo>
                        <a:pt x="28" y="9"/>
                      </a:lnTo>
                      <a:lnTo>
                        <a:pt x="28" y="3"/>
                      </a:lnTo>
                      <a:lnTo>
                        <a:pt x="17" y="13"/>
                      </a:lnTo>
                      <a:lnTo>
                        <a:pt x="14" y="10"/>
                      </a:lnTo>
                      <a:lnTo>
                        <a:pt x="18" y="5"/>
                      </a:lnTo>
                      <a:lnTo>
                        <a:pt x="18" y="0"/>
                      </a:lnTo>
                      <a:lnTo>
                        <a:pt x="13" y="0"/>
                      </a:lnTo>
                      <a:lnTo>
                        <a:pt x="7" y="2"/>
                      </a:lnTo>
                      <a:lnTo>
                        <a:pt x="0" y="4"/>
                      </a:lnTo>
                      <a:lnTo>
                        <a:pt x="0" y="10"/>
                      </a:lnTo>
                      <a:lnTo>
                        <a:pt x="0" y="17"/>
                      </a:lnTo>
                      <a:lnTo>
                        <a:pt x="2" y="20"/>
                      </a:lnTo>
                      <a:lnTo>
                        <a:pt x="10" y="24"/>
                      </a:lnTo>
                      <a:lnTo>
                        <a:pt x="9" y="31"/>
                      </a:lnTo>
                      <a:lnTo>
                        <a:pt x="12" y="34"/>
                      </a:lnTo>
                      <a:lnTo>
                        <a:pt x="16" y="36"/>
                      </a:lnTo>
                      <a:lnTo>
                        <a:pt x="23" y="36"/>
                      </a:lnTo>
                      <a:lnTo>
                        <a:pt x="28" y="42"/>
                      </a:lnTo>
                      <a:lnTo>
                        <a:pt x="29" y="50"/>
                      </a:lnTo>
                      <a:lnTo>
                        <a:pt x="28" y="60"/>
                      </a:lnTo>
                      <a:lnTo>
                        <a:pt x="29" y="68"/>
                      </a:lnTo>
                    </a:path>
                  </a:pathLst>
                </a:custGeom>
                <a:gradFill rotWithShape="0">
                  <a:gsLst>
                    <a:gs pos="0">
                      <a:srgbClr val="002600"/>
                    </a:gs>
                    <a:gs pos="100000">
                      <a:srgbClr val="008000"/>
                    </a:gs>
                  </a:gsLst>
                  <a:lin ang="2700000" scaled="1"/>
                </a:gra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8" name="Freeform 18"/>
                <p:cNvSpPr>
                  <a:spLocks/>
                </p:cNvSpPr>
                <p:nvPr/>
              </p:nvSpPr>
              <p:spPr bwMode="auto">
                <a:xfrm>
                  <a:off x="3041" y="2505"/>
                  <a:ext cx="67" cy="56"/>
                </a:xfrm>
                <a:custGeom>
                  <a:avLst/>
                  <a:gdLst>
                    <a:gd name="T0" fmla="*/ 0 w 67"/>
                    <a:gd name="T1" fmla="*/ 41 h 56"/>
                    <a:gd name="T2" fmla="*/ 16 w 67"/>
                    <a:gd name="T3" fmla="*/ 55 h 56"/>
                    <a:gd name="T4" fmla="*/ 25 w 67"/>
                    <a:gd name="T5" fmla="*/ 46 h 56"/>
                    <a:gd name="T6" fmla="*/ 31 w 67"/>
                    <a:gd name="T7" fmla="*/ 47 h 56"/>
                    <a:gd name="T8" fmla="*/ 44 w 67"/>
                    <a:gd name="T9" fmla="*/ 28 h 56"/>
                    <a:gd name="T10" fmla="*/ 51 w 67"/>
                    <a:gd name="T11" fmla="*/ 29 h 56"/>
                    <a:gd name="T12" fmla="*/ 62 w 67"/>
                    <a:gd name="T13" fmla="*/ 17 h 56"/>
                    <a:gd name="T14" fmla="*/ 61 w 67"/>
                    <a:gd name="T15" fmla="*/ 13 h 56"/>
                    <a:gd name="T16" fmla="*/ 66 w 67"/>
                    <a:gd name="T17" fmla="*/ 9 h 56"/>
                    <a:gd name="T18" fmla="*/ 62 w 67"/>
                    <a:gd name="T19" fmla="*/ 5 h 56"/>
                    <a:gd name="T20" fmla="*/ 52 w 67"/>
                    <a:gd name="T21" fmla="*/ 5 h 56"/>
                    <a:gd name="T22" fmla="*/ 44 w 67"/>
                    <a:gd name="T23" fmla="*/ 5 h 56"/>
                    <a:gd name="T24" fmla="*/ 39 w 67"/>
                    <a:gd name="T25" fmla="*/ 0 h 56"/>
                    <a:gd name="T26" fmla="*/ 31 w 67"/>
                    <a:gd name="T27" fmla="*/ 1 h 56"/>
                    <a:gd name="T28" fmla="*/ 28 w 67"/>
                    <a:gd name="T29" fmla="*/ 5 h 56"/>
                    <a:gd name="T30" fmla="*/ 28 w 67"/>
                    <a:gd name="T31" fmla="*/ 11 h 56"/>
                    <a:gd name="T32" fmla="*/ 28 w 67"/>
                    <a:gd name="T33" fmla="*/ 21 h 56"/>
                    <a:gd name="T34" fmla="*/ 23 w 67"/>
                    <a:gd name="T35" fmla="*/ 23 h 56"/>
                    <a:gd name="T36" fmla="*/ 20 w 67"/>
                    <a:gd name="T37" fmla="*/ 27 h 56"/>
                    <a:gd name="T38" fmla="*/ 8 w 67"/>
                    <a:gd name="T39" fmla="*/ 38 h 56"/>
                    <a:gd name="T40" fmla="*/ 0 w 67"/>
                    <a:gd name="T41" fmla="*/ 41 h 5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67"/>
                    <a:gd name="T64" fmla="*/ 0 h 56"/>
                    <a:gd name="T65" fmla="*/ 67 w 67"/>
                    <a:gd name="T66" fmla="*/ 56 h 5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67" h="56">
                      <a:moveTo>
                        <a:pt x="0" y="41"/>
                      </a:moveTo>
                      <a:lnTo>
                        <a:pt x="16" y="55"/>
                      </a:lnTo>
                      <a:lnTo>
                        <a:pt x="25" y="46"/>
                      </a:lnTo>
                      <a:lnTo>
                        <a:pt x="31" y="47"/>
                      </a:lnTo>
                      <a:lnTo>
                        <a:pt x="44" y="28"/>
                      </a:lnTo>
                      <a:lnTo>
                        <a:pt x="51" y="29"/>
                      </a:lnTo>
                      <a:lnTo>
                        <a:pt x="62" y="17"/>
                      </a:lnTo>
                      <a:lnTo>
                        <a:pt x="61" y="13"/>
                      </a:lnTo>
                      <a:lnTo>
                        <a:pt x="66" y="9"/>
                      </a:lnTo>
                      <a:lnTo>
                        <a:pt x="62" y="5"/>
                      </a:lnTo>
                      <a:lnTo>
                        <a:pt x="52" y="5"/>
                      </a:lnTo>
                      <a:lnTo>
                        <a:pt x="44" y="5"/>
                      </a:lnTo>
                      <a:lnTo>
                        <a:pt x="39" y="0"/>
                      </a:lnTo>
                      <a:lnTo>
                        <a:pt x="31" y="1"/>
                      </a:lnTo>
                      <a:lnTo>
                        <a:pt x="28" y="5"/>
                      </a:lnTo>
                      <a:lnTo>
                        <a:pt x="28" y="11"/>
                      </a:lnTo>
                      <a:lnTo>
                        <a:pt x="28" y="21"/>
                      </a:lnTo>
                      <a:lnTo>
                        <a:pt x="23" y="23"/>
                      </a:lnTo>
                      <a:lnTo>
                        <a:pt x="20" y="27"/>
                      </a:lnTo>
                      <a:lnTo>
                        <a:pt x="8" y="38"/>
                      </a:lnTo>
                      <a:lnTo>
                        <a:pt x="0" y="41"/>
                      </a:lnTo>
                    </a:path>
                  </a:pathLst>
                </a:custGeom>
                <a:gradFill rotWithShape="0">
                  <a:gsLst>
                    <a:gs pos="0">
                      <a:srgbClr val="002600"/>
                    </a:gs>
                    <a:gs pos="100000">
                      <a:srgbClr val="008000"/>
                    </a:gs>
                  </a:gsLst>
                  <a:lin ang="2700000" scaled="1"/>
                </a:gra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9" name="Freeform 19"/>
                <p:cNvSpPr>
                  <a:spLocks/>
                </p:cNvSpPr>
                <p:nvPr/>
              </p:nvSpPr>
              <p:spPr bwMode="auto">
                <a:xfrm>
                  <a:off x="3224" y="2641"/>
                  <a:ext cx="35" cy="30"/>
                </a:xfrm>
                <a:custGeom>
                  <a:avLst/>
                  <a:gdLst>
                    <a:gd name="T0" fmla="*/ 0 w 35"/>
                    <a:gd name="T1" fmla="*/ 16 h 30"/>
                    <a:gd name="T2" fmla="*/ 12 w 35"/>
                    <a:gd name="T3" fmla="*/ 7 h 30"/>
                    <a:gd name="T4" fmla="*/ 16 w 35"/>
                    <a:gd name="T5" fmla="*/ 7 h 30"/>
                    <a:gd name="T6" fmla="*/ 16 w 35"/>
                    <a:gd name="T7" fmla="*/ 3 h 30"/>
                    <a:gd name="T8" fmla="*/ 19 w 35"/>
                    <a:gd name="T9" fmla="*/ 0 h 30"/>
                    <a:gd name="T10" fmla="*/ 23 w 35"/>
                    <a:gd name="T11" fmla="*/ 1 h 30"/>
                    <a:gd name="T12" fmla="*/ 30 w 35"/>
                    <a:gd name="T13" fmla="*/ 7 h 30"/>
                    <a:gd name="T14" fmla="*/ 30 w 35"/>
                    <a:gd name="T15" fmla="*/ 11 h 30"/>
                    <a:gd name="T16" fmla="*/ 34 w 35"/>
                    <a:gd name="T17" fmla="*/ 13 h 30"/>
                    <a:gd name="T18" fmla="*/ 34 w 35"/>
                    <a:gd name="T19" fmla="*/ 18 h 30"/>
                    <a:gd name="T20" fmla="*/ 30 w 35"/>
                    <a:gd name="T21" fmla="*/ 19 h 30"/>
                    <a:gd name="T22" fmla="*/ 30 w 35"/>
                    <a:gd name="T23" fmla="*/ 24 h 30"/>
                    <a:gd name="T24" fmla="*/ 25 w 35"/>
                    <a:gd name="T25" fmla="*/ 29 h 30"/>
                    <a:gd name="T26" fmla="*/ 8 w 35"/>
                    <a:gd name="T27" fmla="*/ 29 h 30"/>
                    <a:gd name="T28" fmla="*/ 7 w 35"/>
                    <a:gd name="T29" fmla="*/ 24 h 30"/>
                    <a:gd name="T30" fmla="*/ 0 w 35"/>
                    <a:gd name="T31" fmla="*/ 16 h 30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35"/>
                    <a:gd name="T49" fmla="*/ 0 h 30"/>
                    <a:gd name="T50" fmla="*/ 35 w 35"/>
                    <a:gd name="T51" fmla="*/ 30 h 30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35" h="30">
                      <a:moveTo>
                        <a:pt x="0" y="16"/>
                      </a:moveTo>
                      <a:lnTo>
                        <a:pt x="12" y="7"/>
                      </a:lnTo>
                      <a:lnTo>
                        <a:pt x="16" y="7"/>
                      </a:lnTo>
                      <a:lnTo>
                        <a:pt x="16" y="3"/>
                      </a:lnTo>
                      <a:lnTo>
                        <a:pt x="19" y="0"/>
                      </a:lnTo>
                      <a:lnTo>
                        <a:pt x="23" y="1"/>
                      </a:lnTo>
                      <a:lnTo>
                        <a:pt x="30" y="7"/>
                      </a:lnTo>
                      <a:lnTo>
                        <a:pt x="30" y="11"/>
                      </a:lnTo>
                      <a:lnTo>
                        <a:pt x="34" y="13"/>
                      </a:lnTo>
                      <a:lnTo>
                        <a:pt x="34" y="18"/>
                      </a:lnTo>
                      <a:lnTo>
                        <a:pt x="30" y="19"/>
                      </a:lnTo>
                      <a:lnTo>
                        <a:pt x="30" y="24"/>
                      </a:lnTo>
                      <a:lnTo>
                        <a:pt x="25" y="29"/>
                      </a:lnTo>
                      <a:lnTo>
                        <a:pt x="8" y="29"/>
                      </a:lnTo>
                      <a:lnTo>
                        <a:pt x="7" y="24"/>
                      </a:lnTo>
                      <a:lnTo>
                        <a:pt x="0" y="16"/>
                      </a:lnTo>
                    </a:path>
                  </a:pathLst>
                </a:custGeom>
                <a:gradFill rotWithShape="0">
                  <a:gsLst>
                    <a:gs pos="0">
                      <a:srgbClr val="002600"/>
                    </a:gs>
                    <a:gs pos="100000">
                      <a:srgbClr val="008000"/>
                    </a:gs>
                  </a:gsLst>
                  <a:lin ang="2700000" scaled="1"/>
                </a:gra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0" name="Freeform 20"/>
                <p:cNvSpPr>
                  <a:spLocks/>
                </p:cNvSpPr>
                <p:nvPr/>
              </p:nvSpPr>
              <p:spPr bwMode="auto">
                <a:xfrm>
                  <a:off x="3088" y="2511"/>
                  <a:ext cx="120" cy="203"/>
                </a:xfrm>
                <a:custGeom>
                  <a:avLst/>
                  <a:gdLst>
                    <a:gd name="T0" fmla="*/ 0 w 120"/>
                    <a:gd name="T1" fmla="*/ 42 h 203"/>
                    <a:gd name="T2" fmla="*/ 4 w 120"/>
                    <a:gd name="T3" fmla="*/ 36 h 203"/>
                    <a:gd name="T4" fmla="*/ 24 w 120"/>
                    <a:gd name="T5" fmla="*/ 16 h 203"/>
                    <a:gd name="T6" fmla="*/ 36 w 120"/>
                    <a:gd name="T7" fmla="*/ 8 h 203"/>
                    <a:gd name="T8" fmla="*/ 42 w 120"/>
                    <a:gd name="T9" fmla="*/ 7 h 203"/>
                    <a:gd name="T10" fmla="*/ 53 w 120"/>
                    <a:gd name="T11" fmla="*/ 2 h 203"/>
                    <a:gd name="T12" fmla="*/ 72 w 120"/>
                    <a:gd name="T13" fmla="*/ 8 h 203"/>
                    <a:gd name="T14" fmla="*/ 77 w 120"/>
                    <a:gd name="T15" fmla="*/ 16 h 203"/>
                    <a:gd name="T16" fmla="*/ 88 w 120"/>
                    <a:gd name="T17" fmla="*/ 16 h 203"/>
                    <a:gd name="T18" fmla="*/ 97 w 120"/>
                    <a:gd name="T19" fmla="*/ 48 h 203"/>
                    <a:gd name="T20" fmla="*/ 108 w 120"/>
                    <a:gd name="T21" fmla="*/ 71 h 203"/>
                    <a:gd name="T22" fmla="*/ 114 w 120"/>
                    <a:gd name="T23" fmla="*/ 94 h 203"/>
                    <a:gd name="T24" fmla="*/ 115 w 120"/>
                    <a:gd name="T25" fmla="*/ 120 h 203"/>
                    <a:gd name="T26" fmla="*/ 107 w 120"/>
                    <a:gd name="T27" fmla="*/ 127 h 203"/>
                    <a:gd name="T28" fmla="*/ 94 w 120"/>
                    <a:gd name="T29" fmla="*/ 137 h 203"/>
                    <a:gd name="T30" fmla="*/ 88 w 120"/>
                    <a:gd name="T31" fmla="*/ 148 h 203"/>
                    <a:gd name="T32" fmla="*/ 80 w 120"/>
                    <a:gd name="T33" fmla="*/ 151 h 203"/>
                    <a:gd name="T34" fmla="*/ 74 w 120"/>
                    <a:gd name="T35" fmla="*/ 162 h 203"/>
                    <a:gd name="T36" fmla="*/ 65 w 120"/>
                    <a:gd name="T37" fmla="*/ 175 h 203"/>
                    <a:gd name="T38" fmla="*/ 63 w 120"/>
                    <a:gd name="T39" fmla="*/ 193 h 203"/>
                    <a:gd name="T40" fmla="*/ 57 w 120"/>
                    <a:gd name="T41" fmla="*/ 202 h 203"/>
                    <a:gd name="T42" fmla="*/ 42 w 120"/>
                    <a:gd name="T43" fmla="*/ 201 h 203"/>
                    <a:gd name="T44" fmla="*/ 27 w 120"/>
                    <a:gd name="T45" fmla="*/ 189 h 203"/>
                    <a:gd name="T46" fmla="*/ 26 w 120"/>
                    <a:gd name="T47" fmla="*/ 178 h 203"/>
                    <a:gd name="T48" fmla="*/ 20 w 120"/>
                    <a:gd name="T49" fmla="*/ 163 h 203"/>
                    <a:gd name="T50" fmla="*/ 20 w 120"/>
                    <a:gd name="T51" fmla="*/ 148 h 203"/>
                    <a:gd name="T52" fmla="*/ 22 w 120"/>
                    <a:gd name="T53" fmla="*/ 140 h 203"/>
                    <a:gd name="T54" fmla="*/ 25 w 120"/>
                    <a:gd name="T55" fmla="*/ 128 h 203"/>
                    <a:gd name="T56" fmla="*/ 18 w 120"/>
                    <a:gd name="T57" fmla="*/ 115 h 203"/>
                    <a:gd name="T58" fmla="*/ 19 w 120"/>
                    <a:gd name="T59" fmla="*/ 93 h 203"/>
                    <a:gd name="T60" fmla="*/ 15 w 120"/>
                    <a:gd name="T61" fmla="*/ 71 h 203"/>
                    <a:gd name="T62" fmla="*/ 0 w 120"/>
                    <a:gd name="T63" fmla="*/ 60 h 203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w 120"/>
                    <a:gd name="T97" fmla="*/ 0 h 203"/>
                    <a:gd name="T98" fmla="*/ 120 w 120"/>
                    <a:gd name="T99" fmla="*/ 203 h 203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T96" t="T97" r="T98" b="T99"/>
                  <a:pathLst>
                    <a:path w="120" h="203">
                      <a:moveTo>
                        <a:pt x="0" y="60"/>
                      </a:moveTo>
                      <a:lnTo>
                        <a:pt x="0" y="42"/>
                      </a:lnTo>
                      <a:lnTo>
                        <a:pt x="5" y="40"/>
                      </a:lnTo>
                      <a:lnTo>
                        <a:pt x="4" y="36"/>
                      </a:lnTo>
                      <a:lnTo>
                        <a:pt x="17" y="21"/>
                      </a:lnTo>
                      <a:lnTo>
                        <a:pt x="24" y="16"/>
                      </a:lnTo>
                      <a:lnTo>
                        <a:pt x="28" y="13"/>
                      </a:lnTo>
                      <a:lnTo>
                        <a:pt x="36" y="8"/>
                      </a:lnTo>
                      <a:lnTo>
                        <a:pt x="39" y="8"/>
                      </a:lnTo>
                      <a:lnTo>
                        <a:pt x="42" y="7"/>
                      </a:lnTo>
                      <a:lnTo>
                        <a:pt x="46" y="2"/>
                      </a:lnTo>
                      <a:lnTo>
                        <a:pt x="53" y="2"/>
                      </a:lnTo>
                      <a:lnTo>
                        <a:pt x="65" y="0"/>
                      </a:lnTo>
                      <a:lnTo>
                        <a:pt x="72" y="8"/>
                      </a:lnTo>
                      <a:lnTo>
                        <a:pt x="71" y="13"/>
                      </a:lnTo>
                      <a:lnTo>
                        <a:pt x="77" y="16"/>
                      </a:lnTo>
                      <a:lnTo>
                        <a:pt x="87" y="4"/>
                      </a:lnTo>
                      <a:lnTo>
                        <a:pt x="88" y="16"/>
                      </a:lnTo>
                      <a:lnTo>
                        <a:pt x="93" y="33"/>
                      </a:lnTo>
                      <a:lnTo>
                        <a:pt x="97" y="48"/>
                      </a:lnTo>
                      <a:lnTo>
                        <a:pt x="107" y="63"/>
                      </a:lnTo>
                      <a:lnTo>
                        <a:pt x="108" y="71"/>
                      </a:lnTo>
                      <a:lnTo>
                        <a:pt x="110" y="87"/>
                      </a:lnTo>
                      <a:lnTo>
                        <a:pt x="114" y="94"/>
                      </a:lnTo>
                      <a:lnTo>
                        <a:pt x="119" y="110"/>
                      </a:lnTo>
                      <a:lnTo>
                        <a:pt x="115" y="120"/>
                      </a:lnTo>
                      <a:lnTo>
                        <a:pt x="114" y="125"/>
                      </a:lnTo>
                      <a:lnTo>
                        <a:pt x="107" y="127"/>
                      </a:lnTo>
                      <a:lnTo>
                        <a:pt x="98" y="133"/>
                      </a:lnTo>
                      <a:lnTo>
                        <a:pt x="94" y="137"/>
                      </a:lnTo>
                      <a:lnTo>
                        <a:pt x="95" y="141"/>
                      </a:lnTo>
                      <a:lnTo>
                        <a:pt x="88" y="148"/>
                      </a:lnTo>
                      <a:lnTo>
                        <a:pt x="83" y="151"/>
                      </a:lnTo>
                      <a:lnTo>
                        <a:pt x="80" y="151"/>
                      </a:lnTo>
                      <a:lnTo>
                        <a:pt x="72" y="157"/>
                      </a:lnTo>
                      <a:lnTo>
                        <a:pt x="74" y="162"/>
                      </a:lnTo>
                      <a:lnTo>
                        <a:pt x="65" y="169"/>
                      </a:lnTo>
                      <a:lnTo>
                        <a:pt x="65" y="175"/>
                      </a:lnTo>
                      <a:lnTo>
                        <a:pt x="63" y="184"/>
                      </a:lnTo>
                      <a:lnTo>
                        <a:pt x="63" y="193"/>
                      </a:lnTo>
                      <a:lnTo>
                        <a:pt x="61" y="198"/>
                      </a:lnTo>
                      <a:lnTo>
                        <a:pt x="57" y="202"/>
                      </a:lnTo>
                      <a:lnTo>
                        <a:pt x="49" y="202"/>
                      </a:lnTo>
                      <a:lnTo>
                        <a:pt x="42" y="201"/>
                      </a:lnTo>
                      <a:lnTo>
                        <a:pt x="32" y="195"/>
                      </a:lnTo>
                      <a:lnTo>
                        <a:pt x="27" y="189"/>
                      </a:lnTo>
                      <a:lnTo>
                        <a:pt x="26" y="184"/>
                      </a:lnTo>
                      <a:lnTo>
                        <a:pt x="26" y="178"/>
                      </a:lnTo>
                      <a:lnTo>
                        <a:pt x="22" y="169"/>
                      </a:lnTo>
                      <a:lnTo>
                        <a:pt x="20" y="163"/>
                      </a:lnTo>
                      <a:lnTo>
                        <a:pt x="21" y="157"/>
                      </a:lnTo>
                      <a:lnTo>
                        <a:pt x="20" y="148"/>
                      </a:lnTo>
                      <a:lnTo>
                        <a:pt x="16" y="146"/>
                      </a:lnTo>
                      <a:lnTo>
                        <a:pt x="22" y="140"/>
                      </a:lnTo>
                      <a:lnTo>
                        <a:pt x="26" y="133"/>
                      </a:lnTo>
                      <a:lnTo>
                        <a:pt x="25" y="128"/>
                      </a:lnTo>
                      <a:lnTo>
                        <a:pt x="23" y="122"/>
                      </a:lnTo>
                      <a:lnTo>
                        <a:pt x="18" y="115"/>
                      </a:lnTo>
                      <a:lnTo>
                        <a:pt x="21" y="104"/>
                      </a:lnTo>
                      <a:lnTo>
                        <a:pt x="19" y="93"/>
                      </a:lnTo>
                      <a:lnTo>
                        <a:pt x="17" y="83"/>
                      </a:lnTo>
                      <a:lnTo>
                        <a:pt x="15" y="71"/>
                      </a:lnTo>
                      <a:lnTo>
                        <a:pt x="8" y="66"/>
                      </a:lnTo>
                      <a:lnTo>
                        <a:pt x="0" y="60"/>
                      </a:lnTo>
                    </a:path>
                  </a:pathLst>
                </a:custGeom>
                <a:gradFill rotWithShape="0">
                  <a:gsLst>
                    <a:gs pos="0">
                      <a:srgbClr val="002600"/>
                    </a:gs>
                    <a:gs pos="100000">
                      <a:srgbClr val="008000"/>
                    </a:gs>
                  </a:gsLst>
                  <a:lin ang="2700000" scaled="1"/>
                </a:gra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1" name="Freeform 21"/>
                <p:cNvSpPr>
                  <a:spLocks/>
                </p:cNvSpPr>
                <p:nvPr/>
              </p:nvSpPr>
              <p:spPr bwMode="auto">
                <a:xfrm>
                  <a:off x="3057" y="2800"/>
                  <a:ext cx="40" cy="41"/>
                </a:xfrm>
                <a:custGeom>
                  <a:avLst/>
                  <a:gdLst>
                    <a:gd name="T0" fmla="*/ 0 w 40"/>
                    <a:gd name="T1" fmla="*/ 29 h 41"/>
                    <a:gd name="T2" fmla="*/ 14 w 40"/>
                    <a:gd name="T3" fmla="*/ 34 h 41"/>
                    <a:gd name="T4" fmla="*/ 24 w 40"/>
                    <a:gd name="T5" fmla="*/ 35 h 41"/>
                    <a:gd name="T6" fmla="*/ 31 w 40"/>
                    <a:gd name="T7" fmla="*/ 38 h 41"/>
                    <a:gd name="T8" fmla="*/ 34 w 40"/>
                    <a:gd name="T9" fmla="*/ 40 h 41"/>
                    <a:gd name="T10" fmla="*/ 39 w 40"/>
                    <a:gd name="T11" fmla="*/ 32 h 41"/>
                    <a:gd name="T12" fmla="*/ 37 w 40"/>
                    <a:gd name="T13" fmla="*/ 28 h 41"/>
                    <a:gd name="T14" fmla="*/ 39 w 40"/>
                    <a:gd name="T15" fmla="*/ 24 h 41"/>
                    <a:gd name="T16" fmla="*/ 37 w 40"/>
                    <a:gd name="T17" fmla="*/ 19 h 41"/>
                    <a:gd name="T18" fmla="*/ 34 w 40"/>
                    <a:gd name="T19" fmla="*/ 22 h 41"/>
                    <a:gd name="T20" fmla="*/ 24 w 40"/>
                    <a:gd name="T21" fmla="*/ 12 h 41"/>
                    <a:gd name="T22" fmla="*/ 24 w 40"/>
                    <a:gd name="T23" fmla="*/ 4 h 41"/>
                    <a:gd name="T24" fmla="*/ 28 w 40"/>
                    <a:gd name="T25" fmla="*/ 1 h 41"/>
                    <a:gd name="T26" fmla="*/ 25 w 40"/>
                    <a:gd name="T27" fmla="*/ 0 h 41"/>
                    <a:gd name="T28" fmla="*/ 15 w 40"/>
                    <a:gd name="T29" fmla="*/ 5 h 41"/>
                    <a:gd name="T30" fmla="*/ 15 w 40"/>
                    <a:gd name="T31" fmla="*/ 10 h 41"/>
                    <a:gd name="T32" fmla="*/ 13 w 40"/>
                    <a:gd name="T33" fmla="*/ 18 h 41"/>
                    <a:gd name="T34" fmla="*/ 7 w 40"/>
                    <a:gd name="T35" fmla="*/ 26 h 41"/>
                    <a:gd name="T36" fmla="*/ 0 w 40"/>
                    <a:gd name="T37" fmla="*/ 29 h 41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40"/>
                    <a:gd name="T58" fmla="*/ 0 h 41"/>
                    <a:gd name="T59" fmla="*/ 40 w 40"/>
                    <a:gd name="T60" fmla="*/ 41 h 41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40" h="41">
                      <a:moveTo>
                        <a:pt x="0" y="29"/>
                      </a:moveTo>
                      <a:lnTo>
                        <a:pt x="14" y="34"/>
                      </a:lnTo>
                      <a:lnTo>
                        <a:pt x="24" y="35"/>
                      </a:lnTo>
                      <a:lnTo>
                        <a:pt x="31" y="38"/>
                      </a:lnTo>
                      <a:lnTo>
                        <a:pt x="34" y="40"/>
                      </a:lnTo>
                      <a:lnTo>
                        <a:pt x="39" y="32"/>
                      </a:lnTo>
                      <a:lnTo>
                        <a:pt x="37" y="28"/>
                      </a:lnTo>
                      <a:lnTo>
                        <a:pt x="39" y="24"/>
                      </a:lnTo>
                      <a:lnTo>
                        <a:pt x="37" y="19"/>
                      </a:lnTo>
                      <a:lnTo>
                        <a:pt x="34" y="22"/>
                      </a:lnTo>
                      <a:lnTo>
                        <a:pt x="24" y="12"/>
                      </a:lnTo>
                      <a:lnTo>
                        <a:pt x="24" y="4"/>
                      </a:lnTo>
                      <a:lnTo>
                        <a:pt x="28" y="1"/>
                      </a:lnTo>
                      <a:lnTo>
                        <a:pt x="25" y="0"/>
                      </a:lnTo>
                      <a:lnTo>
                        <a:pt x="15" y="5"/>
                      </a:lnTo>
                      <a:lnTo>
                        <a:pt x="15" y="10"/>
                      </a:lnTo>
                      <a:lnTo>
                        <a:pt x="13" y="18"/>
                      </a:lnTo>
                      <a:lnTo>
                        <a:pt x="7" y="26"/>
                      </a:lnTo>
                      <a:lnTo>
                        <a:pt x="0" y="29"/>
                      </a:lnTo>
                    </a:path>
                  </a:pathLst>
                </a:custGeom>
                <a:gradFill rotWithShape="0">
                  <a:gsLst>
                    <a:gs pos="0">
                      <a:srgbClr val="002600"/>
                    </a:gs>
                    <a:gs pos="100000">
                      <a:srgbClr val="008000"/>
                    </a:gs>
                  </a:gsLst>
                  <a:lin ang="2700000" scaled="1"/>
                </a:gra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3102" name="Group 22"/>
            <p:cNvGrpSpPr>
              <a:grpSpLocks/>
            </p:cNvGrpSpPr>
            <p:nvPr/>
          </p:nvGrpSpPr>
          <p:grpSpPr bwMode="auto">
            <a:xfrm>
              <a:off x="2865" y="2773"/>
              <a:ext cx="84" cy="79"/>
              <a:chOff x="2865" y="2773"/>
              <a:chExt cx="84" cy="79"/>
            </a:xfrm>
          </p:grpSpPr>
          <p:sp>
            <p:nvSpPr>
              <p:cNvPr id="3106" name="Freeform 23"/>
              <p:cNvSpPr>
                <a:spLocks/>
              </p:cNvSpPr>
              <p:nvPr/>
            </p:nvSpPr>
            <p:spPr bwMode="auto">
              <a:xfrm>
                <a:off x="2865" y="2773"/>
                <a:ext cx="57" cy="63"/>
              </a:xfrm>
              <a:custGeom>
                <a:avLst/>
                <a:gdLst>
                  <a:gd name="T0" fmla="*/ 0 w 57"/>
                  <a:gd name="T1" fmla="*/ 6 h 63"/>
                  <a:gd name="T2" fmla="*/ 8 w 57"/>
                  <a:gd name="T3" fmla="*/ 2 h 63"/>
                  <a:gd name="T4" fmla="*/ 11 w 57"/>
                  <a:gd name="T5" fmla="*/ 3 h 63"/>
                  <a:gd name="T6" fmla="*/ 16 w 57"/>
                  <a:gd name="T7" fmla="*/ 2 h 63"/>
                  <a:gd name="T8" fmla="*/ 24 w 57"/>
                  <a:gd name="T9" fmla="*/ 0 h 63"/>
                  <a:gd name="T10" fmla="*/ 30 w 57"/>
                  <a:gd name="T11" fmla="*/ 3 h 63"/>
                  <a:gd name="T12" fmla="*/ 34 w 57"/>
                  <a:gd name="T13" fmla="*/ 3 h 63"/>
                  <a:gd name="T14" fmla="*/ 36 w 57"/>
                  <a:gd name="T15" fmla="*/ 10 h 63"/>
                  <a:gd name="T16" fmla="*/ 40 w 57"/>
                  <a:gd name="T17" fmla="*/ 12 h 63"/>
                  <a:gd name="T18" fmla="*/ 39 w 57"/>
                  <a:gd name="T19" fmla="*/ 18 h 63"/>
                  <a:gd name="T20" fmla="*/ 41 w 57"/>
                  <a:gd name="T21" fmla="*/ 24 h 63"/>
                  <a:gd name="T22" fmla="*/ 41 w 57"/>
                  <a:gd name="T23" fmla="*/ 28 h 63"/>
                  <a:gd name="T24" fmla="*/ 49 w 57"/>
                  <a:gd name="T25" fmla="*/ 37 h 63"/>
                  <a:gd name="T26" fmla="*/ 52 w 57"/>
                  <a:gd name="T27" fmla="*/ 39 h 63"/>
                  <a:gd name="T28" fmla="*/ 55 w 57"/>
                  <a:gd name="T29" fmla="*/ 40 h 63"/>
                  <a:gd name="T30" fmla="*/ 56 w 57"/>
                  <a:gd name="T31" fmla="*/ 45 h 63"/>
                  <a:gd name="T32" fmla="*/ 50 w 57"/>
                  <a:gd name="T33" fmla="*/ 51 h 63"/>
                  <a:gd name="T34" fmla="*/ 41 w 57"/>
                  <a:gd name="T35" fmla="*/ 62 h 63"/>
                  <a:gd name="T36" fmla="*/ 39 w 57"/>
                  <a:gd name="T37" fmla="*/ 61 h 63"/>
                  <a:gd name="T38" fmla="*/ 38 w 57"/>
                  <a:gd name="T39" fmla="*/ 55 h 63"/>
                  <a:gd name="T40" fmla="*/ 38 w 57"/>
                  <a:gd name="T41" fmla="*/ 46 h 63"/>
                  <a:gd name="T42" fmla="*/ 40 w 57"/>
                  <a:gd name="T43" fmla="*/ 43 h 63"/>
                  <a:gd name="T44" fmla="*/ 39 w 57"/>
                  <a:gd name="T45" fmla="*/ 39 h 63"/>
                  <a:gd name="T46" fmla="*/ 26 w 57"/>
                  <a:gd name="T47" fmla="*/ 40 h 63"/>
                  <a:gd name="T48" fmla="*/ 16 w 57"/>
                  <a:gd name="T49" fmla="*/ 49 h 63"/>
                  <a:gd name="T50" fmla="*/ 16 w 57"/>
                  <a:gd name="T51" fmla="*/ 53 h 63"/>
                  <a:gd name="T52" fmla="*/ 14 w 57"/>
                  <a:gd name="T53" fmla="*/ 59 h 63"/>
                  <a:gd name="T54" fmla="*/ 7 w 57"/>
                  <a:gd name="T55" fmla="*/ 59 h 63"/>
                  <a:gd name="T56" fmla="*/ 4 w 57"/>
                  <a:gd name="T57" fmla="*/ 56 h 63"/>
                  <a:gd name="T58" fmla="*/ 7 w 57"/>
                  <a:gd name="T59" fmla="*/ 51 h 63"/>
                  <a:gd name="T60" fmla="*/ 8 w 57"/>
                  <a:gd name="T61" fmla="*/ 46 h 63"/>
                  <a:gd name="T62" fmla="*/ 10 w 57"/>
                  <a:gd name="T63" fmla="*/ 45 h 63"/>
                  <a:gd name="T64" fmla="*/ 9 w 57"/>
                  <a:gd name="T65" fmla="*/ 41 h 63"/>
                  <a:gd name="T66" fmla="*/ 15 w 57"/>
                  <a:gd name="T67" fmla="*/ 33 h 63"/>
                  <a:gd name="T68" fmla="*/ 19 w 57"/>
                  <a:gd name="T69" fmla="*/ 33 h 63"/>
                  <a:gd name="T70" fmla="*/ 24 w 57"/>
                  <a:gd name="T71" fmla="*/ 33 h 63"/>
                  <a:gd name="T72" fmla="*/ 28 w 57"/>
                  <a:gd name="T73" fmla="*/ 30 h 63"/>
                  <a:gd name="T74" fmla="*/ 32 w 57"/>
                  <a:gd name="T75" fmla="*/ 29 h 63"/>
                  <a:gd name="T76" fmla="*/ 32 w 57"/>
                  <a:gd name="T77" fmla="*/ 26 h 63"/>
                  <a:gd name="T78" fmla="*/ 21 w 57"/>
                  <a:gd name="T79" fmla="*/ 24 h 63"/>
                  <a:gd name="T80" fmla="*/ 22 w 57"/>
                  <a:gd name="T81" fmla="*/ 15 h 63"/>
                  <a:gd name="T82" fmla="*/ 18 w 57"/>
                  <a:gd name="T83" fmla="*/ 15 h 63"/>
                  <a:gd name="T84" fmla="*/ 11 w 57"/>
                  <a:gd name="T85" fmla="*/ 15 h 63"/>
                  <a:gd name="T86" fmla="*/ 0 w 57"/>
                  <a:gd name="T87" fmla="*/ 6 h 63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57"/>
                  <a:gd name="T133" fmla="*/ 0 h 63"/>
                  <a:gd name="T134" fmla="*/ 57 w 57"/>
                  <a:gd name="T135" fmla="*/ 63 h 63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57" h="63">
                    <a:moveTo>
                      <a:pt x="0" y="6"/>
                    </a:moveTo>
                    <a:lnTo>
                      <a:pt x="8" y="2"/>
                    </a:lnTo>
                    <a:lnTo>
                      <a:pt x="11" y="3"/>
                    </a:lnTo>
                    <a:lnTo>
                      <a:pt x="16" y="2"/>
                    </a:lnTo>
                    <a:lnTo>
                      <a:pt x="24" y="0"/>
                    </a:lnTo>
                    <a:lnTo>
                      <a:pt x="30" y="3"/>
                    </a:lnTo>
                    <a:lnTo>
                      <a:pt x="34" y="3"/>
                    </a:lnTo>
                    <a:lnTo>
                      <a:pt x="36" y="10"/>
                    </a:lnTo>
                    <a:lnTo>
                      <a:pt x="40" y="12"/>
                    </a:lnTo>
                    <a:lnTo>
                      <a:pt x="39" y="18"/>
                    </a:lnTo>
                    <a:lnTo>
                      <a:pt x="41" y="24"/>
                    </a:lnTo>
                    <a:lnTo>
                      <a:pt x="41" y="28"/>
                    </a:lnTo>
                    <a:lnTo>
                      <a:pt x="49" y="37"/>
                    </a:lnTo>
                    <a:lnTo>
                      <a:pt x="52" y="39"/>
                    </a:lnTo>
                    <a:lnTo>
                      <a:pt x="55" y="40"/>
                    </a:lnTo>
                    <a:lnTo>
                      <a:pt x="56" y="45"/>
                    </a:lnTo>
                    <a:lnTo>
                      <a:pt x="50" y="51"/>
                    </a:lnTo>
                    <a:lnTo>
                      <a:pt x="41" y="62"/>
                    </a:lnTo>
                    <a:lnTo>
                      <a:pt x="39" y="61"/>
                    </a:lnTo>
                    <a:lnTo>
                      <a:pt x="38" y="55"/>
                    </a:lnTo>
                    <a:lnTo>
                      <a:pt x="38" y="46"/>
                    </a:lnTo>
                    <a:lnTo>
                      <a:pt x="40" y="43"/>
                    </a:lnTo>
                    <a:lnTo>
                      <a:pt x="39" y="39"/>
                    </a:lnTo>
                    <a:lnTo>
                      <a:pt x="26" y="40"/>
                    </a:lnTo>
                    <a:lnTo>
                      <a:pt x="16" y="49"/>
                    </a:lnTo>
                    <a:lnTo>
                      <a:pt x="16" y="53"/>
                    </a:lnTo>
                    <a:lnTo>
                      <a:pt x="14" y="59"/>
                    </a:lnTo>
                    <a:lnTo>
                      <a:pt x="7" y="59"/>
                    </a:lnTo>
                    <a:lnTo>
                      <a:pt x="4" y="56"/>
                    </a:lnTo>
                    <a:lnTo>
                      <a:pt x="7" y="51"/>
                    </a:lnTo>
                    <a:lnTo>
                      <a:pt x="8" y="46"/>
                    </a:lnTo>
                    <a:lnTo>
                      <a:pt x="10" y="45"/>
                    </a:lnTo>
                    <a:lnTo>
                      <a:pt x="9" y="41"/>
                    </a:lnTo>
                    <a:lnTo>
                      <a:pt x="15" y="33"/>
                    </a:lnTo>
                    <a:lnTo>
                      <a:pt x="19" y="33"/>
                    </a:lnTo>
                    <a:lnTo>
                      <a:pt x="24" y="33"/>
                    </a:lnTo>
                    <a:lnTo>
                      <a:pt x="28" y="30"/>
                    </a:lnTo>
                    <a:lnTo>
                      <a:pt x="32" y="29"/>
                    </a:lnTo>
                    <a:lnTo>
                      <a:pt x="32" y="26"/>
                    </a:lnTo>
                    <a:lnTo>
                      <a:pt x="21" y="24"/>
                    </a:lnTo>
                    <a:lnTo>
                      <a:pt x="22" y="15"/>
                    </a:lnTo>
                    <a:lnTo>
                      <a:pt x="18" y="15"/>
                    </a:lnTo>
                    <a:lnTo>
                      <a:pt x="11" y="15"/>
                    </a:lnTo>
                    <a:lnTo>
                      <a:pt x="0" y="6"/>
                    </a:lnTo>
                  </a:path>
                </a:pathLst>
              </a:custGeom>
              <a:gradFill rotWithShape="0">
                <a:gsLst>
                  <a:gs pos="0">
                    <a:srgbClr val="00004C"/>
                  </a:gs>
                  <a:gs pos="100000">
                    <a:srgbClr val="0000FF"/>
                  </a:gs>
                </a:gsLst>
                <a:lin ang="2700000" scaled="1"/>
              </a:gra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7" name="Freeform 24"/>
              <p:cNvSpPr>
                <a:spLocks/>
              </p:cNvSpPr>
              <p:nvPr/>
            </p:nvSpPr>
            <p:spPr bwMode="auto">
              <a:xfrm>
                <a:off x="2897" y="2843"/>
                <a:ext cx="23" cy="9"/>
              </a:xfrm>
              <a:custGeom>
                <a:avLst/>
                <a:gdLst>
                  <a:gd name="T0" fmla="*/ 0 w 23"/>
                  <a:gd name="T1" fmla="*/ 6 h 9"/>
                  <a:gd name="T2" fmla="*/ 12 w 23"/>
                  <a:gd name="T3" fmla="*/ 8 h 9"/>
                  <a:gd name="T4" fmla="*/ 22 w 23"/>
                  <a:gd name="T5" fmla="*/ 1 h 9"/>
                  <a:gd name="T6" fmla="*/ 12 w 23"/>
                  <a:gd name="T7" fmla="*/ 0 h 9"/>
                  <a:gd name="T8" fmla="*/ 7 w 23"/>
                  <a:gd name="T9" fmla="*/ 2 h 9"/>
                  <a:gd name="T10" fmla="*/ 0 w 23"/>
                  <a:gd name="T11" fmla="*/ 6 h 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3"/>
                  <a:gd name="T19" fmla="*/ 0 h 9"/>
                  <a:gd name="T20" fmla="*/ 23 w 23"/>
                  <a:gd name="T21" fmla="*/ 9 h 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3" h="9">
                    <a:moveTo>
                      <a:pt x="0" y="6"/>
                    </a:moveTo>
                    <a:lnTo>
                      <a:pt x="12" y="8"/>
                    </a:lnTo>
                    <a:lnTo>
                      <a:pt x="22" y="1"/>
                    </a:lnTo>
                    <a:lnTo>
                      <a:pt x="12" y="0"/>
                    </a:lnTo>
                    <a:lnTo>
                      <a:pt x="7" y="2"/>
                    </a:lnTo>
                    <a:lnTo>
                      <a:pt x="0" y="6"/>
                    </a:lnTo>
                  </a:path>
                </a:pathLst>
              </a:custGeom>
              <a:gradFill rotWithShape="0">
                <a:gsLst>
                  <a:gs pos="0">
                    <a:srgbClr val="00004C"/>
                  </a:gs>
                  <a:gs pos="100000">
                    <a:srgbClr val="0000FF"/>
                  </a:gs>
                </a:gsLst>
                <a:lin ang="2700000" scaled="1"/>
              </a:gra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8" name="Freeform 25"/>
              <p:cNvSpPr>
                <a:spLocks/>
              </p:cNvSpPr>
              <p:nvPr/>
            </p:nvSpPr>
            <p:spPr bwMode="auto">
              <a:xfrm>
                <a:off x="2927" y="2838"/>
                <a:ext cx="22" cy="9"/>
              </a:xfrm>
              <a:custGeom>
                <a:avLst/>
                <a:gdLst>
                  <a:gd name="T0" fmla="*/ 0 w 22"/>
                  <a:gd name="T1" fmla="*/ 6 h 9"/>
                  <a:gd name="T2" fmla="*/ 12 w 22"/>
                  <a:gd name="T3" fmla="*/ 8 h 9"/>
                  <a:gd name="T4" fmla="*/ 21 w 22"/>
                  <a:gd name="T5" fmla="*/ 1 h 9"/>
                  <a:gd name="T6" fmla="*/ 15 w 22"/>
                  <a:gd name="T7" fmla="*/ 0 h 9"/>
                  <a:gd name="T8" fmla="*/ 0 w 22"/>
                  <a:gd name="T9" fmla="*/ 6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"/>
                  <a:gd name="T16" fmla="*/ 0 h 9"/>
                  <a:gd name="T17" fmla="*/ 22 w 22"/>
                  <a:gd name="T18" fmla="*/ 9 h 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" h="9">
                    <a:moveTo>
                      <a:pt x="0" y="6"/>
                    </a:moveTo>
                    <a:lnTo>
                      <a:pt x="12" y="8"/>
                    </a:lnTo>
                    <a:lnTo>
                      <a:pt x="21" y="1"/>
                    </a:lnTo>
                    <a:lnTo>
                      <a:pt x="15" y="0"/>
                    </a:lnTo>
                    <a:lnTo>
                      <a:pt x="0" y="6"/>
                    </a:lnTo>
                  </a:path>
                </a:pathLst>
              </a:custGeom>
              <a:gradFill rotWithShape="0">
                <a:gsLst>
                  <a:gs pos="0">
                    <a:srgbClr val="00004C"/>
                  </a:gs>
                  <a:gs pos="100000">
                    <a:srgbClr val="0000FF"/>
                  </a:gs>
                </a:gsLst>
                <a:lin ang="2700000" scaled="1"/>
              </a:gra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103" name="Group 26"/>
            <p:cNvGrpSpPr>
              <a:grpSpLocks/>
            </p:cNvGrpSpPr>
            <p:nvPr/>
          </p:nvGrpSpPr>
          <p:grpSpPr bwMode="auto">
            <a:xfrm>
              <a:off x="3099" y="2308"/>
              <a:ext cx="20" cy="30"/>
              <a:chOff x="3099" y="2308"/>
              <a:chExt cx="20" cy="30"/>
            </a:xfrm>
          </p:grpSpPr>
          <p:sp>
            <p:nvSpPr>
              <p:cNvPr id="3104" name="Freeform 27"/>
              <p:cNvSpPr>
                <a:spLocks/>
              </p:cNvSpPr>
              <p:nvPr/>
            </p:nvSpPr>
            <p:spPr bwMode="auto">
              <a:xfrm>
                <a:off x="3099" y="2323"/>
                <a:ext cx="20" cy="15"/>
              </a:xfrm>
              <a:custGeom>
                <a:avLst/>
                <a:gdLst>
                  <a:gd name="T0" fmla="*/ 0 w 20"/>
                  <a:gd name="T1" fmla="*/ 10 h 15"/>
                  <a:gd name="T2" fmla="*/ 19 w 20"/>
                  <a:gd name="T3" fmla="*/ 14 h 15"/>
                  <a:gd name="T4" fmla="*/ 17 w 20"/>
                  <a:gd name="T5" fmla="*/ 6 h 15"/>
                  <a:gd name="T6" fmla="*/ 17 w 20"/>
                  <a:gd name="T7" fmla="*/ 0 h 15"/>
                  <a:gd name="T8" fmla="*/ 9 w 20"/>
                  <a:gd name="T9" fmla="*/ 4 h 15"/>
                  <a:gd name="T10" fmla="*/ 0 w 20"/>
                  <a:gd name="T11" fmla="*/ 10 h 1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0"/>
                  <a:gd name="T19" fmla="*/ 0 h 15"/>
                  <a:gd name="T20" fmla="*/ 20 w 20"/>
                  <a:gd name="T21" fmla="*/ 15 h 1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0" h="15">
                    <a:moveTo>
                      <a:pt x="0" y="10"/>
                    </a:moveTo>
                    <a:lnTo>
                      <a:pt x="19" y="14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9" y="4"/>
                    </a:lnTo>
                    <a:lnTo>
                      <a:pt x="0" y="10"/>
                    </a:lnTo>
                  </a:path>
                </a:pathLst>
              </a:custGeom>
              <a:gradFill rotWithShape="0">
                <a:gsLst>
                  <a:gs pos="0">
                    <a:srgbClr val="1C4200"/>
                  </a:gs>
                  <a:gs pos="100000">
                    <a:srgbClr val="5FDF00"/>
                  </a:gs>
                </a:gsLst>
                <a:lin ang="2700000" scaled="1"/>
              </a:gra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5" name="Freeform 28"/>
              <p:cNvSpPr>
                <a:spLocks/>
              </p:cNvSpPr>
              <p:nvPr/>
            </p:nvSpPr>
            <p:spPr bwMode="auto">
              <a:xfrm>
                <a:off x="3100" y="2308"/>
                <a:ext cx="15" cy="8"/>
              </a:xfrm>
              <a:custGeom>
                <a:avLst/>
                <a:gdLst>
                  <a:gd name="T0" fmla="*/ 0 w 15"/>
                  <a:gd name="T1" fmla="*/ 4 h 8"/>
                  <a:gd name="T2" fmla="*/ 14 w 15"/>
                  <a:gd name="T3" fmla="*/ 0 h 8"/>
                  <a:gd name="T4" fmla="*/ 13 w 15"/>
                  <a:gd name="T5" fmla="*/ 7 h 8"/>
                  <a:gd name="T6" fmla="*/ 0 w 15"/>
                  <a:gd name="T7" fmla="*/ 4 h 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"/>
                  <a:gd name="T13" fmla="*/ 0 h 8"/>
                  <a:gd name="T14" fmla="*/ 15 w 15"/>
                  <a:gd name="T15" fmla="*/ 8 h 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" h="8">
                    <a:moveTo>
                      <a:pt x="0" y="4"/>
                    </a:moveTo>
                    <a:lnTo>
                      <a:pt x="14" y="0"/>
                    </a:lnTo>
                    <a:lnTo>
                      <a:pt x="13" y="7"/>
                    </a:lnTo>
                    <a:lnTo>
                      <a:pt x="0" y="4"/>
                    </a:lnTo>
                  </a:path>
                </a:pathLst>
              </a:custGeom>
              <a:gradFill rotWithShape="0">
                <a:gsLst>
                  <a:gs pos="0">
                    <a:srgbClr val="1C4200"/>
                  </a:gs>
                  <a:gs pos="100000">
                    <a:srgbClr val="5FDF00"/>
                  </a:gs>
                </a:gsLst>
                <a:lin ang="2700000" scaled="1"/>
              </a:gra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3080" name="Group 29"/>
          <p:cNvGrpSpPr>
            <a:grpSpLocks/>
          </p:cNvGrpSpPr>
          <p:nvPr/>
        </p:nvGrpSpPr>
        <p:grpSpPr bwMode="auto">
          <a:xfrm>
            <a:off x="3971925" y="3440113"/>
            <a:ext cx="1697038" cy="2136775"/>
            <a:chOff x="2886" y="2167"/>
            <a:chExt cx="1069" cy="1346"/>
          </a:xfrm>
        </p:grpSpPr>
        <p:sp>
          <p:nvSpPr>
            <p:cNvPr id="3087" name="Freeform 30"/>
            <p:cNvSpPr>
              <a:spLocks/>
            </p:cNvSpPr>
            <p:nvPr/>
          </p:nvSpPr>
          <p:spPr bwMode="auto">
            <a:xfrm>
              <a:off x="3375" y="2760"/>
              <a:ext cx="580" cy="753"/>
            </a:xfrm>
            <a:custGeom>
              <a:avLst/>
              <a:gdLst>
                <a:gd name="T0" fmla="*/ 81 w 580"/>
                <a:gd name="T1" fmla="*/ 101 h 753"/>
                <a:gd name="T2" fmla="*/ 112 w 580"/>
                <a:gd name="T3" fmla="*/ 69 h 753"/>
                <a:gd name="T4" fmla="*/ 159 w 580"/>
                <a:gd name="T5" fmla="*/ 80 h 753"/>
                <a:gd name="T6" fmla="*/ 180 w 580"/>
                <a:gd name="T7" fmla="*/ 72 h 753"/>
                <a:gd name="T8" fmla="*/ 198 w 580"/>
                <a:gd name="T9" fmla="*/ 67 h 753"/>
                <a:gd name="T10" fmla="*/ 232 w 580"/>
                <a:gd name="T11" fmla="*/ 59 h 753"/>
                <a:gd name="T12" fmla="*/ 237 w 580"/>
                <a:gd name="T13" fmla="*/ 25 h 753"/>
                <a:gd name="T14" fmla="*/ 274 w 580"/>
                <a:gd name="T15" fmla="*/ 4 h 753"/>
                <a:gd name="T16" fmla="*/ 297 w 580"/>
                <a:gd name="T17" fmla="*/ 0 h 753"/>
                <a:gd name="T18" fmla="*/ 331 w 580"/>
                <a:gd name="T19" fmla="*/ 13 h 753"/>
                <a:gd name="T20" fmla="*/ 357 w 580"/>
                <a:gd name="T21" fmla="*/ 23 h 753"/>
                <a:gd name="T22" fmla="*/ 391 w 580"/>
                <a:gd name="T23" fmla="*/ 41 h 753"/>
                <a:gd name="T24" fmla="*/ 419 w 580"/>
                <a:gd name="T25" fmla="*/ 75 h 753"/>
                <a:gd name="T26" fmla="*/ 477 w 580"/>
                <a:gd name="T27" fmla="*/ 78 h 753"/>
                <a:gd name="T28" fmla="*/ 531 w 580"/>
                <a:gd name="T29" fmla="*/ 62 h 753"/>
                <a:gd name="T30" fmla="*/ 541 w 580"/>
                <a:gd name="T31" fmla="*/ 31 h 753"/>
                <a:gd name="T32" fmla="*/ 560 w 580"/>
                <a:gd name="T33" fmla="*/ 46 h 753"/>
                <a:gd name="T34" fmla="*/ 571 w 580"/>
                <a:gd name="T35" fmla="*/ 106 h 753"/>
                <a:gd name="T36" fmla="*/ 557 w 580"/>
                <a:gd name="T37" fmla="*/ 148 h 753"/>
                <a:gd name="T38" fmla="*/ 568 w 580"/>
                <a:gd name="T39" fmla="*/ 177 h 753"/>
                <a:gd name="T40" fmla="*/ 555 w 580"/>
                <a:gd name="T41" fmla="*/ 226 h 753"/>
                <a:gd name="T42" fmla="*/ 539 w 580"/>
                <a:gd name="T43" fmla="*/ 257 h 753"/>
                <a:gd name="T44" fmla="*/ 547 w 580"/>
                <a:gd name="T45" fmla="*/ 299 h 753"/>
                <a:gd name="T46" fmla="*/ 544 w 580"/>
                <a:gd name="T47" fmla="*/ 327 h 753"/>
                <a:gd name="T48" fmla="*/ 557 w 580"/>
                <a:gd name="T49" fmla="*/ 353 h 753"/>
                <a:gd name="T50" fmla="*/ 574 w 580"/>
                <a:gd name="T51" fmla="*/ 397 h 753"/>
                <a:gd name="T52" fmla="*/ 554 w 580"/>
                <a:gd name="T53" fmla="*/ 480 h 753"/>
                <a:gd name="T54" fmla="*/ 529 w 580"/>
                <a:gd name="T55" fmla="*/ 546 h 753"/>
                <a:gd name="T56" fmla="*/ 494 w 580"/>
                <a:gd name="T57" fmla="*/ 620 h 753"/>
                <a:gd name="T58" fmla="*/ 458 w 580"/>
                <a:gd name="T59" fmla="*/ 682 h 753"/>
                <a:gd name="T60" fmla="*/ 413 w 580"/>
                <a:gd name="T61" fmla="*/ 743 h 753"/>
                <a:gd name="T62" fmla="*/ 373 w 580"/>
                <a:gd name="T63" fmla="*/ 747 h 753"/>
                <a:gd name="T64" fmla="*/ 368 w 580"/>
                <a:gd name="T65" fmla="*/ 718 h 753"/>
                <a:gd name="T66" fmla="*/ 362 w 580"/>
                <a:gd name="T67" fmla="*/ 690 h 753"/>
                <a:gd name="T68" fmla="*/ 354 w 580"/>
                <a:gd name="T69" fmla="*/ 666 h 753"/>
                <a:gd name="T70" fmla="*/ 344 w 580"/>
                <a:gd name="T71" fmla="*/ 609 h 753"/>
                <a:gd name="T72" fmla="*/ 329 w 580"/>
                <a:gd name="T73" fmla="*/ 582 h 753"/>
                <a:gd name="T74" fmla="*/ 326 w 580"/>
                <a:gd name="T75" fmla="*/ 544 h 753"/>
                <a:gd name="T76" fmla="*/ 329 w 580"/>
                <a:gd name="T77" fmla="*/ 514 h 753"/>
                <a:gd name="T78" fmla="*/ 334 w 580"/>
                <a:gd name="T79" fmla="*/ 491 h 753"/>
                <a:gd name="T80" fmla="*/ 326 w 580"/>
                <a:gd name="T81" fmla="*/ 450 h 753"/>
                <a:gd name="T82" fmla="*/ 269 w 580"/>
                <a:gd name="T83" fmla="*/ 395 h 753"/>
                <a:gd name="T84" fmla="*/ 261 w 580"/>
                <a:gd name="T85" fmla="*/ 353 h 753"/>
                <a:gd name="T86" fmla="*/ 222 w 580"/>
                <a:gd name="T87" fmla="*/ 364 h 753"/>
                <a:gd name="T88" fmla="*/ 196 w 580"/>
                <a:gd name="T89" fmla="*/ 366 h 753"/>
                <a:gd name="T90" fmla="*/ 169 w 580"/>
                <a:gd name="T91" fmla="*/ 382 h 753"/>
                <a:gd name="T92" fmla="*/ 138 w 580"/>
                <a:gd name="T93" fmla="*/ 392 h 753"/>
                <a:gd name="T94" fmla="*/ 91 w 580"/>
                <a:gd name="T95" fmla="*/ 406 h 753"/>
                <a:gd name="T96" fmla="*/ 29 w 580"/>
                <a:gd name="T97" fmla="*/ 359 h 753"/>
                <a:gd name="T98" fmla="*/ 16 w 580"/>
                <a:gd name="T99" fmla="*/ 296 h 753"/>
                <a:gd name="T100" fmla="*/ 0 w 580"/>
                <a:gd name="T101" fmla="*/ 267 h 753"/>
                <a:gd name="T102" fmla="*/ 14 w 580"/>
                <a:gd name="T103" fmla="*/ 236 h 753"/>
                <a:gd name="T104" fmla="*/ 14 w 580"/>
                <a:gd name="T105" fmla="*/ 203 h 753"/>
                <a:gd name="T106" fmla="*/ 37 w 580"/>
                <a:gd name="T107" fmla="*/ 184 h 753"/>
                <a:gd name="T108" fmla="*/ 26 w 580"/>
                <a:gd name="T109" fmla="*/ 166 h 753"/>
                <a:gd name="T110" fmla="*/ 35 w 580"/>
                <a:gd name="T111" fmla="*/ 145 h 753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580"/>
                <a:gd name="T169" fmla="*/ 0 h 753"/>
                <a:gd name="T170" fmla="*/ 580 w 580"/>
                <a:gd name="T171" fmla="*/ 753 h 753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580" h="753">
                  <a:moveTo>
                    <a:pt x="47" y="114"/>
                  </a:moveTo>
                  <a:lnTo>
                    <a:pt x="81" y="101"/>
                  </a:lnTo>
                  <a:lnTo>
                    <a:pt x="97" y="75"/>
                  </a:lnTo>
                  <a:lnTo>
                    <a:pt x="112" y="69"/>
                  </a:lnTo>
                  <a:lnTo>
                    <a:pt x="136" y="52"/>
                  </a:lnTo>
                  <a:lnTo>
                    <a:pt x="159" y="80"/>
                  </a:lnTo>
                  <a:lnTo>
                    <a:pt x="172" y="69"/>
                  </a:lnTo>
                  <a:lnTo>
                    <a:pt x="180" y="72"/>
                  </a:lnTo>
                  <a:lnTo>
                    <a:pt x="191" y="67"/>
                  </a:lnTo>
                  <a:lnTo>
                    <a:pt x="198" y="67"/>
                  </a:lnTo>
                  <a:lnTo>
                    <a:pt x="214" y="69"/>
                  </a:lnTo>
                  <a:lnTo>
                    <a:pt x="232" y="59"/>
                  </a:lnTo>
                  <a:lnTo>
                    <a:pt x="219" y="44"/>
                  </a:lnTo>
                  <a:lnTo>
                    <a:pt x="237" y="25"/>
                  </a:lnTo>
                  <a:lnTo>
                    <a:pt x="253" y="25"/>
                  </a:lnTo>
                  <a:lnTo>
                    <a:pt x="274" y="4"/>
                  </a:lnTo>
                  <a:lnTo>
                    <a:pt x="290" y="4"/>
                  </a:lnTo>
                  <a:lnTo>
                    <a:pt x="297" y="0"/>
                  </a:lnTo>
                  <a:lnTo>
                    <a:pt x="321" y="4"/>
                  </a:lnTo>
                  <a:lnTo>
                    <a:pt x="331" y="13"/>
                  </a:lnTo>
                  <a:lnTo>
                    <a:pt x="339" y="15"/>
                  </a:lnTo>
                  <a:lnTo>
                    <a:pt x="357" y="23"/>
                  </a:lnTo>
                  <a:lnTo>
                    <a:pt x="375" y="31"/>
                  </a:lnTo>
                  <a:lnTo>
                    <a:pt x="391" y="41"/>
                  </a:lnTo>
                  <a:lnTo>
                    <a:pt x="412" y="62"/>
                  </a:lnTo>
                  <a:lnTo>
                    <a:pt x="419" y="75"/>
                  </a:lnTo>
                  <a:lnTo>
                    <a:pt x="443" y="72"/>
                  </a:lnTo>
                  <a:lnTo>
                    <a:pt x="477" y="78"/>
                  </a:lnTo>
                  <a:lnTo>
                    <a:pt x="495" y="88"/>
                  </a:lnTo>
                  <a:lnTo>
                    <a:pt x="531" y="62"/>
                  </a:lnTo>
                  <a:lnTo>
                    <a:pt x="529" y="46"/>
                  </a:lnTo>
                  <a:lnTo>
                    <a:pt x="541" y="31"/>
                  </a:lnTo>
                  <a:lnTo>
                    <a:pt x="555" y="25"/>
                  </a:lnTo>
                  <a:lnTo>
                    <a:pt x="560" y="46"/>
                  </a:lnTo>
                  <a:lnTo>
                    <a:pt x="562" y="75"/>
                  </a:lnTo>
                  <a:lnTo>
                    <a:pt x="571" y="106"/>
                  </a:lnTo>
                  <a:lnTo>
                    <a:pt x="571" y="129"/>
                  </a:lnTo>
                  <a:lnTo>
                    <a:pt x="557" y="148"/>
                  </a:lnTo>
                  <a:lnTo>
                    <a:pt x="573" y="153"/>
                  </a:lnTo>
                  <a:lnTo>
                    <a:pt x="568" y="177"/>
                  </a:lnTo>
                  <a:lnTo>
                    <a:pt x="562" y="205"/>
                  </a:lnTo>
                  <a:lnTo>
                    <a:pt x="555" y="226"/>
                  </a:lnTo>
                  <a:lnTo>
                    <a:pt x="544" y="244"/>
                  </a:lnTo>
                  <a:lnTo>
                    <a:pt x="539" y="257"/>
                  </a:lnTo>
                  <a:lnTo>
                    <a:pt x="541" y="275"/>
                  </a:lnTo>
                  <a:lnTo>
                    <a:pt x="547" y="299"/>
                  </a:lnTo>
                  <a:lnTo>
                    <a:pt x="541" y="314"/>
                  </a:lnTo>
                  <a:lnTo>
                    <a:pt x="544" y="327"/>
                  </a:lnTo>
                  <a:lnTo>
                    <a:pt x="550" y="338"/>
                  </a:lnTo>
                  <a:lnTo>
                    <a:pt x="557" y="353"/>
                  </a:lnTo>
                  <a:lnTo>
                    <a:pt x="579" y="377"/>
                  </a:lnTo>
                  <a:lnTo>
                    <a:pt x="574" y="397"/>
                  </a:lnTo>
                  <a:lnTo>
                    <a:pt x="565" y="437"/>
                  </a:lnTo>
                  <a:lnTo>
                    <a:pt x="554" y="480"/>
                  </a:lnTo>
                  <a:lnTo>
                    <a:pt x="544" y="511"/>
                  </a:lnTo>
                  <a:lnTo>
                    <a:pt x="529" y="546"/>
                  </a:lnTo>
                  <a:lnTo>
                    <a:pt x="511" y="588"/>
                  </a:lnTo>
                  <a:lnTo>
                    <a:pt x="494" y="620"/>
                  </a:lnTo>
                  <a:lnTo>
                    <a:pt x="475" y="656"/>
                  </a:lnTo>
                  <a:lnTo>
                    <a:pt x="458" y="682"/>
                  </a:lnTo>
                  <a:lnTo>
                    <a:pt x="439" y="711"/>
                  </a:lnTo>
                  <a:lnTo>
                    <a:pt x="413" y="743"/>
                  </a:lnTo>
                  <a:lnTo>
                    <a:pt x="392" y="752"/>
                  </a:lnTo>
                  <a:lnTo>
                    <a:pt x="373" y="747"/>
                  </a:lnTo>
                  <a:lnTo>
                    <a:pt x="362" y="723"/>
                  </a:lnTo>
                  <a:lnTo>
                    <a:pt x="368" y="718"/>
                  </a:lnTo>
                  <a:lnTo>
                    <a:pt x="373" y="700"/>
                  </a:lnTo>
                  <a:lnTo>
                    <a:pt x="362" y="690"/>
                  </a:lnTo>
                  <a:lnTo>
                    <a:pt x="362" y="677"/>
                  </a:lnTo>
                  <a:lnTo>
                    <a:pt x="354" y="666"/>
                  </a:lnTo>
                  <a:lnTo>
                    <a:pt x="354" y="632"/>
                  </a:lnTo>
                  <a:lnTo>
                    <a:pt x="344" y="609"/>
                  </a:lnTo>
                  <a:lnTo>
                    <a:pt x="339" y="595"/>
                  </a:lnTo>
                  <a:lnTo>
                    <a:pt x="329" y="582"/>
                  </a:lnTo>
                  <a:lnTo>
                    <a:pt x="313" y="567"/>
                  </a:lnTo>
                  <a:lnTo>
                    <a:pt x="326" y="544"/>
                  </a:lnTo>
                  <a:lnTo>
                    <a:pt x="329" y="525"/>
                  </a:lnTo>
                  <a:lnTo>
                    <a:pt x="329" y="514"/>
                  </a:lnTo>
                  <a:lnTo>
                    <a:pt x="339" y="507"/>
                  </a:lnTo>
                  <a:lnTo>
                    <a:pt x="334" y="491"/>
                  </a:lnTo>
                  <a:lnTo>
                    <a:pt x="331" y="470"/>
                  </a:lnTo>
                  <a:lnTo>
                    <a:pt x="326" y="450"/>
                  </a:lnTo>
                  <a:lnTo>
                    <a:pt x="274" y="408"/>
                  </a:lnTo>
                  <a:lnTo>
                    <a:pt x="269" y="395"/>
                  </a:lnTo>
                  <a:lnTo>
                    <a:pt x="274" y="366"/>
                  </a:lnTo>
                  <a:lnTo>
                    <a:pt x="261" y="353"/>
                  </a:lnTo>
                  <a:lnTo>
                    <a:pt x="248" y="361"/>
                  </a:lnTo>
                  <a:lnTo>
                    <a:pt x="222" y="364"/>
                  </a:lnTo>
                  <a:lnTo>
                    <a:pt x="212" y="351"/>
                  </a:lnTo>
                  <a:lnTo>
                    <a:pt x="196" y="366"/>
                  </a:lnTo>
                  <a:lnTo>
                    <a:pt x="187" y="382"/>
                  </a:lnTo>
                  <a:lnTo>
                    <a:pt x="169" y="382"/>
                  </a:lnTo>
                  <a:lnTo>
                    <a:pt x="157" y="392"/>
                  </a:lnTo>
                  <a:lnTo>
                    <a:pt x="138" y="392"/>
                  </a:lnTo>
                  <a:lnTo>
                    <a:pt x="118" y="408"/>
                  </a:lnTo>
                  <a:lnTo>
                    <a:pt x="91" y="406"/>
                  </a:lnTo>
                  <a:lnTo>
                    <a:pt x="58" y="380"/>
                  </a:lnTo>
                  <a:lnTo>
                    <a:pt x="29" y="359"/>
                  </a:lnTo>
                  <a:lnTo>
                    <a:pt x="16" y="343"/>
                  </a:lnTo>
                  <a:lnTo>
                    <a:pt x="16" y="296"/>
                  </a:lnTo>
                  <a:lnTo>
                    <a:pt x="0" y="283"/>
                  </a:lnTo>
                  <a:lnTo>
                    <a:pt x="0" y="267"/>
                  </a:lnTo>
                  <a:lnTo>
                    <a:pt x="3" y="254"/>
                  </a:lnTo>
                  <a:lnTo>
                    <a:pt x="14" y="236"/>
                  </a:lnTo>
                  <a:lnTo>
                    <a:pt x="5" y="221"/>
                  </a:lnTo>
                  <a:lnTo>
                    <a:pt x="14" y="203"/>
                  </a:lnTo>
                  <a:lnTo>
                    <a:pt x="26" y="195"/>
                  </a:lnTo>
                  <a:lnTo>
                    <a:pt x="37" y="184"/>
                  </a:lnTo>
                  <a:lnTo>
                    <a:pt x="37" y="174"/>
                  </a:lnTo>
                  <a:lnTo>
                    <a:pt x="26" y="166"/>
                  </a:lnTo>
                  <a:lnTo>
                    <a:pt x="26" y="153"/>
                  </a:lnTo>
                  <a:lnTo>
                    <a:pt x="35" y="145"/>
                  </a:lnTo>
                  <a:lnTo>
                    <a:pt x="47" y="114"/>
                  </a:lnTo>
                </a:path>
              </a:pathLst>
            </a:custGeom>
            <a:gradFill rotWithShape="0">
              <a:gsLst>
                <a:gs pos="0">
                  <a:srgbClr val="002600"/>
                </a:gs>
                <a:gs pos="100000">
                  <a:srgbClr val="008000"/>
                </a:gs>
              </a:gsLst>
              <a:lin ang="2700000" scaled="1"/>
            </a:gra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088" name="Group 31"/>
            <p:cNvGrpSpPr>
              <a:grpSpLocks/>
            </p:cNvGrpSpPr>
            <p:nvPr/>
          </p:nvGrpSpPr>
          <p:grpSpPr bwMode="auto">
            <a:xfrm>
              <a:off x="3838" y="3035"/>
              <a:ext cx="67" cy="162"/>
              <a:chOff x="3838" y="3035"/>
              <a:chExt cx="67" cy="162"/>
            </a:xfrm>
          </p:grpSpPr>
          <p:sp>
            <p:nvSpPr>
              <p:cNvPr id="3098" name="Freeform 32"/>
              <p:cNvSpPr>
                <a:spLocks/>
              </p:cNvSpPr>
              <p:nvPr/>
            </p:nvSpPr>
            <p:spPr bwMode="auto">
              <a:xfrm>
                <a:off x="3838" y="3035"/>
                <a:ext cx="28" cy="46"/>
              </a:xfrm>
              <a:custGeom>
                <a:avLst/>
                <a:gdLst>
                  <a:gd name="T0" fmla="*/ 19 w 28"/>
                  <a:gd name="T1" fmla="*/ 0 h 46"/>
                  <a:gd name="T2" fmla="*/ 0 w 28"/>
                  <a:gd name="T3" fmla="*/ 13 h 46"/>
                  <a:gd name="T4" fmla="*/ 9 w 28"/>
                  <a:gd name="T5" fmla="*/ 31 h 46"/>
                  <a:gd name="T6" fmla="*/ 14 w 28"/>
                  <a:gd name="T7" fmla="*/ 45 h 46"/>
                  <a:gd name="T8" fmla="*/ 27 w 28"/>
                  <a:gd name="T9" fmla="*/ 34 h 46"/>
                  <a:gd name="T10" fmla="*/ 19 w 28"/>
                  <a:gd name="T11" fmla="*/ 0 h 4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8"/>
                  <a:gd name="T19" fmla="*/ 0 h 46"/>
                  <a:gd name="T20" fmla="*/ 28 w 28"/>
                  <a:gd name="T21" fmla="*/ 46 h 4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8" h="46">
                    <a:moveTo>
                      <a:pt x="19" y="0"/>
                    </a:moveTo>
                    <a:lnTo>
                      <a:pt x="0" y="13"/>
                    </a:lnTo>
                    <a:lnTo>
                      <a:pt x="9" y="31"/>
                    </a:lnTo>
                    <a:lnTo>
                      <a:pt x="14" y="45"/>
                    </a:lnTo>
                    <a:lnTo>
                      <a:pt x="27" y="34"/>
                    </a:lnTo>
                    <a:lnTo>
                      <a:pt x="19" y="0"/>
                    </a:lnTo>
                  </a:path>
                </a:pathLst>
              </a:custGeom>
              <a:gradFill rotWithShape="0">
                <a:gsLst>
                  <a:gs pos="0">
                    <a:srgbClr val="00004C"/>
                  </a:gs>
                  <a:gs pos="100000">
                    <a:srgbClr val="0000FF"/>
                  </a:gs>
                </a:gsLst>
                <a:lin ang="2700000" scaled="1"/>
              </a:gra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9" name="Freeform 33"/>
              <p:cNvSpPr>
                <a:spLocks/>
              </p:cNvSpPr>
              <p:nvPr/>
            </p:nvSpPr>
            <p:spPr bwMode="auto">
              <a:xfrm>
                <a:off x="3883" y="3150"/>
                <a:ext cx="22" cy="47"/>
              </a:xfrm>
              <a:custGeom>
                <a:avLst/>
                <a:gdLst>
                  <a:gd name="T0" fmla="*/ 13 w 22"/>
                  <a:gd name="T1" fmla="*/ 0 h 47"/>
                  <a:gd name="T2" fmla="*/ 0 w 22"/>
                  <a:gd name="T3" fmla="*/ 9 h 47"/>
                  <a:gd name="T4" fmla="*/ 3 w 22"/>
                  <a:gd name="T5" fmla="*/ 24 h 47"/>
                  <a:gd name="T6" fmla="*/ 5 w 22"/>
                  <a:gd name="T7" fmla="*/ 43 h 47"/>
                  <a:gd name="T8" fmla="*/ 21 w 22"/>
                  <a:gd name="T9" fmla="*/ 46 h 47"/>
                  <a:gd name="T10" fmla="*/ 21 w 22"/>
                  <a:gd name="T11" fmla="*/ 31 h 47"/>
                  <a:gd name="T12" fmla="*/ 13 w 22"/>
                  <a:gd name="T13" fmla="*/ 0 h 4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2"/>
                  <a:gd name="T22" fmla="*/ 0 h 47"/>
                  <a:gd name="T23" fmla="*/ 22 w 22"/>
                  <a:gd name="T24" fmla="*/ 47 h 4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2" h="47">
                    <a:moveTo>
                      <a:pt x="13" y="0"/>
                    </a:moveTo>
                    <a:lnTo>
                      <a:pt x="0" y="9"/>
                    </a:lnTo>
                    <a:lnTo>
                      <a:pt x="3" y="24"/>
                    </a:lnTo>
                    <a:lnTo>
                      <a:pt x="5" y="43"/>
                    </a:lnTo>
                    <a:lnTo>
                      <a:pt x="21" y="46"/>
                    </a:lnTo>
                    <a:lnTo>
                      <a:pt x="21" y="31"/>
                    </a:lnTo>
                    <a:lnTo>
                      <a:pt x="13" y="0"/>
                    </a:lnTo>
                  </a:path>
                </a:pathLst>
              </a:custGeom>
              <a:gradFill rotWithShape="0">
                <a:gsLst>
                  <a:gs pos="0">
                    <a:srgbClr val="00004C"/>
                  </a:gs>
                  <a:gs pos="100000">
                    <a:srgbClr val="0000FF"/>
                  </a:gs>
                </a:gsLst>
                <a:lin ang="2700000" scaled="1"/>
              </a:gra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089" name="Freeform 34"/>
            <p:cNvSpPr>
              <a:spLocks/>
            </p:cNvSpPr>
            <p:nvPr/>
          </p:nvSpPr>
          <p:spPr bwMode="auto">
            <a:xfrm>
              <a:off x="2886" y="2167"/>
              <a:ext cx="1004" cy="711"/>
            </a:xfrm>
            <a:custGeom>
              <a:avLst/>
              <a:gdLst>
                <a:gd name="T0" fmla="*/ 525 w 1004"/>
                <a:gd name="T1" fmla="*/ 708 h 711"/>
                <a:gd name="T2" fmla="*/ 556 w 1004"/>
                <a:gd name="T3" fmla="*/ 640 h 711"/>
                <a:gd name="T4" fmla="*/ 579 w 1004"/>
                <a:gd name="T5" fmla="*/ 606 h 711"/>
                <a:gd name="T6" fmla="*/ 654 w 1004"/>
                <a:gd name="T7" fmla="*/ 588 h 711"/>
                <a:gd name="T8" fmla="*/ 602 w 1004"/>
                <a:gd name="T9" fmla="*/ 558 h 711"/>
                <a:gd name="T10" fmla="*/ 670 w 1004"/>
                <a:gd name="T11" fmla="*/ 580 h 711"/>
                <a:gd name="T12" fmla="*/ 681 w 1004"/>
                <a:gd name="T13" fmla="*/ 546 h 711"/>
                <a:gd name="T14" fmla="*/ 710 w 1004"/>
                <a:gd name="T15" fmla="*/ 553 h 711"/>
                <a:gd name="T16" fmla="*/ 747 w 1004"/>
                <a:gd name="T17" fmla="*/ 536 h 711"/>
                <a:gd name="T18" fmla="*/ 780 w 1004"/>
                <a:gd name="T19" fmla="*/ 535 h 711"/>
                <a:gd name="T20" fmla="*/ 796 w 1004"/>
                <a:gd name="T21" fmla="*/ 585 h 711"/>
                <a:gd name="T22" fmla="*/ 875 w 1004"/>
                <a:gd name="T23" fmla="*/ 600 h 711"/>
                <a:gd name="T24" fmla="*/ 944 w 1004"/>
                <a:gd name="T25" fmla="*/ 637 h 711"/>
                <a:gd name="T26" fmla="*/ 1000 w 1004"/>
                <a:gd name="T27" fmla="*/ 596 h 711"/>
                <a:gd name="T28" fmla="*/ 997 w 1004"/>
                <a:gd name="T29" fmla="*/ 481 h 711"/>
                <a:gd name="T30" fmla="*/ 961 w 1004"/>
                <a:gd name="T31" fmla="*/ 435 h 711"/>
                <a:gd name="T32" fmla="*/ 934 w 1004"/>
                <a:gd name="T33" fmla="*/ 469 h 711"/>
                <a:gd name="T34" fmla="*/ 902 w 1004"/>
                <a:gd name="T35" fmla="*/ 484 h 711"/>
                <a:gd name="T36" fmla="*/ 878 w 1004"/>
                <a:gd name="T37" fmla="*/ 464 h 711"/>
                <a:gd name="T38" fmla="*/ 923 w 1004"/>
                <a:gd name="T39" fmla="*/ 435 h 711"/>
                <a:gd name="T40" fmla="*/ 920 w 1004"/>
                <a:gd name="T41" fmla="*/ 332 h 711"/>
                <a:gd name="T42" fmla="*/ 765 w 1004"/>
                <a:gd name="T43" fmla="*/ 172 h 711"/>
                <a:gd name="T44" fmla="*/ 590 w 1004"/>
                <a:gd name="T45" fmla="*/ 67 h 711"/>
                <a:gd name="T46" fmla="*/ 314 w 1004"/>
                <a:gd name="T47" fmla="*/ 0 h 711"/>
                <a:gd name="T48" fmla="*/ 145 w 1004"/>
                <a:gd name="T49" fmla="*/ 19 h 711"/>
                <a:gd name="T50" fmla="*/ 74 w 1004"/>
                <a:gd name="T51" fmla="*/ 66 h 711"/>
                <a:gd name="T52" fmla="*/ 26 w 1004"/>
                <a:gd name="T53" fmla="*/ 37 h 711"/>
                <a:gd name="T54" fmla="*/ 17 w 1004"/>
                <a:gd name="T55" fmla="*/ 101 h 711"/>
                <a:gd name="T56" fmla="*/ 12 w 1004"/>
                <a:gd name="T57" fmla="*/ 170 h 711"/>
                <a:gd name="T58" fmla="*/ 64 w 1004"/>
                <a:gd name="T59" fmla="*/ 171 h 711"/>
                <a:gd name="T60" fmla="*/ 134 w 1004"/>
                <a:gd name="T61" fmla="*/ 132 h 711"/>
                <a:gd name="T62" fmla="*/ 199 w 1004"/>
                <a:gd name="T63" fmla="*/ 134 h 711"/>
                <a:gd name="T64" fmla="*/ 260 w 1004"/>
                <a:gd name="T65" fmla="*/ 133 h 711"/>
                <a:gd name="T66" fmla="*/ 320 w 1004"/>
                <a:gd name="T67" fmla="*/ 150 h 711"/>
                <a:gd name="T68" fmla="*/ 318 w 1004"/>
                <a:gd name="T69" fmla="*/ 191 h 711"/>
                <a:gd name="T70" fmla="*/ 412 w 1004"/>
                <a:gd name="T71" fmla="*/ 187 h 711"/>
                <a:gd name="T72" fmla="*/ 449 w 1004"/>
                <a:gd name="T73" fmla="*/ 195 h 711"/>
                <a:gd name="T74" fmla="*/ 438 w 1004"/>
                <a:gd name="T75" fmla="*/ 219 h 711"/>
                <a:gd name="T76" fmla="*/ 454 w 1004"/>
                <a:gd name="T77" fmla="*/ 260 h 711"/>
                <a:gd name="T78" fmla="*/ 480 w 1004"/>
                <a:gd name="T79" fmla="*/ 311 h 711"/>
                <a:gd name="T80" fmla="*/ 485 w 1004"/>
                <a:gd name="T81" fmla="*/ 348 h 711"/>
                <a:gd name="T82" fmla="*/ 470 w 1004"/>
                <a:gd name="T83" fmla="*/ 327 h 711"/>
                <a:gd name="T84" fmla="*/ 433 w 1004"/>
                <a:gd name="T85" fmla="*/ 363 h 711"/>
                <a:gd name="T86" fmla="*/ 449 w 1004"/>
                <a:gd name="T87" fmla="*/ 419 h 711"/>
                <a:gd name="T88" fmla="*/ 473 w 1004"/>
                <a:gd name="T89" fmla="*/ 486 h 711"/>
                <a:gd name="T90" fmla="*/ 521 w 1004"/>
                <a:gd name="T91" fmla="*/ 481 h 711"/>
                <a:gd name="T92" fmla="*/ 502 w 1004"/>
                <a:gd name="T93" fmla="*/ 431 h 711"/>
                <a:gd name="T94" fmla="*/ 481 w 1004"/>
                <a:gd name="T95" fmla="*/ 384 h 711"/>
                <a:gd name="T96" fmla="*/ 517 w 1004"/>
                <a:gd name="T97" fmla="*/ 416 h 711"/>
                <a:gd name="T98" fmla="*/ 535 w 1004"/>
                <a:gd name="T99" fmla="*/ 419 h 711"/>
                <a:gd name="T100" fmla="*/ 553 w 1004"/>
                <a:gd name="T101" fmla="*/ 460 h 711"/>
                <a:gd name="T102" fmla="*/ 530 w 1004"/>
                <a:gd name="T103" fmla="*/ 505 h 711"/>
                <a:gd name="T104" fmla="*/ 498 w 1004"/>
                <a:gd name="T105" fmla="*/ 489 h 711"/>
                <a:gd name="T106" fmla="*/ 515 w 1004"/>
                <a:gd name="T107" fmla="*/ 518 h 711"/>
                <a:gd name="T108" fmla="*/ 498 w 1004"/>
                <a:gd name="T109" fmla="*/ 588 h 711"/>
                <a:gd name="T110" fmla="*/ 522 w 1004"/>
                <a:gd name="T111" fmla="*/ 627 h 711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004"/>
                <a:gd name="T169" fmla="*/ 0 h 711"/>
                <a:gd name="T170" fmla="*/ 1004 w 1004"/>
                <a:gd name="T171" fmla="*/ 711 h 711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004" h="711">
                  <a:moveTo>
                    <a:pt x="488" y="661"/>
                  </a:moveTo>
                  <a:lnTo>
                    <a:pt x="502" y="681"/>
                  </a:lnTo>
                  <a:lnTo>
                    <a:pt x="497" y="692"/>
                  </a:lnTo>
                  <a:lnTo>
                    <a:pt x="503" y="701"/>
                  </a:lnTo>
                  <a:lnTo>
                    <a:pt x="512" y="710"/>
                  </a:lnTo>
                  <a:lnTo>
                    <a:pt x="525" y="708"/>
                  </a:lnTo>
                  <a:lnTo>
                    <a:pt x="538" y="692"/>
                  </a:lnTo>
                  <a:lnTo>
                    <a:pt x="553" y="682"/>
                  </a:lnTo>
                  <a:lnTo>
                    <a:pt x="561" y="673"/>
                  </a:lnTo>
                  <a:lnTo>
                    <a:pt x="558" y="662"/>
                  </a:lnTo>
                  <a:lnTo>
                    <a:pt x="556" y="652"/>
                  </a:lnTo>
                  <a:lnTo>
                    <a:pt x="556" y="640"/>
                  </a:lnTo>
                  <a:lnTo>
                    <a:pt x="564" y="635"/>
                  </a:lnTo>
                  <a:lnTo>
                    <a:pt x="564" y="624"/>
                  </a:lnTo>
                  <a:lnTo>
                    <a:pt x="561" y="617"/>
                  </a:lnTo>
                  <a:lnTo>
                    <a:pt x="566" y="611"/>
                  </a:lnTo>
                  <a:lnTo>
                    <a:pt x="576" y="612"/>
                  </a:lnTo>
                  <a:lnTo>
                    <a:pt x="579" y="606"/>
                  </a:lnTo>
                  <a:lnTo>
                    <a:pt x="579" y="597"/>
                  </a:lnTo>
                  <a:lnTo>
                    <a:pt x="582" y="591"/>
                  </a:lnTo>
                  <a:lnTo>
                    <a:pt x="604" y="594"/>
                  </a:lnTo>
                  <a:lnTo>
                    <a:pt x="613" y="600"/>
                  </a:lnTo>
                  <a:lnTo>
                    <a:pt x="652" y="596"/>
                  </a:lnTo>
                  <a:lnTo>
                    <a:pt x="654" y="588"/>
                  </a:lnTo>
                  <a:lnTo>
                    <a:pt x="642" y="578"/>
                  </a:lnTo>
                  <a:lnTo>
                    <a:pt x="615" y="579"/>
                  </a:lnTo>
                  <a:lnTo>
                    <a:pt x="602" y="578"/>
                  </a:lnTo>
                  <a:lnTo>
                    <a:pt x="598" y="573"/>
                  </a:lnTo>
                  <a:lnTo>
                    <a:pt x="598" y="564"/>
                  </a:lnTo>
                  <a:lnTo>
                    <a:pt x="602" y="558"/>
                  </a:lnTo>
                  <a:lnTo>
                    <a:pt x="613" y="567"/>
                  </a:lnTo>
                  <a:lnTo>
                    <a:pt x="628" y="567"/>
                  </a:lnTo>
                  <a:lnTo>
                    <a:pt x="638" y="567"/>
                  </a:lnTo>
                  <a:lnTo>
                    <a:pt x="649" y="567"/>
                  </a:lnTo>
                  <a:lnTo>
                    <a:pt x="657" y="574"/>
                  </a:lnTo>
                  <a:lnTo>
                    <a:pt x="670" y="580"/>
                  </a:lnTo>
                  <a:lnTo>
                    <a:pt x="681" y="582"/>
                  </a:lnTo>
                  <a:lnTo>
                    <a:pt x="681" y="572"/>
                  </a:lnTo>
                  <a:lnTo>
                    <a:pt x="690" y="567"/>
                  </a:lnTo>
                  <a:lnTo>
                    <a:pt x="686" y="560"/>
                  </a:lnTo>
                  <a:lnTo>
                    <a:pt x="679" y="553"/>
                  </a:lnTo>
                  <a:lnTo>
                    <a:pt x="681" y="546"/>
                  </a:lnTo>
                  <a:lnTo>
                    <a:pt x="684" y="540"/>
                  </a:lnTo>
                  <a:lnTo>
                    <a:pt x="693" y="528"/>
                  </a:lnTo>
                  <a:lnTo>
                    <a:pt x="699" y="536"/>
                  </a:lnTo>
                  <a:lnTo>
                    <a:pt x="694" y="546"/>
                  </a:lnTo>
                  <a:lnTo>
                    <a:pt x="702" y="551"/>
                  </a:lnTo>
                  <a:lnTo>
                    <a:pt x="710" y="553"/>
                  </a:lnTo>
                  <a:lnTo>
                    <a:pt x="717" y="558"/>
                  </a:lnTo>
                  <a:lnTo>
                    <a:pt x="729" y="558"/>
                  </a:lnTo>
                  <a:lnTo>
                    <a:pt x="738" y="556"/>
                  </a:lnTo>
                  <a:lnTo>
                    <a:pt x="741" y="549"/>
                  </a:lnTo>
                  <a:lnTo>
                    <a:pt x="741" y="541"/>
                  </a:lnTo>
                  <a:lnTo>
                    <a:pt x="747" y="536"/>
                  </a:lnTo>
                  <a:lnTo>
                    <a:pt x="757" y="530"/>
                  </a:lnTo>
                  <a:lnTo>
                    <a:pt x="762" y="525"/>
                  </a:lnTo>
                  <a:lnTo>
                    <a:pt x="759" y="517"/>
                  </a:lnTo>
                  <a:lnTo>
                    <a:pt x="763" y="510"/>
                  </a:lnTo>
                  <a:lnTo>
                    <a:pt x="774" y="525"/>
                  </a:lnTo>
                  <a:lnTo>
                    <a:pt x="780" y="535"/>
                  </a:lnTo>
                  <a:lnTo>
                    <a:pt x="783" y="540"/>
                  </a:lnTo>
                  <a:lnTo>
                    <a:pt x="788" y="549"/>
                  </a:lnTo>
                  <a:lnTo>
                    <a:pt x="792" y="557"/>
                  </a:lnTo>
                  <a:lnTo>
                    <a:pt x="792" y="567"/>
                  </a:lnTo>
                  <a:lnTo>
                    <a:pt x="791" y="575"/>
                  </a:lnTo>
                  <a:lnTo>
                    <a:pt x="796" y="585"/>
                  </a:lnTo>
                  <a:lnTo>
                    <a:pt x="806" y="591"/>
                  </a:lnTo>
                  <a:lnTo>
                    <a:pt x="815" y="591"/>
                  </a:lnTo>
                  <a:lnTo>
                    <a:pt x="827" y="588"/>
                  </a:lnTo>
                  <a:lnTo>
                    <a:pt x="845" y="591"/>
                  </a:lnTo>
                  <a:lnTo>
                    <a:pt x="865" y="603"/>
                  </a:lnTo>
                  <a:lnTo>
                    <a:pt x="875" y="600"/>
                  </a:lnTo>
                  <a:lnTo>
                    <a:pt x="884" y="610"/>
                  </a:lnTo>
                  <a:lnTo>
                    <a:pt x="891" y="617"/>
                  </a:lnTo>
                  <a:lnTo>
                    <a:pt x="908" y="624"/>
                  </a:lnTo>
                  <a:lnTo>
                    <a:pt x="918" y="623"/>
                  </a:lnTo>
                  <a:lnTo>
                    <a:pt x="931" y="627"/>
                  </a:lnTo>
                  <a:lnTo>
                    <a:pt x="944" y="637"/>
                  </a:lnTo>
                  <a:lnTo>
                    <a:pt x="962" y="655"/>
                  </a:lnTo>
                  <a:lnTo>
                    <a:pt x="977" y="667"/>
                  </a:lnTo>
                  <a:lnTo>
                    <a:pt x="985" y="651"/>
                  </a:lnTo>
                  <a:lnTo>
                    <a:pt x="989" y="638"/>
                  </a:lnTo>
                  <a:lnTo>
                    <a:pt x="997" y="621"/>
                  </a:lnTo>
                  <a:lnTo>
                    <a:pt x="1000" y="596"/>
                  </a:lnTo>
                  <a:lnTo>
                    <a:pt x="1003" y="569"/>
                  </a:lnTo>
                  <a:lnTo>
                    <a:pt x="999" y="564"/>
                  </a:lnTo>
                  <a:lnTo>
                    <a:pt x="1002" y="533"/>
                  </a:lnTo>
                  <a:lnTo>
                    <a:pt x="1001" y="513"/>
                  </a:lnTo>
                  <a:lnTo>
                    <a:pt x="997" y="500"/>
                  </a:lnTo>
                  <a:lnTo>
                    <a:pt x="997" y="481"/>
                  </a:lnTo>
                  <a:lnTo>
                    <a:pt x="988" y="473"/>
                  </a:lnTo>
                  <a:lnTo>
                    <a:pt x="984" y="465"/>
                  </a:lnTo>
                  <a:lnTo>
                    <a:pt x="979" y="452"/>
                  </a:lnTo>
                  <a:lnTo>
                    <a:pt x="979" y="443"/>
                  </a:lnTo>
                  <a:lnTo>
                    <a:pt x="973" y="435"/>
                  </a:lnTo>
                  <a:lnTo>
                    <a:pt x="961" y="435"/>
                  </a:lnTo>
                  <a:lnTo>
                    <a:pt x="952" y="435"/>
                  </a:lnTo>
                  <a:lnTo>
                    <a:pt x="948" y="444"/>
                  </a:lnTo>
                  <a:lnTo>
                    <a:pt x="941" y="445"/>
                  </a:lnTo>
                  <a:lnTo>
                    <a:pt x="930" y="445"/>
                  </a:lnTo>
                  <a:lnTo>
                    <a:pt x="930" y="460"/>
                  </a:lnTo>
                  <a:lnTo>
                    <a:pt x="934" y="469"/>
                  </a:lnTo>
                  <a:lnTo>
                    <a:pt x="932" y="477"/>
                  </a:lnTo>
                  <a:lnTo>
                    <a:pt x="929" y="487"/>
                  </a:lnTo>
                  <a:lnTo>
                    <a:pt x="920" y="490"/>
                  </a:lnTo>
                  <a:lnTo>
                    <a:pt x="913" y="489"/>
                  </a:lnTo>
                  <a:lnTo>
                    <a:pt x="907" y="486"/>
                  </a:lnTo>
                  <a:lnTo>
                    <a:pt x="902" y="484"/>
                  </a:lnTo>
                  <a:lnTo>
                    <a:pt x="896" y="484"/>
                  </a:lnTo>
                  <a:lnTo>
                    <a:pt x="889" y="482"/>
                  </a:lnTo>
                  <a:lnTo>
                    <a:pt x="881" y="481"/>
                  </a:lnTo>
                  <a:lnTo>
                    <a:pt x="873" y="481"/>
                  </a:lnTo>
                  <a:lnTo>
                    <a:pt x="868" y="471"/>
                  </a:lnTo>
                  <a:lnTo>
                    <a:pt x="878" y="464"/>
                  </a:lnTo>
                  <a:lnTo>
                    <a:pt x="884" y="463"/>
                  </a:lnTo>
                  <a:lnTo>
                    <a:pt x="887" y="466"/>
                  </a:lnTo>
                  <a:lnTo>
                    <a:pt x="894" y="465"/>
                  </a:lnTo>
                  <a:lnTo>
                    <a:pt x="908" y="458"/>
                  </a:lnTo>
                  <a:lnTo>
                    <a:pt x="914" y="447"/>
                  </a:lnTo>
                  <a:lnTo>
                    <a:pt x="923" y="435"/>
                  </a:lnTo>
                  <a:lnTo>
                    <a:pt x="930" y="424"/>
                  </a:lnTo>
                  <a:lnTo>
                    <a:pt x="935" y="415"/>
                  </a:lnTo>
                  <a:lnTo>
                    <a:pt x="944" y="407"/>
                  </a:lnTo>
                  <a:lnTo>
                    <a:pt x="944" y="397"/>
                  </a:lnTo>
                  <a:lnTo>
                    <a:pt x="951" y="375"/>
                  </a:lnTo>
                  <a:lnTo>
                    <a:pt x="920" y="332"/>
                  </a:lnTo>
                  <a:lnTo>
                    <a:pt x="891" y="293"/>
                  </a:lnTo>
                  <a:lnTo>
                    <a:pt x="862" y="260"/>
                  </a:lnTo>
                  <a:lnTo>
                    <a:pt x="832" y="231"/>
                  </a:lnTo>
                  <a:lnTo>
                    <a:pt x="810" y="209"/>
                  </a:lnTo>
                  <a:lnTo>
                    <a:pt x="791" y="192"/>
                  </a:lnTo>
                  <a:lnTo>
                    <a:pt x="765" y="172"/>
                  </a:lnTo>
                  <a:lnTo>
                    <a:pt x="740" y="153"/>
                  </a:lnTo>
                  <a:lnTo>
                    <a:pt x="707" y="129"/>
                  </a:lnTo>
                  <a:lnTo>
                    <a:pt x="679" y="111"/>
                  </a:lnTo>
                  <a:lnTo>
                    <a:pt x="652" y="96"/>
                  </a:lnTo>
                  <a:lnTo>
                    <a:pt x="624" y="83"/>
                  </a:lnTo>
                  <a:lnTo>
                    <a:pt x="590" y="67"/>
                  </a:lnTo>
                  <a:lnTo>
                    <a:pt x="542" y="48"/>
                  </a:lnTo>
                  <a:lnTo>
                    <a:pt x="491" y="30"/>
                  </a:lnTo>
                  <a:lnTo>
                    <a:pt x="447" y="19"/>
                  </a:lnTo>
                  <a:lnTo>
                    <a:pt x="415" y="13"/>
                  </a:lnTo>
                  <a:lnTo>
                    <a:pt x="369" y="6"/>
                  </a:lnTo>
                  <a:lnTo>
                    <a:pt x="314" y="0"/>
                  </a:lnTo>
                  <a:lnTo>
                    <a:pt x="241" y="0"/>
                  </a:lnTo>
                  <a:lnTo>
                    <a:pt x="184" y="3"/>
                  </a:lnTo>
                  <a:lnTo>
                    <a:pt x="179" y="13"/>
                  </a:lnTo>
                  <a:lnTo>
                    <a:pt x="168" y="16"/>
                  </a:lnTo>
                  <a:lnTo>
                    <a:pt x="160" y="19"/>
                  </a:lnTo>
                  <a:lnTo>
                    <a:pt x="145" y="19"/>
                  </a:lnTo>
                  <a:lnTo>
                    <a:pt x="131" y="25"/>
                  </a:lnTo>
                  <a:lnTo>
                    <a:pt x="112" y="27"/>
                  </a:lnTo>
                  <a:lnTo>
                    <a:pt x="99" y="42"/>
                  </a:lnTo>
                  <a:lnTo>
                    <a:pt x="97" y="53"/>
                  </a:lnTo>
                  <a:lnTo>
                    <a:pt x="86" y="67"/>
                  </a:lnTo>
                  <a:lnTo>
                    <a:pt x="74" y="66"/>
                  </a:lnTo>
                  <a:lnTo>
                    <a:pt x="62" y="78"/>
                  </a:lnTo>
                  <a:lnTo>
                    <a:pt x="62" y="62"/>
                  </a:lnTo>
                  <a:lnTo>
                    <a:pt x="72" y="36"/>
                  </a:lnTo>
                  <a:lnTo>
                    <a:pt x="74" y="24"/>
                  </a:lnTo>
                  <a:lnTo>
                    <a:pt x="47" y="31"/>
                  </a:lnTo>
                  <a:lnTo>
                    <a:pt x="26" y="37"/>
                  </a:lnTo>
                  <a:lnTo>
                    <a:pt x="27" y="47"/>
                  </a:lnTo>
                  <a:lnTo>
                    <a:pt x="44" y="59"/>
                  </a:lnTo>
                  <a:lnTo>
                    <a:pt x="41" y="67"/>
                  </a:lnTo>
                  <a:lnTo>
                    <a:pt x="38" y="79"/>
                  </a:lnTo>
                  <a:lnTo>
                    <a:pt x="29" y="90"/>
                  </a:lnTo>
                  <a:lnTo>
                    <a:pt x="17" y="101"/>
                  </a:lnTo>
                  <a:lnTo>
                    <a:pt x="15" y="117"/>
                  </a:lnTo>
                  <a:lnTo>
                    <a:pt x="9" y="133"/>
                  </a:lnTo>
                  <a:lnTo>
                    <a:pt x="11" y="145"/>
                  </a:lnTo>
                  <a:lnTo>
                    <a:pt x="27" y="144"/>
                  </a:lnTo>
                  <a:lnTo>
                    <a:pt x="26" y="163"/>
                  </a:lnTo>
                  <a:lnTo>
                    <a:pt x="12" y="170"/>
                  </a:lnTo>
                  <a:lnTo>
                    <a:pt x="0" y="182"/>
                  </a:lnTo>
                  <a:lnTo>
                    <a:pt x="14" y="196"/>
                  </a:lnTo>
                  <a:lnTo>
                    <a:pt x="30" y="181"/>
                  </a:lnTo>
                  <a:lnTo>
                    <a:pt x="38" y="179"/>
                  </a:lnTo>
                  <a:lnTo>
                    <a:pt x="53" y="176"/>
                  </a:lnTo>
                  <a:lnTo>
                    <a:pt x="64" y="171"/>
                  </a:lnTo>
                  <a:lnTo>
                    <a:pt x="74" y="170"/>
                  </a:lnTo>
                  <a:lnTo>
                    <a:pt x="86" y="159"/>
                  </a:lnTo>
                  <a:lnTo>
                    <a:pt x="98" y="143"/>
                  </a:lnTo>
                  <a:lnTo>
                    <a:pt x="109" y="140"/>
                  </a:lnTo>
                  <a:lnTo>
                    <a:pt x="119" y="135"/>
                  </a:lnTo>
                  <a:lnTo>
                    <a:pt x="134" y="132"/>
                  </a:lnTo>
                  <a:lnTo>
                    <a:pt x="139" y="135"/>
                  </a:lnTo>
                  <a:lnTo>
                    <a:pt x="149" y="133"/>
                  </a:lnTo>
                  <a:lnTo>
                    <a:pt x="157" y="130"/>
                  </a:lnTo>
                  <a:lnTo>
                    <a:pt x="175" y="129"/>
                  </a:lnTo>
                  <a:lnTo>
                    <a:pt x="181" y="132"/>
                  </a:lnTo>
                  <a:lnTo>
                    <a:pt x="199" y="134"/>
                  </a:lnTo>
                  <a:lnTo>
                    <a:pt x="212" y="130"/>
                  </a:lnTo>
                  <a:lnTo>
                    <a:pt x="223" y="120"/>
                  </a:lnTo>
                  <a:lnTo>
                    <a:pt x="239" y="122"/>
                  </a:lnTo>
                  <a:lnTo>
                    <a:pt x="253" y="120"/>
                  </a:lnTo>
                  <a:lnTo>
                    <a:pt x="262" y="120"/>
                  </a:lnTo>
                  <a:lnTo>
                    <a:pt x="260" y="133"/>
                  </a:lnTo>
                  <a:lnTo>
                    <a:pt x="265" y="138"/>
                  </a:lnTo>
                  <a:lnTo>
                    <a:pt x="274" y="143"/>
                  </a:lnTo>
                  <a:lnTo>
                    <a:pt x="284" y="136"/>
                  </a:lnTo>
                  <a:lnTo>
                    <a:pt x="295" y="141"/>
                  </a:lnTo>
                  <a:lnTo>
                    <a:pt x="306" y="147"/>
                  </a:lnTo>
                  <a:lnTo>
                    <a:pt x="320" y="150"/>
                  </a:lnTo>
                  <a:lnTo>
                    <a:pt x="342" y="153"/>
                  </a:lnTo>
                  <a:lnTo>
                    <a:pt x="316" y="156"/>
                  </a:lnTo>
                  <a:lnTo>
                    <a:pt x="306" y="159"/>
                  </a:lnTo>
                  <a:lnTo>
                    <a:pt x="302" y="164"/>
                  </a:lnTo>
                  <a:lnTo>
                    <a:pt x="310" y="182"/>
                  </a:lnTo>
                  <a:lnTo>
                    <a:pt x="318" y="191"/>
                  </a:lnTo>
                  <a:lnTo>
                    <a:pt x="335" y="188"/>
                  </a:lnTo>
                  <a:lnTo>
                    <a:pt x="348" y="192"/>
                  </a:lnTo>
                  <a:lnTo>
                    <a:pt x="363" y="199"/>
                  </a:lnTo>
                  <a:lnTo>
                    <a:pt x="379" y="200"/>
                  </a:lnTo>
                  <a:lnTo>
                    <a:pt x="389" y="201"/>
                  </a:lnTo>
                  <a:lnTo>
                    <a:pt x="412" y="187"/>
                  </a:lnTo>
                  <a:lnTo>
                    <a:pt x="417" y="188"/>
                  </a:lnTo>
                  <a:lnTo>
                    <a:pt x="405" y="200"/>
                  </a:lnTo>
                  <a:lnTo>
                    <a:pt x="419" y="215"/>
                  </a:lnTo>
                  <a:lnTo>
                    <a:pt x="444" y="209"/>
                  </a:lnTo>
                  <a:lnTo>
                    <a:pt x="449" y="206"/>
                  </a:lnTo>
                  <a:lnTo>
                    <a:pt x="449" y="195"/>
                  </a:lnTo>
                  <a:lnTo>
                    <a:pt x="458" y="200"/>
                  </a:lnTo>
                  <a:lnTo>
                    <a:pt x="476" y="212"/>
                  </a:lnTo>
                  <a:lnTo>
                    <a:pt x="458" y="210"/>
                  </a:lnTo>
                  <a:lnTo>
                    <a:pt x="454" y="214"/>
                  </a:lnTo>
                  <a:lnTo>
                    <a:pt x="447" y="216"/>
                  </a:lnTo>
                  <a:lnTo>
                    <a:pt x="438" y="219"/>
                  </a:lnTo>
                  <a:lnTo>
                    <a:pt x="428" y="220"/>
                  </a:lnTo>
                  <a:lnTo>
                    <a:pt x="417" y="228"/>
                  </a:lnTo>
                  <a:lnTo>
                    <a:pt x="428" y="233"/>
                  </a:lnTo>
                  <a:lnTo>
                    <a:pt x="461" y="233"/>
                  </a:lnTo>
                  <a:lnTo>
                    <a:pt x="458" y="245"/>
                  </a:lnTo>
                  <a:lnTo>
                    <a:pt x="454" y="260"/>
                  </a:lnTo>
                  <a:lnTo>
                    <a:pt x="464" y="261"/>
                  </a:lnTo>
                  <a:lnTo>
                    <a:pt x="471" y="267"/>
                  </a:lnTo>
                  <a:lnTo>
                    <a:pt x="475" y="284"/>
                  </a:lnTo>
                  <a:lnTo>
                    <a:pt x="481" y="291"/>
                  </a:lnTo>
                  <a:lnTo>
                    <a:pt x="480" y="299"/>
                  </a:lnTo>
                  <a:lnTo>
                    <a:pt x="480" y="311"/>
                  </a:lnTo>
                  <a:lnTo>
                    <a:pt x="511" y="337"/>
                  </a:lnTo>
                  <a:lnTo>
                    <a:pt x="509" y="348"/>
                  </a:lnTo>
                  <a:lnTo>
                    <a:pt x="504" y="352"/>
                  </a:lnTo>
                  <a:lnTo>
                    <a:pt x="498" y="349"/>
                  </a:lnTo>
                  <a:lnTo>
                    <a:pt x="491" y="347"/>
                  </a:lnTo>
                  <a:lnTo>
                    <a:pt x="485" y="348"/>
                  </a:lnTo>
                  <a:lnTo>
                    <a:pt x="482" y="348"/>
                  </a:lnTo>
                  <a:lnTo>
                    <a:pt x="494" y="335"/>
                  </a:lnTo>
                  <a:lnTo>
                    <a:pt x="491" y="327"/>
                  </a:lnTo>
                  <a:lnTo>
                    <a:pt x="481" y="324"/>
                  </a:lnTo>
                  <a:lnTo>
                    <a:pt x="476" y="325"/>
                  </a:lnTo>
                  <a:lnTo>
                    <a:pt x="470" y="327"/>
                  </a:lnTo>
                  <a:lnTo>
                    <a:pt x="459" y="332"/>
                  </a:lnTo>
                  <a:lnTo>
                    <a:pt x="454" y="337"/>
                  </a:lnTo>
                  <a:lnTo>
                    <a:pt x="441" y="339"/>
                  </a:lnTo>
                  <a:lnTo>
                    <a:pt x="431" y="339"/>
                  </a:lnTo>
                  <a:lnTo>
                    <a:pt x="433" y="349"/>
                  </a:lnTo>
                  <a:lnTo>
                    <a:pt x="433" y="363"/>
                  </a:lnTo>
                  <a:lnTo>
                    <a:pt x="431" y="376"/>
                  </a:lnTo>
                  <a:lnTo>
                    <a:pt x="434" y="387"/>
                  </a:lnTo>
                  <a:lnTo>
                    <a:pt x="438" y="397"/>
                  </a:lnTo>
                  <a:lnTo>
                    <a:pt x="437" y="406"/>
                  </a:lnTo>
                  <a:lnTo>
                    <a:pt x="442" y="413"/>
                  </a:lnTo>
                  <a:lnTo>
                    <a:pt x="449" y="419"/>
                  </a:lnTo>
                  <a:lnTo>
                    <a:pt x="449" y="427"/>
                  </a:lnTo>
                  <a:lnTo>
                    <a:pt x="458" y="431"/>
                  </a:lnTo>
                  <a:lnTo>
                    <a:pt x="452" y="444"/>
                  </a:lnTo>
                  <a:lnTo>
                    <a:pt x="454" y="458"/>
                  </a:lnTo>
                  <a:lnTo>
                    <a:pt x="460" y="469"/>
                  </a:lnTo>
                  <a:lnTo>
                    <a:pt x="473" y="486"/>
                  </a:lnTo>
                  <a:lnTo>
                    <a:pt x="478" y="486"/>
                  </a:lnTo>
                  <a:lnTo>
                    <a:pt x="485" y="489"/>
                  </a:lnTo>
                  <a:lnTo>
                    <a:pt x="497" y="476"/>
                  </a:lnTo>
                  <a:lnTo>
                    <a:pt x="504" y="470"/>
                  </a:lnTo>
                  <a:lnTo>
                    <a:pt x="514" y="479"/>
                  </a:lnTo>
                  <a:lnTo>
                    <a:pt x="521" y="481"/>
                  </a:lnTo>
                  <a:lnTo>
                    <a:pt x="532" y="478"/>
                  </a:lnTo>
                  <a:lnTo>
                    <a:pt x="533" y="468"/>
                  </a:lnTo>
                  <a:lnTo>
                    <a:pt x="522" y="456"/>
                  </a:lnTo>
                  <a:lnTo>
                    <a:pt x="514" y="448"/>
                  </a:lnTo>
                  <a:lnTo>
                    <a:pt x="512" y="439"/>
                  </a:lnTo>
                  <a:lnTo>
                    <a:pt x="502" y="431"/>
                  </a:lnTo>
                  <a:lnTo>
                    <a:pt x="494" y="430"/>
                  </a:lnTo>
                  <a:lnTo>
                    <a:pt x="491" y="416"/>
                  </a:lnTo>
                  <a:lnTo>
                    <a:pt x="485" y="408"/>
                  </a:lnTo>
                  <a:lnTo>
                    <a:pt x="480" y="402"/>
                  </a:lnTo>
                  <a:lnTo>
                    <a:pt x="478" y="386"/>
                  </a:lnTo>
                  <a:lnTo>
                    <a:pt x="481" y="384"/>
                  </a:lnTo>
                  <a:lnTo>
                    <a:pt x="491" y="394"/>
                  </a:lnTo>
                  <a:lnTo>
                    <a:pt x="491" y="402"/>
                  </a:lnTo>
                  <a:lnTo>
                    <a:pt x="498" y="411"/>
                  </a:lnTo>
                  <a:lnTo>
                    <a:pt x="506" y="418"/>
                  </a:lnTo>
                  <a:lnTo>
                    <a:pt x="511" y="424"/>
                  </a:lnTo>
                  <a:lnTo>
                    <a:pt x="517" y="416"/>
                  </a:lnTo>
                  <a:lnTo>
                    <a:pt x="521" y="413"/>
                  </a:lnTo>
                  <a:lnTo>
                    <a:pt x="527" y="411"/>
                  </a:lnTo>
                  <a:lnTo>
                    <a:pt x="530" y="404"/>
                  </a:lnTo>
                  <a:lnTo>
                    <a:pt x="537" y="402"/>
                  </a:lnTo>
                  <a:lnTo>
                    <a:pt x="532" y="411"/>
                  </a:lnTo>
                  <a:lnTo>
                    <a:pt x="535" y="419"/>
                  </a:lnTo>
                  <a:lnTo>
                    <a:pt x="543" y="424"/>
                  </a:lnTo>
                  <a:lnTo>
                    <a:pt x="542" y="431"/>
                  </a:lnTo>
                  <a:lnTo>
                    <a:pt x="535" y="439"/>
                  </a:lnTo>
                  <a:lnTo>
                    <a:pt x="538" y="447"/>
                  </a:lnTo>
                  <a:lnTo>
                    <a:pt x="547" y="452"/>
                  </a:lnTo>
                  <a:lnTo>
                    <a:pt x="553" y="460"/>
                  </a:lnTo>
                  <a:lnTo>
                    <a:pt x="547" y="469"/>
                  </a:lnTo>
                  <a:lnTo>
                    <a:pt x="542" y="478"/>
                  </a:lnTo>
                  <a:lnTo>
                    <a:pt x="543" y="484"/>
                  </a:lnTo>
                  <a:lnTo>
                    <a:pt x="539" y="492"/>
                  </a:lnTo>
                  <a:lnTo>
                    <a:pt x="535" y="500"/>
                  </a:lnTo>
                  <a:lnTo>
                    <a:pt x="530" y="505"/>
                  </a:lnTo>
                  <a:lnTo>
                    <a:pt x="524" y="500"/>
                  </a:lnTo>
                  <a:lnTo>
                    <a:pt x="515" y="500"/>
                  </a:lnTo>
                  <a:lnTo>
                    <a:pt x="509" y="493"/>
                  </a:lnTo>
                  <a:lnTo>
                    <a:pt x="507" y="486"/>
                  </a:lnTo>
                  <a:lnTo>
                    <a:pt x="500" y="484"/>
                  </a:lnTo>
                  <a:lnTo>
                    <a:pt x="498" y="489"/>
                  </a:lnTo>
                  <a:lnTo>
                    <a:pt x="502" y="493"/>
                  </a:lnTo>
                  <a:lnTo>
                    <a:pt x="503" y="501"/>
                  </a:lnTo>
                  <a:lnTo>
                    <a:pt x="503" y="507"/>
                  </a:lnTo>
                  <a:lnTo>
                    <a:pt x="509" y="507"/>
                  </a:lnTo>
                  <a:lnTo>
                    <a:pt x="515" y="510"/>
                  </a:lnTo>
                  <a:lnTo>
                    <a:pt x="515" y="518"/>
                  </a:lnTo>
                  <a:lnTo>
                    <a:pt x="509" y="528"/>
                  </a:lnTo>
                  <a:lnTo>
                    <a:pt x="511" y="540"/>
                  </a:lnTo>
                  <a:lnTo>
                    <a:pt x="507" y="556"/>
                  </a:lnTo>
                  <a:lnTo>
                    <a:pt x="509" y="572"/>
                  </a:lnTo>
                  <a:lnTo>
                    <a:pt x="507" y="580"/>
                  </a:lnTo>
                  <a:lnTo>
                    <a:pt x="498" y="588"/>
                  </a:lnTo>
                  <a:lnTo>
                    <a:pt x="498" y="596"/>
                  </a:lnTo>
                  <a:lnTo>
                    <a:pt x="503" y="606"/>
                  </a:lnTo>
                  <a:lnTo>
                    <a:pt x="512" y="608"/>
                  </a:lnTo>
                  <a:lnTo>
                    <a:pt x="522" y="614"/>
                  </a:lnTo>
                  <a:lnTo>
                    <a:pt x="527" y="624"/>
                  </a:lnTo>
                  <a:lnTo>
                    <a:pt x="522" y="627"/>
                  </a:lnTo>
                  <a:lnTo>
                    <a:pt x="511" y="639"/>
                  </a:lnTo>
                  <a:lnTo>
                    <a:pt x="499" y="645"/>
                  </a:lnTo>
                  <a:lnTo>
                    <a:pt x="488" y="661"/>
                  </a:lnTo>
                </a:path>
              </a:pathLst>
            </a:custGeom>
            <a:gradFill rotWithShape="0">
              <a:gsLst>
                <a:gs pos="0">
                  <a:srgbClr val="002600"/>
                </a:gs>
                <a:gs pos="100000">
                  <a:srgbClr val="008000"/>
                </a:gs>
              </a:gsLst>
              <a:lin ang="2700000" scaled="1"/>
            </a:gra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090" name="Group 35"/>
            <p:cNvGrpSpPr>
              <a:grpSpLocks/>
            </p:cNvGrpSpPr>
            <p:nvPr/>
          </p:nvGrpSpPr>
          <p:grpSpPr bwMode="auto">
            <a:xfrm>
              <a:off x="3259" y="2415"/>
              <a:ext cx="338" cy="380"/>
              <a:chOff x="3259" y="2415"/>
              <a:chExt cx="338" cy="380"/>
            </a:xfrm>
          </p:grpSpPr>
          <p:sp>
            <p:nvSpPr>
              <p:cNvPr id="3092" name="Freeform 36"/>
              <p:cNvSpPr>
                <a:spLocks/>
              </p:cNvSpPr>
              <p:nvPr/>
            </p:nvSpPr>
            <p:spPr bwMode="auto">
              <a:xfrm>
                <a:off x="3326" y="2716"/>
                <a:ext cx="24" cy="32"/>
              </a:xfrm>
              <a:custGeom>
                <a:avLst/>
                <a:gdLst>
                  <a:gd name="T0" fmla="*/ 2 w 24"/>
                  <a:gd name="T1" fmla="*/ 0 h 32"/>
                  <a:gd name="T2" fmla="*/ 0 w 24"/>
                  <a:gd name="T3" fmla="*/ 12 h 32"/>
                  <a:gd name="T4" fmla="*/ 2 w 24"/>
                  <a:gd name="T5" fmla="*/ 26 h 32"/>
                  <a:gd name="T6" fmla="*/ 9 w 24"/>
                  <a:gd name="T7" fmla="*/ 26 h 32"/>
                  <a:gd name="T8" fmla="*/ 23 w 24"/>
                  <a:gd name="T9" fmla="*/ 31 h 32"/>
                  <a:gd name="T10" fmla="*/ 18 w 24"/>
                  <a:gd name="T11" fmla="*/ 18 h 32"/>
                  <a:gd name="T12" fmla="*/ 20 w 24"/>
                  <a:gd name="T13" fmla="*/ 13 h 32"/>
                  <a:gd name="T14" fmla="*/ 2 w 24"/>
                  <a:gd name="T15" fmla="*/ 0 h 3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4"/>
                  <a:gd name="T25" fmla="*/ 0 h 32"/>
                  <a:gd name="T26" fmla="*/ 24 w 24"/>
                  <a:gd name="T27" fmla="*/ 32 h 3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4" h="32">
                    <a:moveTo>
                      <a:pt x="2" y="0"/>
                    </a:moveTo>
                    <a:lnTo>
                      <a:pt x="0" y="12"/>
                    </a:lnTo>
                    <a:lnTo>
                      <a:pt x="2" y="26"/>
                    </a:lnTo>
                    <a:lnTo>
                      <a:pt x="9" y="26"/>
                    </a:lnTo>
                    <a:lnTo>
                      <a:pt x="23" y="31"/>
                    </a:lnTo>
                    <a:lnTo>
                      <a:pt x="18" y="18"/>
                    </a:lnTo>
                    <a:lnTo>
                      <a:pt x="20" y="13"/>
                    </a:lnTo>
                    <a:lnTo>
                      <a:pt x="2" y="0"/>
                    </a:lnTo>
                  </a:path>
                </a:pathLst>
              </a:custGeom>
              <a:gradFill rotWithShape="0">
                <a:gsLst>
                  <a:gs pos="0">
                    <a:srgbClr val="002600"/>
                  </a:gs>
                  <a:gs pos="100000">
                    <a:srgbClr val="008000"/>
                  </a:gs>
                </a:gsLst>
                <a:lin ang="2700000" scaled="1"/>
              </a:gra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3" name="Freeform 37"/>
              <p:cNvSpPr>
                <a:spLocks/>
              </p:cNvSpPr>
              <p:nvPr/>
            </p:nvSpPr>
            <p:spPr bwMode="auto">
              <a:xfrm>
                <a:off x="3327" y="2681"/>
                <a:ext cx="62" cy="75"/>
              </a:xfrm>
              <a:custGeom>
                <a:avLst/>
                <a:gdLst>
                  <a:gd name="T0" fmla="*/ 3 w 62"/>
                  <a:gd name="T1" fmla="*/ 0 h 75"/>
                  <a:gd name="T2" fmla="*/ 22 w 62"/>
                  <a:gd name="T3" fmla="*/ 11 h 75"/>
                  <a:gd name="T4" fmla="*/ 29 w 62"/>
                  <a:gd name="T5" fmla="*/ 11 h 75"/>
                  <a:gd name="T6" fmla="*/ 29 w 62"/>
                  <a:gd name="T7" fmla="*/ 21 h 75"/>
                  <a:gd name="T8" fmla="*/ 36 w 62"/>
                  <a:gd name="T9" fmla="*/ 29 h 75"/>
                  <a:gd name="T10" fmla="*/ 42 w 62"/>
                  <a:gd name="T11" fmla="*/ 35 h 75"/>
                  <a:gd name="T12" fmla="*/ 50 w 62"/>
                  <a:gd name="T13" fmla="*/ 34 h 75"/>
                  <a:gd name="T14" fmla="*/ 59 w 62"/>
                  <a:gd name="T15" fmla="*/ 42 h 75"/>
                  <a:gd name="T16" fmla="*/ 57 w 62"/>
                  <a:gd name="T17" fmla="*/ 50 h 75"/>
                  <a:gd name="T18" fmla="*/ 61 w 62"/>
                  <a:gd name="T19" fmla="*/ 56 h 75"/>
                  <a:gd name="T20" fmla="*/ 50 w 62"/>
                  <a:gd name="T21" fmla="*/ 65 h 75"/>
                  <a:gd name="T22" fmla="*/ 42 w 62"/>
                  <a:gd name="T23" fmla="*/ 74 h 75"/>
                  <a:gd name="T24" fmla="*/ 36 w 62"/>
                  <a:gd name="T25" fmla="*/ 74 h 75"/>
                  <a:gd name="T26" fmla="*/ 35 w 62"/>
                  <a:gd name="T27" fmla="*/ 68 h 75"/>
                  <a:gd name="T28" fmla="*/ 37 w 62"/>
                  <a:gd name="T29" fmla="*/ 61 h 75"/>
                  <a:gd name="T30" fmla="*/ 35 w 62"/>
                  <a:gd name="T31" fmla="*/ 53 h 75"/>
                  <a:gd name="T32" fmla="*/ 34 w 62"/>
                  <a:gd name="T33" fmla="*/ 39 h 75"/>
                  <a:gd name="T34" fmla="*/ 24 w 62"/>
                  <a:gd name="T35" fmla="*/ 32 h 75"/>
                  <a:gd name="T36" fmla="*/ 14 w 62"/>
                  <a:gd name="T37" fmla="*/ 32 h 75"/>
                  <a:gd name="T38" fmla="*/ 13 w 62"/>
                  <a:gd name="T39" fmla="*/ 26 h 75"/>
                  <a:gd name="T40" fmla="*/ 8 w 62"/>
                  <a:gd name="T41" fmla="*/ 21 h 75"/>
                  <a:gd name="T42" fmla="*/ 0 w 62"/>
                  <a:gd name="T43" fmla="*/ 16 h 75"/>
                  <a:gd name="T44" fmla="*/ 3 w 62"/>
                  <a:gd name="T45" fmla="*/ 0 h 75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62"/>
                  <a:gd name="T70" fmla="*/ 0 h 75"/>
                  <a:gd name="T71" fmla="*/ 62 w 62"/>
                  <a:gd name="T72" fmla="*/ 75 h 75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62" h="75">
                    <a:moveTo>
                      <a:pt x="3" y="0"/>
                    </a:moveTo>
                    <a:lnTo>
                      <a:pt x="22" y="11"/>
                    </a:lnTo>
                    <a:lnTo>
                      <a:pt x="29" y="11"/>
                    </a:lnTo>
                    <a:lnTo>
                      <a:pt x="29" y="21"/>
                    </a:lnTo>
                    <a:lnTo>
                      <a:pt x="36" y="29"/>
                    </a:lnTo>
                    <a:lnTo>
                      <a:pt x="42" y="35"/>
                    </a:lnTo>
                    <a:lnTo>
                      <a:pt x="50" y="34"/>
                    </a:lnTo>
                    <a:lnTo>
                      <a:pt x="59" y="42"/>
                    </a:lnTo>
                    <a:lnTo>
                      <a:pt x="57" y="50"/>
                    </a:lnTo>
                    <a:lnTo>
                      <a:pt x="61" y="56"/>
                    </a:lnTo>
                    <a:lnTo>
                      <a:pt x="50" y="65"/>
                    </a:lnTo>
                    <a:lnTo>
                      <a:pt x="42" y="74"/>
                    </a:lnTo>
                    <a:lnTo>
                      <a:pt x="36" y="74"/>
                    </a:lnTo>
                    <a:lnTo>
                      <a:pt x="35" y="68"/>
                    </a:lnTo>
                    <a:lnTo>
                      <a:pt x="37" y="61"/>
                    </a:lnTo>
                    <a:lnTo>
                      <a:pt x="35" y="53"/>
                    </a:lnTo>
                    <a:lnTo>
                      <a:pt x="34" y="39"/>
                    </a:lnTo>
                    <a:lnTo>
                      <a:pt x="24" y="32"/>
                    </a:lnTo>
                    <a:lnTo>
                      <a:pt x="14" y="32"/>
                    </a:lnTo>
                    <a:lnTo>
                      <a:pt x="13" y="26"/>
                    </a:lnTo>
                    <a:lnTo>
                      <a:pt x="8" y="21"/>
                    </a:lnTo>
                    <a:lnTo>
                      <a:pt x="0" y="16"/>
                    </a:lnTo>
                    <a:lnTo>
                      <a:pt x="3" y="0"/>
                    </a:lnTo>
                  </a:path>
                </a:pathLst>
              </a:custGeom>
              <a:gradFill rotWithShape="0">
                <a:gsLst>
                  <a:gs pos="0">
                    <a:srgbClr val="002600"/>
                  </a:gs>
                  <a:gs pos="100000">
                    <a:srgbClr val="008000"/>
                  </a:gs>
                </a:gsLst>
                <a:lin ang="2700000" scaled="1"/>
              </a:gra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4" name="Freeform 38"/>
              <p:cNvSpPr>
                <a:spLocks/>
              </p:cNvSpPr>
              <p:nvPr/>
            </p:nvSpPr>
            <p:spPr bwMode="auto">
              <a:xfrm>
                <a:off x="3478" y="2773"/>
                <a:ext cx="19" cy="22"/>
              </a:xfrm>
              <a:custGeom>
                <a:avLst/>
                <a:gdLst>
                  <a:gd name="T0" fmla="*/ 0 w 19"/>
                  <a:gd name="T1" fmla="*/ 0 h 22"/>
                  <a:gd name="T2" fmla="*/ 3 w 19"/>
                  <a:gd name="T3" fmla="*/ 18 h 22"/>
                  <a:gd name="T4" fmla="*/ 18 w 19"/>
                  <a:gd name="T5" fmla="*/ 21 h 22"/>
                  <a:gd name="T6" fmla="*/ 0 w 19"/>
                  <a:gd name="T7" fmla="*/ 0 h 2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9"/>
                  <a:gd name="T13" fmla="*/ 0 h 22"/>
                  <a:gd name="T14" fmla="*/ 19 w 19"/>
                  <a:gd name="T15" fmla="*/ 22 h 2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9" h="22">
                    <a:moveTo>
                      <a:pt x="0" y="0"/>
                    </a:moveTo>
                    <a:lnTo>
                      <a:pt x="3" y="18"/>
                    </a:lnTo>
                    <a:lnTo>
                      <a:pt x="18" y="21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rgbClr val="002600"/>
                  </a:gs>
                  <a:gs pos="100000">
                    <a:srgbClr val="008000"/>
                  </a:gs>
                </a:gsLst>
                <a:lin ang="2700000" scaled="1"/>
              </a:gra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5" name="Freeform 39"/>
              <p:cNvSpPr>
                <a:spLocks/>
              </p:cNvSpPr>
              <p:nvPr/>
            </p:nvSpPr>
            <p:spPr bwMode="auto">
              <a:xfrm>
                <a:off x="3522" y="2776"/>
                <a:ext cx="23" cy="19"/>
              </a:xfrm>
              <a:custGeom>
                <a:avLst/>
                <a:gdLst>
                  <a:gd name="T0" fmla="*/ 0 w 23"/>
                  <a:gd name="T1" fmla="*/ 15 h 19"/>
                  <a:gd name="T2" fmla="*/ 11 w 23"/>
                  <a:gd name="T3" fmla="*/ 0 h 19"/>
                  <a:gd name="T4" fmla="*/ 22 w 23"/>
                  <a:gd name="T5" fmla="*/ 4 h 19"/>
                  <a:gd name="T6" fmla="*/ 13 w 23"/>
                  <a:gd name="T7" fmla="*/ 18 h 19"/>
                  <a:gd name="T8" fmla="*/ 0 w 23"/>
                  <a:gd name="T9" fmla="*/ 15 h 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3"/>
                  <a:gd name="T16" fmla="*/ 0 h 19"/>
                  <a:gd name="T17" fmla="*/ 23 w 23"/>
                  <a:gd name="T18" fmla="*/ 19 h 1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3" h="19">
                    <a:moveTo>
                      <a:pt x="0" y="15"/>
                    </a:moveTo>
                    <a:lnTo>
                      <a:pt x="11" y="0"/>
                    </a:lnTo>
                    <a:lnTo>
                      <a:pt x="22" y="4"/>
                    </a:lnTo>
                    <a:lnTo>
                      <a:pt x="13" y="18"/>
                    </a:lnTo>
                    <a:lnTo>
                      <a:pt x="0" y="15"/>
                    </a:lnTo>
                  </a:path>
                </a:pathLst>
              </a:custGeom>
              <a:gradFill rotWithShape="0">
                <a:gsLst>
                  <a:gs pos="0">
                    <a:srgbClr val="002600"/>
                  </a:gs>
                  <a:gs pos="100000">
                    <a:srgbClr val="008000"/>
                  </a:gs>
                </a:gsLst>
                <a:lin ang="2700000" scaled="1"/>
              </a:gra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6" name="Freeform 40"/>
              <p:cNvSpPr>
                <a:spLocks/>
              </p:cNvSpPr>
              <p:nvPr/>
            </p:nvSpPr>
            <p:spPr bwMode="auto">
              <a:xfrm>
                <a:off x="3572" y="2745"/>
                <a:ext cx="25" cy="23"/>
              </a:xfrm>
              <a:custGeom>
                <a:avLst/>
                <a:gdLst>
                  <a:gd name="T0" fmla="*/ 0 w 25"/>
                  <a:gd name="T1" fmla="*/ 15 h 23"/>
                  <a:gd name="T2" fmla="*/ 24 w 25"/>
                  <a:gd name="T3" fmla="*/ 22 h 23"/>
                  <a:gd name="T4" fmla="*/ 11 w 25"/>
                  <a:gd name="T5" fmla="*/ 0 h 23"/>
                  <a:gd name="T6" fmla="*/ 0 w 25"/>
                  <a:gd name="T7" fmla="*/ 15 h 2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5"/>
                  <a:gd name="T13" fmla="*/ 0 h 23"/>
                  <a:gd name="T14" fmla="*/ 25 w 25"/>
                  <a:gd name="T15" fmla="*/ 23 h 2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5" h="23">
                    <a:moveTo>
                      <a:pt x="0" y="15"/>
                    </a:moveTo>
                    <a:lnTo>
                      <a:pt x="24" y="22"/>
                    </a:lnTo>
                    <a:lnTo>
                      <a:pt x="11" y="0"/>
                    </a:lnTo>
                    <a:lnTo>
                      <a:pt x="0" y="15"/>
                    </a:lnTo>
                  </a:path>
                </a:pathLst>
              </a:custGeom>
              <a:gradFill rotWithShape="0">
                <a:gsLst>
                  <a:gs pos="0">
                    <a:srgbClr val="002600"/>
                  </a:gs>
                  <a:gs pos="100000">
                    <a:srgbClr val="008000"/>
                  </a:gs>
                </a:gsLst>
                <a:lin ang="2700000" scaled="1"/>
              </a:gra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7" name="Freeform 41"/>
              <p:cNvSpPr>
                <a:spLocks/>
              </p:cNvSpPr>
              <p:nvPr/>
            </p:nvSpPr>
            <p:spPr bwMode="auto">
              <a:xfrm>
                <a:off x="3259" y="2415"/>
                <a:ext cx="74" cy="35"/>
              </a:xfrm>
              <a:custGeom>
                <a:avLst/>
                <a:gdLst>
                  <a:gd name="T0" fmla="*/ 0 w 74"/>
                  <a:gd name="T1" fmla="*/ 21 h 35"/>
                  <a:gd name="T2" fmla="*/ 34 w 74"/>
                  <a:gd name="T3" fmla="*/ 24 h 35"/>
                  <a:gd name="T4" fmla="*/ 44 w 74"/>
                  <a:gd name="T5" fmla="*/ 32 h 35"/>
                  <a:gd name="T6" fmla="*/ 55 w 74"/>
                  <a:gd name="T7" fmla="*/ 34 h 35"/>
                  <a:gd name="T8" fmla="*/ 73 w 74"/>
                  <a:gd name="T9" fmla="*/ 27 h 35"/>
                  <a:gd name="T10" fmla="*/ 63 w 74"/>
                  <a:gd name="T11" fmla="*/ 16 h 35"/>
                  <a:gd name="T12" fmla="*/ 47 w 74"/>
                  <a:gd name="T13" fmla="*/ 16 h 35"/>
                  <a:gd name="T14" fmla="*/ 42 w 74"/>
                  <a:gd name="T15" fmla="*/ 0 h 35"/>
                  <a:gd name="T16" fmla="*/ 29 w 74"/>
                  <a:gd name="T17" fmla="*/ 3 h 35"/>
                  <a:gd name="T18" fmla="*/ 0 w 74"/>
                  <a:gd name="T19" fmla="*/ 21 h 3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74"/>
                  <a:gd name="T31" fmla="*/ 0 h 35"/>
                  <a:gd name="T32" fmla="*/ 74 w 74"/>
                  <a:gd name="T33" fmla="*/ 35 h 3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74" h="35">
                    <a:moveTo>
                      <a:pt x="0" y="21"/>
                    </a:moveTo>
                    <a:lnTo>
                      <a:pt x="34" y="24"/>
                    </a:lnTo>
                    <a:lnTo>
                      <a:pt x="44" y="32"/>
                    </a:lnTo>
                    <a:lnTo>
                      <a:pt x="55" y="34"/>
                    </a:lnTo>
                    <a:lnTo>
                      <a:pt x="73" y="27"/>
                    </a:lnTo>
                    <a:lnTo>
                      <a:pt x="63" y="16"/>
                    </a:lnTo>
                    <a:lnTo>
                      <a:pt x="47" y="16"/>
                    </a:lnTo>
                    <a:lnTo>
                      <a:pt x="42" y="0"/>
                    </a:lnTo>
                    <a:lnTo>
                      <a:pt x="29" y="3"/>
                    </a:lnTo>
                    <a:lnTo>
                      <a:pt x="0" y="21"/>
                    </a:lnTo>
                  </a:path>
                </a:pathLst>
              </a:custGeom>
              <a:gradFill rotWithShape="0">
                <a:gsLst>
                  <a:gs pos="0">
                    <a:srgbClr val="002600"/>
                  </a:gs>
                  <a:gs pos="100000">
                    <a:srgbClr val="008000"/>
                  </a:gs>
                </a:gsLst>
                <a:lin ang="2700000" scaled="1"/>
              </a:gra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091" name="Freeform 42"/>
            <p:cNvSpPr>
              <a:spLocks/>
            </p:cNvSpPr>
            <p:nvPr/>
          </p:nvSpPr>
          <p:spPr bwMode="auto">
            <a:xfrm>
              <a:off x="3585" y="2502"/>
              <a:ext cx="116" cy="81"/>
            </a:xfrm>
            <a:custGeom>
              <a:avLst/>
              <a:gdLst>
                <a:gd name="T0" fmla="*/ 111 w 116"/>
                <a:gd name="T1" fmla="*/ 50 h 81"/>
                <a:gd name="T2" fmla="*/ 115 w 116"/>
                <a:gd name="T3" fmla="*/ 72 h 81"/>
                <a:gd name="T4" fmla="*/ 102 w 116"/>
                <a:gd name="T5" fmla="*/ 78 h 81"/>
                <a:gd name="T6" fmla="*/ 88 w 116"/>
                <a:gd name="T7" fmla="*/ 80 h 81"/>
                <a:gd name="T8" fmla="*/ 76 w 116"/>
                <a:gd name="T9" fmla="*/ 73 h 81"/>
                <a:gd name="T10" fmla="*/ 69 w 116"/>
                <a:gd name="T11" fmla="*/ 62 h 81"/>
                <a:gd name="T12" fmla="*/ 63 w 116"/>
                <a:gd name="T13" fmla="*/ 56 h 81"/>
                <a:gd name="T14" fmla="*/ 47 w 116"/>
                <a:gd name="T15" fmla="*/ 59 h 81"/>
                <a:gd name="T16" fmla="*/ 32 w 116"/>
                <a:gd name="T17" fmla="*/ 60 h 81"/>
                <a:gd name="T18" fmla="*/ 21 w 116"/>
                <a:gd name="T19" fmla="*/ 56 h 81"/>
                <a:gd name="T20" fmla="*/ 16 w 116"/>
                <a:gd name="T21" fmla="*/ 47 h 81"/>
                <a:gd name="T22" fmla="*/ 0 w 116"/>
                <a:gd name="T23" fmla="*/ 46 h 81"/>
                <a:gd name="T24" fmla="*/ 0 w 116"/>
                <a:gd name="T25" fmla="*/ 36 h 81"/>
                <a:gd name="T26" fmla="*/ 3 w 116"/>
                <a:gd name="T27" fmla="*/ 29 h 81"/>
                <a:gd name="T28" fmla="*/ 0 w 116"/>
                <a:gd name="T29" fmla="*/ 20 h 81"/>
                <a:gd name="T30" fmla="*/ 3 w 116"/>
                <a:gd name="T31" fmla="*/ 13 h 81"/>
                <a:gd name="T32" fmla="*/ 5 w 116"/>
                <a:gd name="T33" fmla="*/ 7 h 81"/>
                <a:gd name="T34" fmla="*/ 15 w 116"/>
                <a:gd name="T35" fmla="*/ 0 h 81"/>
                <a:gd name="T36" fmla="*/ 27 w 116"/>
                <a:gd name="T37" fmla="*/ 2 h 81"/>
                <a:gd name="T38" fmla="*/ 27 w 116"/>
                <a:gd name="T39" fmla="*/ 12 h 81"/>
                <a:gd name="T40" fmla="*/ 26 w 116"/>
                <a:gd name="T41" fmla="*/ 20 h 81"/>
                <a:gd name="T42" fmla="*/ 30 w 116"/>
                <a:gd name="T43" fmla="*/ 23 h 81"/>
                <a:gd name="T44" fmla="*/ 37 w 116"/>
                <a:gd name="T45" fmla="*/ 26 h 81"/>
                <a:gd name="T46" fmla="*/ 42 w 116"/>
                <a:gd name="T47" fmla="*/ 28 h 81"/>
                <a:gd name="T48" fmla="*/ 49 w 116"/>
                <a:gd name="T49" fmla="*/ 25 h 81"/>
                <a:gd name="T50" fmla="*/ 54 w 116"/>
                <a:gd name="T51" fmla="*/ 25 h 81"/>
                <a:gd name="T52" fmla="*/ 60 w 116"/>
                <a:gd name="T53" fmla="*/ 18 h 81"/>
                <a:gd name="T54" fmla="*/ 66 w 116"/>
                <a:gd name="T55" fmla="*/ 20 h 81"/>
                <a:gd name="T56" fmla="*/ 71 w 116"/>
                <a:gd name="T57" fmla="*/ 28 h 81"/>
                <a:gd name="T58" fmla="*/ 70 w 116"/>
                <a:gd name="T59" fmla="*/ 33 h 81"/>
                <a:gd name="T60" fmla="*/ 81 w 116"/>
                <a:gd name="T61" fmla="*/ 33 h 81"/>
                <a:gd name="T62" fmla="*/ 93 w 116"/>
                <a:gd name="T63" fmla="*/ 31 h 81"/>
                <a:gd name="T64" fmla="*/ 99 w 116"/>
                <a:gd name="T65" fmla="*/ 35 h 81"/>
                <a:gd name="T66" fmla="*/ 111 w 116"/>
                <a:gd name="T67" fmla="*/ 50 h 8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16"/>
                <a:gd name="T103" fmla="*/ 0 h 81"/>
                <a:gd name="T104" fmla="*/ 116 w 116"/>
                <a:gd name="T105" fmla="*/ 81 h 81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16" h="81">
                  <a:moveTo>
                    <a:pt x="111" y="50"/>
                  </a:moveTo>
                  <a:lnTo>
                    <a:pt x="115" y="72"/>
                  </a:lnTo>
                  <a:lnTo>
                    <a:pt x="102" y="78"/>
                  </a:lnTo>
                  <a:lnTo>
                    <a:pt x="88" y="80"/>
                  </a:lnTo>
                  <a:lnTo>
                    <a:pt x="76" y="73"/>
                  </a:lnTo>
                  <a:lnTo>
                    <a:pt x="69" y="62"/>
                  </a:lnTo>
                  <a:lnTo>
                    <a:pt x="63" y="56"/>
                  </a:lnTo>
                  <a:lnTo>
                    <a:pt x="47" y="59"/>
                  </a:lnTo>
                  <a:lnTo>
                    <a:pt x="32" y="60"/>
                  </a:lnTo>
                  <a:lnTo>
                    <a:pt x="21" y="56"/>
                  </a:lnTo>
                  <a:lnTo>
                    <a:pt x="16" y="47"/>
                  </a:lnTo>
                  <a:lnTo>
                    <a:pt x="0" y="46"/>
                  </a:lnTo>
                  <a:lnTo>
                    <a:pt x="0" y="36"/>
                  </a:lnTo>
                  <a:lnTo>
                    <a:pt x="3" y="29"/>
                  </a:lnTo>
                  <a:lnTo>
                    <a:pt x="0" y="20"/>
                  </a:lnTo>
                  <a:lnTo>
                    <a:pt x="3" y="13"/>
                  </a:lnTo>
                  <a:lnTo>
                    <a:pt x="5" y="7"/>
                  </a:lnTo>
                  <a:lnTo>
                    <a:pt x="15" y="0"/>
                  </a:lnTo>
                  <a:lnTo>
                    <a:pt x="27" y="2"/>
                  </a:lnTo>
                  <a:lnTo>
                    <a:pt x="27" y="12"/>
                  </a:lnTo>
                  <a:lnTo>
                    <a:pt x="26" y="20"/>
                  </a:lnTo>
                  <a:lnTo>
                    <a:pt x="30" y="23"/>
                  </a:lnTo>
                  <a:lnTo>
                    <a:pt x="37" y="26"/>
                  </a:lnTo>
                  <a:lnTo>
                    <a:pt x="42" y="28"/>
                  </a:lnTo>
                  <a:lnTo>
                    <a:pt x="49" y="25"/>
                  </a:lnTo>
                  <a:lnTo>
                    <a:pt x="54" y="25"/>
                  </a:lnTo>
                  <a:lnTo>
                    <a:pt x="60" y="18"/>
                  </a:lnTo>
                  <a:lnTo>
                    <a:pt x="66" y="20"/>
                  </a:lnTo>
                  <a:lnTo>
                    <a:pt x="71" y="28"/>
                  </a:lnTo>
                  <a:lnTo>
                    <a:pt x="70" y="33"/>
                  </a:lnTo>
                  <a:lnTo>
                    <a:pt x="81" y="33"/>
                  </a:lnTo>
                  <a:lnTo>
                    <a:pt x="93" y="31"/>
                  </a:lnTo>
                  <a:lnTo>
                    <a:pt x="99" y="35"/>
                  </a:lnTo>
                  <a:lnTo>
                    <a:pt x="111" y="50"/>
                  </a:lnTo>
                </a:path>
              </a:pathLst>
            </a:custGeom>
            <a:gradFill rotWithShape="0">
              <a:gsLst>
                <a:gs pos="0">
                  <a:srgbClr val="00004C"/>
                </a:gs>
                <a:gs pos="100000">
                  <a:srgbClr val="0000FF"/>
                </a:gs>
              </a:gsLst>
              <a:lin ang="2700000" scaled="1"/>
            </a:gra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3074" name="Object 43">
            <a:hlinkClick r:id="" action="ppaction://ole?verb=0"/>
          </p:cNvPr>
          <p:cNvGraphicFramePr>
            <a:graphicFrameLocks/>
          </p:cNvGraphicFramePr>
          <p:nvPr/>
        </p:nvGraphicFramePr>
        <p:xfrm>
          <a:off x="1219200" y="3149600"/>
          <a:ext cx="938213" cy="1035050"/>
        </p:xfrm>
        <a:graphic>
          <a:graphicData uri="http://schemas.openxmlformats.org/presentationml/2006/ole">
            <p:oleObj spid="_x0000_s3074" name="Clip" r:id="rId4" imgW="3114360" imgH="3435120" progId="MS_ClipArt_Gallery.2">
              <p:embed/>
            </p:oleObj>
          </a:graphicData>
        </a:graphic>
      </p:graphicFrame>
      <p:graphicFrame>
        <p:nvGraphicFramePr>
          <p:cNvPr id="3075" name="Object 44">
            <a:hlinkClick r:id="" action="ppaction://ole?verb=0"/>
          </p:cNvPr>
          <p:cNvGraphicFramePr>
            <a:graphicFrameLocks/>
          </p:cNvGraphicFramePr>
          <p:nvPr/>
        </p:nvGraphicFramePr>
        <p:xfrm>
          <a:off x="6629400" y="3225800"/>
          <a:ext cx="1077913" cy="1193800"/>
        </p:xfrm>
        <a:graphic>
          <a:graphicData uri="http://schemas.openxmlformats.org/presentationml/2006/ole">
            <p:oleObj spid="_x0000_s3075" name="Clip" r:id="rId5" imgW="3114360" imgH="3435120" progId="MS_ClipArt_Gallery.2">
              <p:embed/>
            </p:oleObj>
          </a:graphicData>
        </a:graphic>
      </p:graphicFrame>
      <p:sp>
        <p:nvSpPr>
          <p:cNvPr id="110637" name="Line 45"/>
          <p:cNvSpPr>
            <a:spLocks noChangeShapeType="1"/>
          </p:cNvSpPr>
          <p:nvPr/>
        </p:nvSpPr>
        <p:spPr bwMode="auto">
          <a:xfrm flipH="1" flipV="1">
            <a:off x="1816100" y="3797300"/>
            <a:ext cx="1930400" cy="558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0638" name="Line 46"/>
          <p:cNvSpPr>
            <a:spLocks noChangeShapeType="1"/>
          </p:cNvSpPr>
          <p:nvPr/>
        </p:nvSpPr>
        <p:spPr bwMode="auto">
          <a:xfrm flipV="1">
            <a:off x="4889500" y="3797300"/>
            <a:ext cx="2032000" cy="558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0639" name="Line 47"/>
          <p:cNvSpPr>
            <a:spLocks noChangeShapeType="1"/>
          </p:cNvSpPr>
          <p:nvPr/>
        </p:nvSpPr>
        <p:spPr bwMode="auto">
          <a:xfrm>
            <a:off x="1917700" y="3581400"/>
            <a:ext cx="5080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0640" name="Rectangle 48"/>
          <p:cNvSpPr>
            <a:spLocks noChangeArrowheads="1"/>
          </p:cNvSpPr>
          <p:nvPr/>
        </p:nvSpPr>
        <p:spPr bwMode="auto">
          <a:xfrm>
            <a:off x="1447800" y="4192588"/>
            <a:ext cx="1522413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UPLINK</a:t>
            </a:r>
          </a:p>
        </p:txBody>
      </p:sp>
      <p:sp>
        <p:nvSpPr>
          <p:cNvPr id="110641" name="Rectangle 49"/>
          <p:cNvSpPr>
            <a:spLocks noChangeArrowheads="1"/>
          </p:cNvSpPr>
          <p:nvPr/>
        </p:nvSpPr>
        <p:spPr bwMode="auto">
          <a:xfrm>
            <a:off x="3049588" y="2212975"/>
            <a:ext cx="2665412" cy="1063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b="1" i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Microwave Transmission</a:t>
            </a:r>
          </a:p>
        </p:txBody>
      </p:sp>
      <p:sp>
        <p:nvSpPr>
          <p:cNvPr id="110642" name="Rectangle 50"/>
          <p:cNvSpPr>
            <a:spLocks noChangeArrowheads="1"/>
          </p:cNvSpPr>
          <p:nvPr/>
        </p:nvSpPr>
        <p:spPr bwMode="auto">
          <a:xfrm>
            <a:off x="5792788" y="4344988"/>
            <a:ext cx="1979612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DOWNLINK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0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10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0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637" grpId="0" animBg="1"/>
      <p:bldP spid="110638" grpId="0" animBg="1"/>
      <p:bldP spid="11063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0DD132-FFF4-449E-996F-B8D74BADD86D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990600"/>
          </a:xfrm>
          <a:ln w="25400" cap="flat">
            <a:prstDash val="sysDot"/>
          </a:ln>
        </p:spPr>
        <p:txBody>
          <a:bodyPr/>
          <a:lstStyle/>
          <a:p>
            <a:pPr eaLnBrk="1" hangingPunct="1">
              <a:defRPr/>
            </a:pPr>
            <a:r>
              <a:rPr lang="en-US" sz="4000" b="1" i="1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Microwave - Terrestrial Station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5105400" cy="4114800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Stationed 40-50 km apart.</a:t>
            </a:r>
          </a:p>
          <a:p>
            <a:pPr eaLnBrk="1" hangingPunct="1"/>
            <a:endParaRPr lang="en-US" smtClean="0">
              <a:latin typeface="Times New Roman" pitchFamily="18" charset="0"/>
            </a:endParaRPr>
          </a:p>
          <a:p>
            <a:pPr eaLnBrk="1" hangingPunct="1"/>
            <a:r>
              <a:rPr lang="en-US" smtClean="0">
                <a:latin typeface="Times New Roman" pitchFamily="18" charset="0"/>
              </a:rPr>
              <a:t>Must have direct line-of-sight to transmit.</a:t>
            </a:r>
          </a:p>
          <a:p>
            <a:pPr eaLnBrk="1" hangingPunct="1"/>
            <a:endParaRPr lang="en-US" smtClean="0">
              <a:latin typeface="Times New Roman" pitchFamily="18" charset="0"/>
            </a:endParaRPr>
          </a:p>
          <a:p>
            <a:pPr eaLnBrk="1" hangingPunct="1"/>
            <a:r>
              <a:rPr lang="en-US" smtClean="0">
                <a:latin typeface="Times New Roman" pitchFamily="18" charset="0"/>
              </a:rPr>
              <a:t>Often mounted on buildings or mountains.</a:t>
            </a:r>
          </a:p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  <p:pic>
        <p:nvPicPr>
          <p:cNvPr id="16389" name="Picture 4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5913" y="1752600"/>
            <a:ext cx="335915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492E36-C046-455A-9F0B-0E2F431D0C01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3133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7620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b="1" i="1" smtClean="0">
                <a:solidFill>
                  <a:srgbClr val="CC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Internet</a:t>
            </a:r>
            <a:br>
              <a:rPr lang="en-US" sz="4400" b="1" i="1" smtClean="0">
                <a:solidFill>
                  <a:srgbClr val="CC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400" b="1" i="1" smtClean="0">
              <a:solidFill>
                <a:srgbClr val="CC66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229600" cy="5029200"/>
          </a:xfrm>
        </p:spPr>
        <p:txBody>
          <a:bodyPr/>
          <a:lstStyle/>
          <a:p>
            <a:pPr algn="just" eaLnBrk="1" hangingPunct="1">
              <a:defRPr/>
            </a:pPr>
            <a:r>
              <a:rPr lang="en-US" sz="3200" smtClean="0">
                <a:latin typeface="Times New Roman" pitchFamily="18" charset="0"/>
              </a:rPr>
              <a:t>It is a </a:t>
            </a:r>
            <a:r>
              <a:rPr lang="en-US" sz="3200" b="1" i="1" smtClean="0">
                <a:solidFill>
                  <a:srgbClr val="CC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global</a:t>
            </a:r>
            <a:r>
              <a:rPr lang="en-US" sz="3200" smtClean="0">
                <a:latin typeface="Times New Roman" pitchFamily="18" charset="0"/>
              </a:rPr>
              <a:t> or </a:t>
            </a:r>
            <a:r>
              <a:rPr lang="en-US" sz="3200" b="1" i="1" smtClean="0">
                <a:solidFill>
                  <a:srgbClr val="CC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international</a:t>
            </a:r>
            <a:r>
              <a:rPr lang="en-US" sz="3200" smtClean="0">
                <a:latin typeface="Times New Roman" pitchFamily="18" charset="0"/>
              </a:rPr>
              <a:t> network of individual computers and computer networks</a:t>
            </a:r>
          </a:p>
          <a:p>
            <a:pPr algn="just" eaLnBrk="1" hangingPunct="1">
              <a:defRPr/>
            </a:pPr>
            <a:endParaRPr lang="en-US" sz="1000" smtClean="0">
              <a:latin typeface="Times New Roman" pitchFamily="18" charset="0"/>
            </a:endParaRPr>
          </a:p>
          <a:p>
            <a:pPr algn="just" eaLnBrk="1" hangingPunct="1">
              <a:defRPr/>
            </a:pPr>
            <a:r>
              <a:rPr lang="en-US" sz="3200" smtClean="0">
                <a:latin typeface="Times New Roman" pitchFamily="18" charset="0"/>
              </a:rPr>
              <a:t>It is used to </a:t>
            </a:r>
            <a:r>
              <a:rPr lang="en-US" sz="3200" b="1" i="1" smtClean="0">
                <a:solidFill>
                  <a:srgbClr val="CC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facilitate communication</a:t>
            </a:r>
            <a:r>
              <a:rPr lang="en-US" sz="3200" smtClean="0">
                <a:latin typeface="Times New Roman" pitchFamily="18" charset="0"/>
              </a:rPr>
              <a:t> between its users, irrespective of the fact whether their computers are </a:t>
            </a:r>
            <a:r>
              <a:rPr lang="en-US" sz="3200" b="1" i="1" smtClean="0">
                <a:solidFill>
                  <a:srgbClr val="CC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physically compatible</a:t>
            </a:r>
            <a:r>
              <a:rPr lang="en-US" sz="3200" smtClean="0">
                <a:latin typeface="Times New Roman" pitchFamily="18" charset="0"/>
              </a:rPr>
              <a:t> or not.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en-US" sz="1000" smtClean="0">
              <a:latin typeface="Times New Roman" pitchFamily="18" charset="0"/>
            </a:endParaRPr>
          </a:p>
          <a:p>
            <a:pPr algn="just" eaLnBrk="1" hangingPunct="1">
              <a:defRPr/>
            </a:pPr>
            <a:r>
              <a:rPr lang="en-US" sz="3200" smtClean="0">
                <a:latin typeface="Times New Roman" pitchFamily="18" charset="0"/>
              </a:rPr>
              <a:t>Individuals, business corporations, government institutions, social service, educational and research organisations use the Internet for the </a:t>
            </a:r>
            <a:r>
              <a:rPr lang="en-US" sz="3200" b="1" i="1" smtClean="0">
                <a:solidFill>
                  <a:srgbClr val="CC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vast information</a:t>
            </a:r>
            <a:r>
              <a:rPr lang="en-US" sz="3200" smtClean="0">
                <a:latin typeface="Times New Roman" pitchFamily="18" charset="0"/>
              </a:rPr>
              <a:t> &amp;</a:t>
            </a:r>
            <a:r>
              <a:rPr lang="en-US" sz="3200" b="1" i="1" smtClean="0">
                <a:solidFill>
                  <a:srgbClr val="CC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services it provides</a:t>
            </a:r>
            <a:r>
              <a:rPr lang="en-US" sz="3200" smtClean="0"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170D6B-E813-413A-BFA3-CA1CA2D45ABC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7620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b="1" i="1" smtClean="0">
                <a:solidFill>
                  <a:srgbClr val="CC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Services provided  by Internet</a:t>
            </a:r>
            <a:r>
              <a:rPr lang="en-US" sz="3800" b="1" i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3800" b="1" i="1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3800" b="1" i="1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9530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</a:pPr>
            <a:r>
              <a:rPr lang="en-US" sz="3200" b="1" smtClean="0">
                <a:latin typeface="Times New Roman" pitchFamily="18" charset="0"/>
              </a:rPr>
              <a:t>Communication</a:t>
            </a:r>
            <a:endParaRPr lang="en-US" sz="3200" smtClean="0">
              <a:latin typeface="Times New Roman" pitchFamily="18" charset="0"/>
            </a:endParaRPr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3200" b="1" smtClean="0">
                <a:latin typeface="Times New Roman" pitchFamily="18" charset="0"/>
              </a:rPr>
              <a:t>Data publishing</a:t>
            </a:r>
            <a:endParaRPr lang="en-US" sz="3200" smtClean="0">
              <a:latin typeface="Times New Roman" pitchFamily="18" charset="0"/>
            </a:endParaRPr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3200" b="1" smtClean="0">
                <a:latin typeface="Times New Roman" pitchFamily="18" charset="0"/>
              </a:rPr>
              <a:t>Data retrieval</a:t>
            </a:r>
            <a:endParaRPr lang="en-US" sz="3200" smtClean="0">
              <a:latin typeface="Times New Roman" pitchFamily="18" charset="0"/>
            </a:endParaRPr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3200" b="1" smtClean="0">
                <a:latin typeface="Times New Roman" pitchFamily="18" charset="0"/>
              </a:rPr>
              <a:t>Special business uses:</a:t>
            </a:r>
          </a:p>
          <a:p>
            <a:pPr marL="1352550" lvl="2" indent="-438150" eaLnBrk="1" hangingPunct="1">
              <a:lnSpc>
                <a:spcPct val="90000"/>
              </a:lnSpc>
            </a:pPr>
            <a:r>
              <a:rPr lang="en-US" sz="2600" b="1" smtClean="0">
                <a:latin typeface="Times New Roman" pitchFamily="18" charset="0"/>
              </a:rPr>
              <a:t>E – mail (electronic mail)</a:t>
            </a:r>
            <a:endParaRPr lang="en-US" sz="2600" smtClean="0">
              <a:latin typeface="Times New Roman" pitchFamily="18" charset="0"/>
            </a:endParaRPr>
          </a:p>
          <a:p>
            <a:pPr marL="1352550" lvl="2" indent="-438150" eaLnBrk="1" hangingPunct="1">
              <a:lnSpc>
                <a:spcPct val="90000"/>
              </a:lnSpc>
            </a:pPr>
            <a:r>
              <a:rPr lang="en-US" sz="2600" b="1" smtClean="0">
                <a:latin typeface="Times New Roman" pitchFamily="18" charset="0"/>
              </a:rPr>
              <a:t>On-line chatting and discussion groups</a:t>
            </a:r>
            <a:endParaRPr lang="en-US" sz="2600" smtClean="0">
              <a:latin typeface="Times New Roman" pitchFamily="18" charset="0"/>
            </a:endParaRPr>
          </a:p>
          <a:p>
            <a:pPr marL="1352550" lvl="2" indent="-438150" eaLnBrk="1" hangingPunct="1">
              <a:lnSpc>
                <a:spcPct val="90000"/>
              </a:lnSpc>
            </a:pPr>
            <a:r>
              <a:rPr lang="en-US" sz="2600" b="1" smtClean="0">
                <a:latin typeface="Times New Roman" pitchFamily="18" charset="0"/>
              </a:rPr>
              <a:t>Bulletin board system</a:t>
            </a:r>
            <a:endParaRPr lang="en-US" sz="2600" smtClean="0">
              <a:latin typeface="Times New Roman" pitchFamily="18" charset="0"/>
            </a:endParaRPr>
          </a:p>
          <a:p>
            <a:pPr marL="1352550" lvl="2" indent="-438150" eaLnBrk="1" hangingPunct="1">
              <a:lnSpc>
                <a:spcPct val="90000"/>
              </a:lnSpc>
            </a:pPr>
            <a:r>
              <a:rPr lang="en-US" sz="2600" b="1" smtClean="0">
                <a:latin typeface="Times New Roman" pitchFamily="18" charset="0"/>
              </a:rPr>
              <a:t>Creation of database/websites</a:t>
            </a:r>
            <a:endParaRPr lang="en-US" sz="2600" smtClean="0">
              <a:latin typeface="Times New Roman" pitchFamily="18" charset="0"/>
            </a:endParaRPr>
          </a:p>
          <a:p>
            <a:pPr marL="1352550" lvl="2" indent="-438150" eaLnBrk="1" hangingPunct="1">
              <a:lnSpc>
                <a:spcPct val="90000"/>
              </a:lnSpc>
            </a:pPr>
            <a:r>
              <a:rPr lang="en-US" sz="2600" b="1" smtClean="0">
                <a:latin typeface="Times New Roman" pitchFamily="18" charset="0"/>
              </a:rPr>
              <a:t>Employment and training</a:t>
            </a:r>
            <a:endParaRPr lang="en-US" sz="2600" smtClean="0">
              <a:latin typeface="Times New Roman" pitchFamily="18" charset="0"/>
            </a:endParaRPr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3200" b="1" smtClean="0">
                <a:latin typeface="Times New Roman" pitchFamily="18" charset="0"/>
              </a:rPr>
              <a:t>Entertainment</a:t>
            </a:r>
            <a:endParaRPr lang="en-US" sz="32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A8244B-325F-4EBB-B499-A665D4469208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286724" name="Rectangle 4"/>
          <p:cNvSpPr>
            <a:spLocks noChangeArrowheads="1"/>
          </p:cNvSpPr>
          <p:nvPr/>
        </p:nvSpPr>
        <p:spPr bwMode="auto">
          <a:xfrm>
            <a:off x="1219200" y="2362200"/>
            <a:ext cx="6858000" cy="3124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5400" b="1" i="1" u="sng">
                <a:solidFill>
                  <a:srgbClr val="CC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Terms </a:t>
            </a:r>
          </a:p>
          <a:p>
            <a:pPr algn="ctr">
              <a:defRPr/>
            </a:pPr>
            <a:r>
              <a:rPr lang="en-US" sz="5400" b="1" i="1" u="sng">
                <a:solidFill>
                  <a:srgbClr val="CC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&amp;</a:t>
            </a:r>
          </a:p>
          <a:p>
            <a:pPr algn="ctr">
              <a:defRPr/>
            </a:pPr>
            <a:r>
              <a:rPr lang="en-US" sz="5400" b="1" i="1" u="sng">
                <a:solidFill>
                  <a:srgbClr val="CC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Concepts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76200"/>
            <a:ext cx="8839200" cy="6705600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b="1" i="1" smtClean="0">
                <a:solidFill>
                  <a:srgbClr val="CC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SERVER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en-US" sz="2400" smtClean="0">
                <a:latin typeface="Times New Roman" pitchFamily="18" charset="0"/>
              </a:rPr>
              <a:t>A computer, or a software package, that provides a </a:t>
            </a:r>
            <a:r>
              <a:rPr lang="en-US" sz="2400" b="1" i="1" smtClean="0">
                <a:solidFill>
                  <a:srgbClr val="CC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specific kind of service</a:t>
            </a:r>
            <a:r>
              <a:rPr lang="en-US" sz="2400" smtClean="0">
                <a:latin typeface="Times New Roman" pitchFamily="18" charset="0"/>
              </a:rPr>
              <a:t> to </a:t>
            </a:r>
            <a:r>
              <a:rPr lang="en-US" sz="2400" b="1" i="1" smtClean="0">
                <a:solidFill>
                  <a:srgbClr val="CC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client</a:t>
            </a:r>
            <a:r>
              <a:rPr lang="en-US" sz="2400" smtClean="0">
                <a:latin typeface="Times New Roman" pitchFamily="18" charset="0"/>
              </a:rPr>
              <a:t> software running on other computers.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en-US" sz="2400" smtClean="0">
                <a:latin typeface="Times New Roman" pitchFamily="18" charset="0"/>
              </a:rPr>
              <a:t>The term can refer to a particular piece of software, such as </a:t>
            </a:r>
            <a:r>
              <a:rPr lang="en-US" sz="2400" b="1" i="1" smtClean="0">
                <a:solidFill>
                  <a:srgbClr val="CC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WWW server</a:t>
            </a:r>
            <a:r>
              <a:rPr lang="en-US" sz="2400" smtClean="0">
                <a:latin typeface="Times New Roman" pitchFamily="18" charset="0"/>
              </a:rPr>
              <a:t>, or to the machine on which the software is running.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en-US" sz="2400" smtClean="0">
                <a:latin typeface="Times New Roman" pitchFamily="18" charset="0"/>
              </a:rPr>
              <a:t>A single server machine could have several different server software packages running on it, thus providing many different servers to clients on the network.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z="2400" b="1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b="1" i="1" smtClean="0">
                <a:solidFill>
                  <a:srgbClr val="CC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WEB – SERVERS</a:t>
            </a:r>
            <a:endParaRPr lang="en-US" i="1" smtClean="0">
              <a:solidFill>
                <a:srgbClr val="CC66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en-US" sz="2400" smtClean="0">
                <a:latin typeface="Times New Roman" pitchFamily="18" charset="0"/>
              </a:rPr>
              <a:t>These are computers which </a:t>
            </a:r>
            <a:r>
              <a:rPr lang="en-US" sz="2400" b="1" i="1" smtClean="0">
                <a:solidFill>
                  <a:srgbClr val="CC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serve</a:t>
            </a:r>
            <a:r>
              <a:rPr lang="en-US" sz="2400" smtClean="0">
                <a:latin typeface="Times New Roman" pitchFamily="18" charset="0"/>
              </a:rPr>
              <a:t> the various users by supplying them with the necessary </a:t>
            </a:r>
            <a:r>
              <a:rPr lang="en-US" sz="2400" b="1" i="1" smtClean="0">
                <a:solidFill>
                  <a:srgbClr val="CC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information</a:t>
            </a:r>
            <a:r>
              <a:rPr lang="en-US" sz="2400" smtClean="0">
                <a:latin typeface="Times New Roman" pitchFamily="18" charset="0"/>
              </a:rPr>
              <a:t> stored on their large capacity storage media in the form of </a:t>
            </a:r>
            <a:r>
              <a:rPr lang="en-US" sz="2400" b="1" i="1" smtClean="0">
                <a:solidFill>
                  <a:srgbClr val="CC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websites.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en-US" sz="2400" smtClean="0">
                <a:latin typeface="Times New Roman" pitchFamily="18" charset="0"/>
              </a:rPr>
              <a:t>Each server has a </a:t>
            </a:r>
            <a:r>
              <a:rPr lang="en-US" sz="2400" b="1" i="1" smtClean="0">
                <a:solidFill>
                  <a:srgbClr val="CC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unique address</a:t>
            </a:r>
            <a:r>
              <a:rPr lang="en-US" sz="2400" smtClean="0">
                <a:latin typeface="Times New Roman" pitchFamily="18" charset="0"/>
              </a:rPr>
              <a:t>. 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en-US" sz="2400" smtClean="0">
                <a:latin typeface="Times New Roman" pitchFamily="18" charset="0"/>
              </a:rPr>
              <a:t>A surfer has to type that address to </a:t>
            </a:r>
            <a:r>
              <a:rPr lang="en-US" sz="2400" b="1" i="1" smtClean="0">
                <a:solidFill>
                  <a:srgbClr val="CC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access</a:t>
            </a:r>
            <a:r>
              <a:rPr lang="en-US" sz="2400" smtClean="0">
                <a:solidFill>
                  <a:srgbClr val="CC6600"/>
                </a:solidFill>
                <a:latin typeface="Times New Roman" pitchFamily="18" charset="0"/>
              </a:rPr>
              <a:t> </a:t>
            </a:r>
            <a:r>
              <a:rPr lang="en-US" sz="2400" smtClean="0">
                <a:latin typeface="Times New Roman" pitchFamily="18" charset="0"/>
              </a:rPr>
              <a:t>contents of web server.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763000" cy="6629400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en-US" b="1" i="1" smtClean="0">
                <a:solidFill>
                  <a:srgbClr val="CC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hlinkClick r:id="rId2"/>
              </a:rPr>
              <a:t>WEB – SITE</a:t>
            </a:r>
            <a:endParaRPr lang="en-US" b="1" i="1" smtClean="0">
              <a:solidFill>
                <a:srgbClr val="CC66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lvl="1" algn="just" eaLnBrk="1" hangingPunct="1">
              <a:defRPr/>
            </a:pPr>
            <a:r>
              <a:rPr lang="en-US" sz="2400" smtClean="0">
                <a:latin typeface="Times New Roman" pitchFamily="18" charset="0"/>
              </a:rPr>
              <a:t>It is a collection of </a:t>
            </a:r>
            <a:r>
              <a:rPr lang="en-US" sz="2400" b="1" i="1" smtClean="0">
                <a:solidFill>
                  <a:srgbClr val="CC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information </a:t>
            </a:r>
            <a:r>
              <a:rPr lang="en-US" sz="2400" smtClean="0">
                <a:latin typeface="Times New Roman" pitchFamily="18" charset="0"/>
              </a:rPr>
              <a:t>stored on the </a:t>
            </a:r>
            <a:r>
              <a:rPr lang="en-US" sz="2400" b="1" i="1" smtClean="0">
                <a:solidFill>
                  <a:srgbClr val="CC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web-servers</a:t>
            </a:r>
            <a:r>
              <a:rPr lang="en-US" sz="2400" smtClean="0">
                <a:latin typeface="Times New Roman" pitchFamily="18" charset="0"/>
              </a:rPr>
              <a:t>, accessible by a given </a:t>
            </a:r>
            <a:r>
              <a:rPr lang="en-US" sz="2400" b="1" i="1" smtClean="0">
                <a:solidFill>
                  <a:srgbClr val="CC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address </a:t>
            </a:r>
            <a:r>
              <a:rPr lang="en-US" sz="2400" smtClean="0">
                <a:latin typeface="Times New Roman" pitchFamily="18" charset="0"/>
              </a:rPr>
              <a:t>called the website address.</a:t>
            </a:r>
          </a:p>
          <a:p>
            <a:pPr lvl="1" algn="just" eaLnBrk="1" hangingPunct="1">
              <a:buFont typeface="Wingdings" pitchFamily="2" charset="2"/>
              <a:buNone/>
              <a:defRPr/>
            </a:pPr>
            <a:endParaRPr lang="en-US" sz="2400" b="1" smtClean="0">
              <a:latin typeface="Times New Roman" pitchFamily="18" charset="0"/>
            </a:endParaRPr>
          </a:p>
          <a:p>
            <a:pPr algn="just" eaLnBrk="1" hangingPunct="1">
              <a:defRPr/>
            </a:pPr>
            <a:r>
              <a:rPr lang="en-US" b="1" i="1" smtClean="0">
                <a:solidFill>
                  <a:srgbClr val="CC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HOME PAGE</a:t>
            </a:r>
          </a:p>
          <a:p>
            <a:pPr lvl="1" algn="just" eaLnBrk="1" hangingPunct="1">
              <a:defRPr/>
            </a:pPr>
            <a:r>
              <a:rPr lang="en-US" sz="2400" smtClean="0">
                <a:latin typeface="Times New Roman" pitchFamily="18" charset="0"/>
              </a:rPr>
              <a:t>It is the </a:t>
            </a:r>
            <a:r>
              <a:rPr lang="en-US" sz="2400" b="1" i="1" smtClean="0">
                <a:solidFill>
                  <a:srgbClr val="CC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first page</a:t>
            </a:r>
            <a:r>
              <a:rPr lang="en-US" sz="2400" smtClean="0">
                <a:latin typeface="Times New Roman" pitchFamily="18" charset="0"/>
              </a:rPr>
              <a:t> that is displayed whenever you access a particular website.</a:t>
            </a:r>
          </a:p>
          <a:p>
            <a:pPr lvl="1" algn="just" eaLnBrk="1" hangingPunct="1">
              <a:defRPr/>
            </a:pPr>
            <a:r>
              <a:rPr lang="en-US" sz="2400" smtClean="0">
                <a:latin typeface="Times New Roman" pitchFamily="18" charset="0"/>
              </a:rPr>
              <a:t>It is the introductory page, which contains text, sound, graphics, animation advertisements, etc in a very attractive fashion.</a:t>
            </a:r>
          </a:p>
          <a:p>
            <a:pPr lvl="1" algn="just" eaLnBrk="1" hangingPunct="1">
              <a:defRPr/>
            </a:pPr>
            <a:r>
              <a:rPr lang="en-US" sz="2400" smtClean="0">
                <a:latin typeface="Times New Roman" pitchFamily="18" charset="0"/>
              </a:rPr>
              <a:t>It contains </a:t>
            </a:r>
            <a:r>
              <a:rPr lang="en-US" sz="2400" b="1" i="1" smtClean="0">
                <a:solidFill>
                  <a:srgbClr val="CC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hyperlinks</a:t>
            </a:r>
            <a:r>
              <a:rPr lang="en-US" sz="2400" smtClean="0">
                <a:latin typeface="Times New Roman" pitchFamily="18" charset="0"/>
              </a:rPr>
              <a:t> to the various </a:t>
            </a:r>
            <a:r>
              <a:rPr lang="en-US" sz="2400" b="1" i="1" smtClean="0">
                <a:solidFill>
                  <a:srgbClr val="CC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pages</a:t>
            </a:r>
            <a:r>
              <a:rPr lang="en-US" sz="2400" smtClean="0">
                <a:latin typeface="Times New Roman" pitchFamily="18" charset="0"/>
              </a:rPr>
              <a:t> contained in the site.</a:t>
            </a:r>
          </a:p>
          <a:p>
            <a:pPr lvl="1" algn="just" eaLnBrk="1" hangingPunct="1">
              <a:defRPr/>
            </a:pPr>
            <a:endParaRPr lang="en-US" sz="2400" b="1" smtClean="0">
              <a:latin typeface="Times New Roman" pitchFamily="18" charset="0"/>
            </a:endParaRPr>
          </a:p>
          <a:p>
            <a:pPr algn="just" eaLnBrk="1" hangingPunct="1">
              <a:defRPr/>
            </a:pPr>
            <a:r>
              <a:rPr lang="en-US" b="1" i="1" smtClean="0">
                <a:solidFill>
                  <a:srgbClr val="CC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WEB PAGE</a:t>
            </a:r>
            <a:endParaRPr lang="en-US" sz="2400" smtClean="0">
              <a:latin typeface="Times New Roman" pitchFamily="18" charset="0"/>
            </a:endParaRPr>
          </a:p>
          <a:p>
            <a:pPr lvl="1" algn="just" eaLnBrk="1" hangingPunct="1">
              <a:defRPr/>
            </a:pPr>
            <a:r>
              <a:rPr lang="en-US" sz="2400" smtClean="0">
                <a:latin typeface="Times New Roman" pitchFamily="18" charset="0"/>
              </a:rPr>
              <a:t>The information on a website is placed in the form of </a:t>
            </a:r>
            <a:r>
              <a:rPr lang="en-US" sz="2400" b="1" i="1" smtClean="0">
                <a:solidFill>
                  <a:srgbClr val="CC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pages</a:t>
            </a:r>
            <a:r>
              <a:rPr lang="en-US" sz="2400" smtClean="0">
                <a:latin typeface="Times New Roman" pitchFamily="18" charset="0"/>
              </a:rPr>
              <a:t> for better </a:t>
            </a:r>
            <a:r>
              <a:rPr lang="en-US" sz="2400" b="1" i="1" smtClean="0">
                <a:solidFill>
                  <a:srgbClr val="CC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readability.</a:t>
            </a:r>
          </a:p>
          <a:p>
            <a:pPr lvl="1" algn="just" eaLnBrk="1" hangingPunct="1">
              <a:defRPr/>
            </a:pPr>
            <a:r>
              <a:rPr lang="en-US" sz="2400" smtClean="0">
                <a:latin typeface="Times New Roman" pitchFamily="18" charset="0"/>
              </a:rPr>
              <a:t>These are designed with </a:t>
            </a:r>
            <a:r>
              <a:rPr lang="en-US" sz="2400" b="1" i="1" smtClean="0">
                <a:solidFill>
                  <a:srgbClr val="CC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text, sound, graphics and animation</a:t>
            </a:r>
            <a:r>
              <a:rPr lang="en-US" sz="2400" smtClean="0"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CBF8F9-2E97-4602-8586-41F23BC4314E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6147" name="Oval 2"/>
          <p:cNvSpPr>
            <a:spLocks noChangeArrowheads="1"/>
          </p:cNvSpPr>
          <p:nvPr/>
        </p:nvSpPr>
        <p:spPr bwMode="auto">
          <a:xfrm>
            <a:off x="685800" y="1981200"/>
            <a:ext cx="8153400" cy="419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title"/>
          </p:nvPr>
        </p:nvSpPr>
        <p:spPr>
          <a:ln w="25400" cap="flat">
            <a:solidFill>
              <a:srgbClr val="FFFFFF"/>
            </a:solidFill>
            <a:prstDash val="sysDot"/>
          </a:ln>
        </p:spPr>
        <p:txBody>
          <a:bodyPr/>
          <a:lstStyle/>
          <a:p>
            <a:pPr eaLnBrk="1" hangingPunct="1">
              <a:defRPr/>
            </a:pPr>
            <a:r>
              <a:rPr lang="en-US" b="1" i="1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a Computer network?</a:t>
            </a:r>
          </a:p>
        </p:txBody>
      </p:sp>
      <p:sp>
        <p:nvSpPr>
          <p:cNvPr id="6149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73100" y="2813050"/>
            <a:ext cx="7580313" cy="20415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4400" b="1" smtClean="0"/>
              <a:t>		</a:t>
            </a:r>
            <a:r>
              <a:rPr lang="en-US" sz="4400" b="1" i="1" smtClean="0">
                <a:solidFill>
                  <a:schemeClr val="tx2"/>
                </a:solidFill>
                <a:latin typeface="Times New Roman" pitchFamily="18" charset="0"/>
              </a:rPr>
              <a:t>Interconnected  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4400" b="1" i="1" smtClean="0">
                <a:solidFill>
                  <a:schemeClr val="tx2"/>
                </a:solidFill>
                <a:latin typeface="Times New Roman" pitchFamily="18" charset="0"/>
              </a:rPr>
              <a:t>Collection of Computers for exchange</a:t>
            </a:r>
            <a:r>
              <a:rPr lang="en-US" sz="4400" smtClean="0">
                <a:latin typeface="Times New Roman" pitchFamily="18" charset="0"/>
              </a:rPr>
              <a:t> </a:t>
            </a:r>
            <a:r>
              <a:rPr lang="en-US" sz="4400" b="1" i="1" smtClean="0">
                <a:solidFill>
                  <a:schemeClr val="tx2"/>
                </a:solidFill>
                <a:latin typeface="Times New Roman" pitchFamily="18" charset="0"/>
              </a:rPr>
              <a:t>of data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"/>
            <a:ext cx="8458200" cy="6553200"/>
          </a:xfrm>
          <a:ln>
            <a:solidFill>
              <a:schemeClr val="tx1"/>
            </a:solidFill>
          </a:ln>
        </p:spPr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en-US" b="1" i="1" smtClean="0">
                <a:solidFill>
                  <a:srgbClr val="CC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BROWSER</a:t>
            </a:r>
            <a:endParaRPr lang="en-US" i="1" smtClean="0">
              <a:solidFill>
                <a:srgbClr val="CC66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en-US" sz="2200" smtClean="0">
                <a:latin typeface="Times New Roman" pitchFamily="18" charset="0"/>
              </a:rPr>
              <a:t>It is software that enables a person to </a:t>
            </a:r>
            <a:r>
              <a:rPr lang="en-US" sz="2200" b="1" i="1" smtClean="0">
                <a:solidFill>
                  <a:srgbClr val="CC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surf </a:t>
            </a:r>
            <a:r>
              <a:rPr lang="en-US" sz="2200" smtClean="0">
                <a:latin typeface="Times New Roman" pitchFamily="18" charset="0"/>
              </a:rPr>
              <a:t>the internet.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en-US" sz="2200" b="1" i="1" smtClean="0">
                <a:solidFill>
                  <a:srgbClr val="CC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Mosaic, Netscape Navigator and Internet Explorer</a:t>
            </a:r>
            <a:r>
              <a:rPr lang="en-US" sz="2200" smtClean="0">
                <a:latin typeface="Times New Roman" pitchFamily="18" charset="0"/>
              </a:rPr>
              <a:t> are some of commonly used browsers. 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en-US" sz="2200" smtClean="0">
                <a:latin typeface="Times New Roman" pitchFamily="18" charset="0"/>
              </a:rPr>
              <a:t>They also offer facilities like restricting access to specific sites, setting up default home page, displaying the past surfed information (history) etc.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b="1" i="1" smtClean="0">
                <a:solidFill>
                  <a:srgbClr val="CC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SEARCH ENGINES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en-US" sz="2200" smtClean="0">
                <a:latin typeface="Times New Roman" pitchFamily="18" charset="0"/>
              </a:rPr>
              <a:t>These are web servers which are capable of </a:t>
            </a:r>
            <a:r>
              <a:rPr lang="en-US" sz="2200" b="1" i="1" smtClean="0">
                <a:solidFill>
                  <a:srgbClr val="CC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searching</a:t>
            </a:r>
            <a:r>
              <a:rPr lang="en-US" sz="2200" smtClean="0">
                <a:latin typeface="Times New Roman" pitchFamily="18" charset="0"/>
              </a:rPr>
              <a:t> for the requested information from any website wherever such information may be available with the help of </a:t>
            </a:r>
            <a:r>
              <a:rPr lang="en-US" sz="2200" b="1" i="1" smtClean="0">
                <a:solidFill>
                  <a:srgbClr val="CC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keywords, phrases, topics or sub topics.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en-US" sz="2200" smtClean="0">
                <a:latin typeface="Times New Roman" pitchFamily="18" charset="0"/>
              </a:rPr>
              <a:t>Alta vista, google.com are the most popular search engines 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b="1" i="1" smtClean="0">
                <a:solidFill>
                  <a:srgbClr val="CC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WWW</a:t>
            </a:r>
            <a:endParaRPr lang="en-US" i="1" smtClean="0">
              <a:solidFill>
                <a:srgbClr val="CC66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en-US" sz="2200" smtClean="0">
                <a:latin typeface="Times New Roman" pitchFamily="18" charset="0"/>
              </a:rPr>
              <a:t>It stands for the World Wide Web.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en-US" sz="2200" smtClean="0">
                <a:latin typeface="Times New Roman" pitchFamily="18" charset="0"/>
              </a:rPr>
              <a:t>It provides access to large amounts of</a:t>
            </a:r>
            <a:r>
              <a:rPr lang="en-US" sz="2200" b="1" i="1" smtClean="0">
                <a:solidFill>
                  <a:srgbClr val="CC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information</a:t>
            </a:r>
            <a:r>
              <a:rPr lang="en-US" sz="2200" smtClean="0">
                <a:latin typeface="Times New Roman" pitchFamily="18" charset="0"/>
              </a:rPr>
              <a:t> available on different </a:t>
            </a:r>
            <a:r>
              <a:rPr lang="en-US" sz="2200" b="1" i="1" smtClean="0">
                <a:solidFill>
                  <a:srgbClr val="CC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websites</a:t>
            </a:r>
            <a:r>
              <a:rPr lang="en-US" sz="2200" smtClean="0">
                <a:latin typeface="Times New Roman" pitchFamily="18" charset="0"/>
              </a:rPr>
              <a:t> located on various </a:t>
            </a:r>
            <a:r>
              <a:rPr lang="en-US" sz="2200" b="1" i="1" smtClean="0">
                <a:solidFill>
                  <a:srgbClr val="CC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web-servers</a:t>
            </a:r>
            <a:r>
              <a:rPr lang="en-US" sz="2200" smtClean="0">
                <a:latin typeface="Times New Roman" pitchFamily="18" charset="0"/>
              </a:rPr>
              <a:t> in different parts of the </a:t>
            </a:r>
            <a:r>
              <a:rPr lang="en-US" sz="2200" b="1" i="1" smtClean="0">
                <a:solidFill>
                  <a:srgbClr val="CC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world</a:t>
            </a:r>
            <a:r>
              <a:rPr lang="en-US" sz="2200" smtClean="0">
                <a:latin typeface="Times New Roman" pitchFamily="18" charset="0"/>
              </a:rPr>
              <a:t> and linked to the </a:t>
            </a:r>
            <a:r>
              <a:rPr lang="en-US" sz="2200" b="1" i="1" smtClean="0">
                <a:solidFill>
                  <a:srgbClr val="CC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web or net</a:t>
            </a:r>
            <a:r>
              <a:rPr lang="en-US" sz="2200" smtClean="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EFD06D-A33F-4F35-90C5-108C1AA69363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337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76200"/>
            <a:ext cx="8839200" cy="6629400"/>
          </a:xfrm>
          <a:ln w="3175">
            <a:solidFill>
              <a:schemeClr val="tx1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en-US" b="1" i="1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Domain Name Service</a:t>
            </a:r>
          </a:p>
          <a:p>
            <a:pPr lvl="1" eaLnBrk="1" hangingPunct="1">
              <a:defRPr/>
            </a:pPr>
            <a:r>
              <a:rPr lang="en-US" b="1" i="1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Domain name  </a:t>
            </a:r>
            <a:r>
              <a:rPr lang="en-US" dirty="0" smtClean="0">
                <a:latin typeface="Times New Roman" pitchFamily="18" charset="0"/>
              </a:rPr>
              <a:t>is</a:t>
            </a:r>
            <a:r>
              <a:rPr lang="en-US" b="1" dirty="0" smtClean="0">
                <a:latin typeface="Times New Roman" pitchFamily="18" charset="0"/>
              </a:rPr>
              <a:t> t</a:t>
            </a:r>
            <a:r>
              <a:rPr lang="en-US" dirty="0" smtClean="0">
                <a:latin typeface="Times New Roman" pitchFamily="18" charset="0"/>
              </a:rPr>
              <a:t>he unique name of a collection of computers connected to the Internet.</a:t>
            </a:r>
          </a:p>
          <a:p>
            <a:pPr lvl="1" eaLnBrk="1" hangingPunct="1">
              <a:defRPr/>
            </a:pPr>
            <a:r>
              <a:rPr lang="en-US" dirty="0" smtClean="0">
                <a:latin typeface="Times New Roman" pitchFamily="18" charset="0"/>
              </a:rPr>
              <a:t>The </a:t>
            </a:r>
            <a:r>
              <a:rPr lang="en-US" b="1" i="1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Domain Name database</a:t>
            </a:r>
            <a:r>
              <a:rPr lang="en-US" dirty="0" smtClean="0">
                <a:latin typeface="Times New Roman" pitchFamily="18" charset="0"/>
              </a:rPr>
              <a:t> coordinates a look up of a computer name and finds the corresponding Internet number- IP address.</a:t>
            </a:r>
            <a:r>
              <a:rPr lang="en-US" dirty="0" smtClean="0"/>
              <a:t> </a:t>
            </a:r>
          </a:p>
          <a:p>
            <a:pPr lvl="1" eaLnBrk="1" hangingPunct="1">
              <a:defRPr/>
            </a:pPr>
            <a:r>
              <a:rPr lang="en-US" dirty="0" smtClean="0">
                <a:latin typeface="Times New Roman" pitchFamily="18" charset="0"/>
              </a:rPr>
              <a:t>This is done by a set of </a:t>
            </a:r>
            <a:r>
              <a:rPr lang="en-US" b="1" i="1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name servers</a:t>
            </a:r>
            <a:r>
              <a:rPr lang="en-US" dirty="0" smtClean="0">
                <a:latin typeface="Times New Roman" pitchFamily="18" charset="0"/>
              </a:rPr>
              <a:t> that keep track of computer names and the corresponding </a:t>
            </a:r>
            <a:r>
              <a:rPr lang="en-US" b="1" i="1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IP addresses</a:t>
            </a:r>
            <a:r>
              <a:rPr lang="en-US" dirty="0" smtClean="0">
                <a:latin typeface="Times New Roman" pitchFamily="18" charset="0"/>
              </a:rPr>
              <a:t>. with separate branches for each of the major divisions; like </a:t>
            </a:r>
            <a:r>
              <a:rPr lang="en-US" b="1" i="1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com, or </a:t>
            </a:r>
            <a:r>
              <a:rPr lang="en-US" b="1" i="1" dirty="0" err="1" smtClean="0">
                <a:solidFill>
                  <a:srgbClr val="CC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edu</a:t>
            </a:r>
            <a:r>
              <a:rPr lang="en-US" b="1" i="1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.</a:t>
            </a: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</a:p>
          <a:p>
            <a:pPr eaLnBrk="1" hangingPunct="1">
              <a:defRPr/>
            </a:pPr>
            <a:r>
              <a:rPr lang="en-US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File Transfer Protocol</a:t>
            </a:r>
          </a:p>
          <a:p>
            <a:pPr lvl="1" eaLnBrk="1" hangingPunct="1">
              <a:defRPr/>
            </a:pPr>
            <a:r>
              <a:rPr lang="en-US" dirty="0" smtClean="0">
                <a:latin typeface="Times New Roman" pitchFamily="18" charset="0"/>
              </a:rPr>
              <a:t>A very common method of </a:t>
            </a:r>
            <a:r>
              <a:rPr lang="en-US" b="1" i="1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moving files</a:t>
            </a:r>
            <a:r>
              <a:rPr lang="en-US" dirty="0" smtClean="0">
                <a:latin typeface="Times New Roman" pitchFamily="18" charset="0"/>
              </a:rPr>
              <a:t> between two </a:t>
            </a:r>
            <a:r>
              <a:rPr lang="en-US" b="1" i="1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Internet sites</a:t>
            </a:r>
            <a:r>
              <a:rPr lang="en-US" dirty="0" smtClean="0">
                <a:latin typeface="Times New Roman" pitchFamily="18" charset="0"/>
              </a:rPr>
              <a:t>.</a:t>
            </a:r>
          </a:p>
          <a:p>
            <a:pPr lvl="1" eaLnBrk="1" hangingPunct="1">
              <a:defRPr/>
            </a:pPr>
            <a:r>
              <a:rPr lang="en-US" dirty="0" smtClean="0">
                <a:latin typeface="Times New Roman" pitchFamily="18" charset="0"/>
              </a:rPr>
              <a:t>FTP is a special way to </a:t>
            </a:r>
            <a:r>
              <a:rPr lang="en-US" b="1" i="1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login</a:t>
            </a:r>
            <a:r>
              <a:rPr lang="en-US" dirty="0" smtClean="0">
                <a:latin typeface="Times New Roman" pitchFamily="18" charset="0"/>
              </a:rPr>
              <a:t> to another Internet site for the purposes of </a:t>
            </a:r>
            <a:r>
              <a:rPr lang="en-US" b="1" i="1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retrieving</a:t>
            </a:r>
            <a:r>
              <a:rPr lang="en-US" dirty="0" smtClean="0">
                <a:latin typeface="Times New Roman" pitchFamily="18" charset="0"/>
              </a:rPr>
              <a:t> and or </a:t>
            </a:r>
            <a:r>
              <a:rPr lang="en-US" b="1" i="1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sending files.</a:t>
            </a:r>
            <a:r>
              <a:rPr lang="en-US" dirty="0" smtClean="0">
                <a:latin typeface="Times New Roman" pitchFamily="18" charset="0"/>
              </a:rPr>
              <a:t> </a:t>
            </a:r>
          </a:p>
          <a:p>
            <a:pPr eaLnBrk="1" hangingPunct="1">
              <a:defRPr/>
            </a:pPr>
            <a:endParaRPr lang="en-US" dirty="0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b="1" i="1" dirty="0" smtClean="0">
              <a:solidFill>
                <a:srgbClr val="CC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lvl="1"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59FE18-0085-432D-A6AE-2476C929D560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7171" name="Rectangle 13"/>
          <p:cNvSpPr>
            <a:spLocks noChangeArrowheads="1"/>
          </p:cNvSpPr>
          <p:nvPr/>
        </p:nvSpPr>
        <p:spPr bwMode="auto">
          <a:xfrm>
            <a:off x="228600" y="4495800"/>
            <a:ext cx="8534400" cy="2057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31775"/>
            <a:ext cx="8229600" cy="1139825"/>
          </a:xfrm>
          <a:ln w="25400" cap="flat">
            <a:prstDash val="sysDot"/>
          </a:ln>
        </p:spPr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b="1" i="1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Network Components</a:t>
            </a:r>
          </a:p>
        </p:txBody>
      </p:sp>
      <p:sp>
        <p:nvSpPr>
          <p:cNvPr id="717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2667000"/>
          </a:xfrm>
        </p:spPr>
        <p:txBody>
          <a:bodyPr lIns="90488" tIns="44450" rIns="90488" bIns="44450"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Computers: Sender &amp; Receiver</a:t>
            </a:r>
          </a:p>
          <a:p>
            <a:pPr eaLnBrk="1" hangingPunct="1"/>
            <a:r>
              <a:rPr lang="en-US" smtClean="0">
                <a:latin typeface="Times New Roman" pitchFamily="18" charset="0"/>
              </a:rPr>
              <a:t>Terminals (Input/output devices)</a:t>
            </a:r>
          </a:p>
          <a:p>
            <a:pPr eaLnBrk="1" hangingPunct="1"/>
            <a:r>
              <a:rPr lang="en-US" smtClean="0">
                <a:latin typeface="Times New Roman" pitchFamily="18" charset="0"/>
              </a:rPr>
              <a:t>Communications channels : Medium for Communication</a:t>
            </a:r>
          </a:p>
          <a:p>
            <a:pPr eaLnBrk="1" hangingPunct="1"/>
            <a:r>
              <a:rPr lang="en-US" smtClean="0">
                <a:latin typeface="Times New Roman" pitchFamily="18" charset="0"/>
              </a:rPr>
              <a:t>Processors (modems; multiplexers; etc)</a:t>
            </a:r>
          </a:p>
          <a:p>
            <a:pPr eaLnBrk="1" hangingPunct="1"/>
            <a:r>
              <a:rPr lang="en-US" smtClean="0">
                <a:latin typeface="Times New Roman" pitchFamily="18" charset="0"/>
              </a:rPr>
              <a:t>Communications software: Protocols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smtClean="0">
              <a:latin typeface="Times New Roman" pitchFamily="18" charset="0"/>
            </a:endParaRPr>
          </a:p>
        </p:txBody>
      </p:sp>
      <p:grpSp>
        <p:nvGrpSpPr>
          <p:cNvPr id="7174" name="Group 5"/>
          <p:cNvGrpSpPr>
            <a:grpSpLocks/>
          </p:cNvGrpSpPr>
          <p:nvPr/>
        </p:nvGrpSpPr>
        <p:grpSpPr bwMode="auto">
          <a:xfrm>
            <a:off x="685800" y="4724400"/>
            <a:ext cx="7467600" cy="1600200"/>
            <a:chOff x="336" y="2208"/>
            <a:chExt cx="4704" cy="1008"/>
          </a:xfrm>
        </p:grpSpPr>
        <p:sp>
          <p:nvSpPr>
            <p:cNvPr id="7175" name="Text Box 6"/>
            <p:cNvSpPr txBox="1">
              <a:spLocks noChangeArrowheads="1"/>
            </p:cNvSpPr>
            <p:nvPr/>
          </p:nvSpPr>
          <p:spPr bwMode="auto">
            <a:xfrm>
              <a:off x="624" y="2208"/>
              <a:ext cx="1056" cy="63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>
                  <a:latin typeface="Times New Roman" pitchFamily="18" charset="0"/>
                  <a:cs typeface="Arial" charset="0"/>
                </a:rPr>
                <a:t>Sender </a:t>
              </a:r>
            </a:p>
            <a:p>
              <a:pPr algn="ctr">
                <a:spcBef>
                  <a:spcPct val="50000"/>
                </a:spcBef>
              </a:pPr>
              <a:r>
                <a:rPr lang="en-US" sz="2400" b="1">
                  <a:latin typeface="Times New Roman" pitchFamily="18" charset="0"/>
                  <a:cs typeface="Arial" charset="0"/>
                </a:rPr>
                <a:t>(Source)</a:t>
              </a:r>
              <a:r>
                <a:rPr lang="en-US" sz="2400" b="1">
                  <a:solidFill>
                    <a:schemeClr val="bg1"/>
                  </a:solidFill>
                  <a:latin typeface="Times New Roman" pitchFamily="18" charset="0"/>
                  <a:cs typeface="Arial" charset="0"/>
                </a:rPr>
                <a:t> </a:t>
              </a:r>
            </a:p>
          </p:txBody>
        </p:sp>
        <p:sp>
          <p:nvSpPr>
            <p:cNvPr id="7176" name="Text Box 7"/>
            <p:cNvSpPr txBox="1">
              <a:spLocks noChangeArrowheads="1"/>
            </p:cNvSpPr>
            <p:nvPr/>
          </p:nvSpPr>
          <p:spPr bwMode="auto">
            <a:xfrm>
              <a:off x="3600" y="2208"/>
              <a:ext cx="1008" cy="63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>
                  <a:latin typeface="Times New Roman" pitchFamily="18" charset="0"/>
                  <a:cs typeface="Arial" charset="0"/>
                </a:rPr>
                <a:t>Receiver </a:t>
              </a:r>
            </a:p>
            <a:p>
              <a:pPr algn="ctr">
                <a:spcBef>
                  <a:spcPct val="50000"/>
                </a:spcBef>
              </a:pPr>
              <a:r>
                <a:rPr lang="en-US" sz="2400" b="1">
                  <a:latin typeface="Times New Roman" pitchFamily="18" charset="0"/>
                  <a:cs typeface="Arial" charset="0"/>
                </a:rPr>
                <a:t>(Sink)</a:t>
              </a:r>
            </a:p>
          </p:txBody>
        </p:sp>
        <p:sp>
          <p:nvSpPr>
            <p:cNvPr id="7177" name="Line 8"/>
            <p:cNvSpPr>
              <a:spLocks noChangeShapeType="1"/>
            </p:cNvSpPr>
            <p:nvPr/>
          </p:nvSpPr>
          <p:spPr bwMode="auto">
            <a:xfrm>
              <a:off x="1680" y="2544"/>
              <a:ext cx="19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8" name="Text Box 9"/>
            <p:cNvSpPr txBox="1">
              <a:spLocks noChangeArrowheads="1"/>
            </p:cNvSpPr>
            <p:nvPr/>
          </p:nvSpPr>
          <p:spPr bwMode="auto">
            <a:xfrm>
              <a:off x="336" y="2976"/>
              <a:ext cx="17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Times New Roman" pitchFamily="18" charset="0"/>
                  <a:cs typeface="Arial" charset="0"/>
                </a:rPr>
                <a:t>Creates the Message</a:t>
              </a:r>
            </a:p>
          </p:txBody>
        </p:sp>
        <p:sp>
          <p:nvSpPr>
            <p:cNvPr id="7179" name="Text Box 10"/>
            <p:cNvSpPr txBox="1">
              <a:spLocks noChangeArrowheads="1"/>
            </p:cNvSpPr>
            <p:nvPr/>
          </p:nvSpPr>
          <p:spPr bwMode="auto">
            <a:xfrm>
              <a:off x="3264" y="2985"/>
              <a:ext cx="17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Times New Roman" pitchFamily="18" charset="0"/>
                  <a:cs typeface="Arial" charset="0"/>
                </a:rPr>
                <a:t>Receives the Message</a:t>
              </a:r>
            </a:p>
          </p:txBody>
        </p:sp>
        <p:sp>
          <p:nvSpPr>
            <p:cNvPr id="7180" name="Text Box 11"/>
            <p:cNvSpPr txBox="1">
              <a:spLocks noChangeArrowheads="1"/>
            </p:cNvSpPr>
            <p:nvPr/>
          </p:nvSpPr>
          <p:spPr bwMode="auto">
            <a:xfrm>
              <a:off x="1728" y="2601"/>
              <a:ext cx="17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2"/>
                  </a:solidFill>
                  <a:latin typeface="Times New Roman" pitchFamily="18" charset="0"/>
                  <a:cs typeface="Arial" charset="0"/>
                </a:rPr>
                <a:t>Carries the Message</a:t>
              </a:r>
            </a:p>
          </p:txBody>
        </p:sp>
        <p:sp>
          <p:nvSpPr>
            <p:cNvPr id="7181" name="Text Box 12"/>
            <p:cNvSpPr txBox="1">
              <a:spLocks noChangeArrowheads="1"/>
            </p:cNvSpPr>
            <p:nvPr/>
          </p:nvSpPr>
          <p:spPr bwMode="auto">
            <a:xfrm>
              <a:off x="2064" y="2208"/>
              <a:ext cx="120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solidFill>
                    <a:schemeClr val="bg1"/>
                  </a:solidFill>
                  <a:latin typeface="Times New Roman" pitchFamily="18" charset="0"/>
                  <a:cs typeface="Arial" charset="0"/>
                </a:rPr>
                <a:t>   </a:t>
              </a:r>
              <a:r>
                <a:rPr lang="en-US" sz="2400" b="1">
                  <a:solidFill>
                    <a:schemeClr val="tx2"/>
                  </a:solidFill>
                  <a:latin typeface="Times New Roman" pitchFamily="18" charset="0"/>
                  <a:cs typeface="Arial" charset="0"/>
                </a:rPr>
                <a:t>Medium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5562F3-5256-4DC6-BE2A-D4834225ECF1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31775"/>
            <a:ext cx="8229600" cy="1139825"/>
          </a:xfrm>
          <a:ln w="25400" cap="flat">
            <a:prstDash val="sysDot"/>
          </a:ln>
        </p:spPr>
        <p:txBody>
          <a:bodyPr/>
          <a:lstStyle/>
          <a:p>
            <a:pPr eaLnBrk="1" hangingPunct="1">
              <a:defRPr/>
            </a:pPr>
            <a:r>
              <a:rPr lang="en-US" b="1" i="1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Uses of Computer Networks: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5257800"/>
          </a:xfrm>
        </p:spPr>
        <p:txBody>
          <a:bodyPr/>
          <a:lstStyle/>
          <a:p>
            <a:pPr eaLnBrk="1" hangingPunct="1"/>
            <a:r>
              <a:rPr lang="en-US" b="1" i="1" smtClean="0">
                <a:solidFill>
                  <a:srgbClr val="CC6600"/>
                </a:solidFill>
                <a:latin typeface="Times New Roman" pitchFamily="18" charset="0"/>
              </a:rPr>
              <a:t>Networks for Companies</a:t>
            </a:r>
            <a:r>
              <a:rPr lang="en-US" smtClean="0">
                <a:solidFill>
                  <a:srgbClr val="CC6600"/>
                </a:solidFill>
                <a:latin typeface="Times New Roman" pitchFamily="18" charset="0"/>
              </a:rPr>
              <a:t>:</a:t>
            </a:r>
          </a:p>
          <a:p>
            <a:pPr lvl="1" eaLnBrk="1" hangingPunct="1"/>
            <a:r>
              <a:rPr lang="en-US" sz="3200" smtClean="0">
                <a:latin typeface="Times New Roman" pitchFamily="18" charset="0"/>
              </a:rPr>
              <a:t>Resource sharing</a:t>
            </a:r>
          </a:p>
          <a:p>
            <a:pPr lvl="1" eaLnBrk="1" hangingPunct="1"/>
            <a:r>
              <a:rPr lang="en-US" sz="3200" smtClean="0">
                <a:latin typeface="Times New Roman" pitchFamily="18" charset="0"/>
              </a:rPr>
              <a:t>To Provide High Reliability</a:t>
            </a:r>
          </a:p>
          <a:p>
            <a:pPr lvl="1" eaLnBrk="1" hangingPunct="1"/>
            <a:r>
              <a:rPr lang="en-US" sz="3200" smtClean="0">
                <a:latin typeface="Times New Roman" pitchFamily="18" charset="0"/>
              </a:rPr>
              <a:t>Saving Money</a:t>
            </a:r>
          </a:p>
          <a:p>
            <a:pPr lvl="1" eaLnBrk="1" hangingPunct="1"/>
            <a:r>
              <a:rPr lang="en-US" sz="3200" smtClean="0">
                <a:latin typeface="Times New Roman" pitchFamily="18" charset="0"/>
              </a:rPr>
              <a:t>Scalability</a:t>
            </a:r>
          </a:p>
          <a:p>
            <a:pPr eaLnBrk="1" hangingPunct="1"/>
            <a:r>
              <a:rPr lang="en-US" b="1" i="1" smtClean="0">
                <a:solidFill>
                  <a:srgbClr val="CC6600"/>
                </a:solidFill>
                <a:latin typeface="Times New Roman" pitchFamily="18" charset="0"/>
              </a:rPr>
              <a:t>Networks for People:</a:t>
            </a:r>
          </a:p>
          <a:p>
            <a:pPr lvl="1" eaLnBrk="1" hangingPunct="1"/>
            <a:r>
              <a:rPr lang="en-US" sz="3200" smtClean="0">
                <a:latin typeface="Times New Roman" pitchFamily="18" charset="0"/>
              </a:rPr>
              <a:t>Access to Remote Information</a:t>
            </a:r>
          </a:p>
          <a:p>
            <a:pPr lvl="1" eaLnBrk="1" hangingPunct="1"/>
            <a:r>
              <a:rPr lang="en-US" sz="3200" smtClean="0">
                <a:latin typeface="Times New Roman" pitchFamily="18" charset="0"/>
              </a:rPr>
              <a:t>Person-to-Person Communication</a:t>
            </a:r>
          </a:p>
          <a:p>
            <a:pPr lvl="1" eaLnBrk="1" hangingPunct="1"/>
            <a:r>
              <a:rPr lang="en-US" sz="3200" smtClean="0">
                <a:latin typeface="Times New Roman" pitchFamily="18" charset="0"/>
              </a:rPr>
              <a:t>Interactive Entertainment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3F2849-A276-4BAC-99EE-7E7A1CD23C6A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274434" name="Rectangle 2"/>
          <p:cNvSpPr>
            <a:spLocks noChangeArrowheads="1"/>
          </p:cNvSpPr>
          <p:nvPr/>
        </p:nvSpPr>
        <p:spPr bwMode="auto">
          <a:xfrm>
            <a:off x="1143000" y="1828800"/>
            <a:ext cx="7010400" cy="3657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5400" b="1" i="1" dirty="0">
                <a:solidFill>
                  <a:srgbClr val="CC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Classification </a:t>
            </a:r>
          </a:p>
          <a:p>
            <a:pPr algn="ctr">
              <a:defRPr/>
            </a:pPr>
            <a:r>
              <a:rPr lang="en-US" sz="5400" b="1" i="1" dirty="0">
                <a:solidFill>
                  <a:srgbClr val="CC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Of</a:t>
            </a:r>
          </a:p>
          <a:p>
            <a:pPr algn="ctr">
              <a:defRPr/>
            </a:pPr>
            <a:r>
              <a:rPr lang="en-US" sz="5400" b="1" i="1" dirty="0">
                <a:solidFill>
                  <a:srgbClr val="CC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Networks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697458-C710-4BD1-8F14-E4059F01C262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ln w="25400" cap="flat">
            <a:prstDash val="sysDot"/>
          </a:ln>
        </p:spPr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b="1" i="1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Local Area Networks (LANs)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8229600" cy="4557713"/>
          </a:xfrm>
        </p:spPr>
        <p:txBody>
          <a:bodyPr lIns="92075" tIns="46038" rIns="92075" bIns="46038"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Connect nodes in less than 1,000 meter radius.</a:t>
            </a:r>
          </a:p>
          <a:p>
            <a:pPr eaLnBrk="1" hangingPunct="1"/>
            <a:r>
              <a:rPr lang="en-US" smtClean="0">
                <a:latin typeface="Times New Roman" pitchFamily="18" charset="0"/>
              </a:rPr>
              <a:t>Higher transmission rates than PBXs, LANs often have data rates of 5Mbps to &gt; 100Mbps.</a:t>
            </a:r>
          </a:p>
          <a:p>
            <a:pPr eaLnBrk="1" hangingPunct="1"/>
            <a:r>
              <a:rPr lang="en-US" smtClean="0">
                <a:latin typeface="Times New Roman" pitchFamily="18" charset="0"/>
              </a:rPr>
              <a:t>Require support staff.</a:t>
            </a:r>
          </a:p>
          <a:p>
            <a:pPr eaLnBrk="1" hangingPunct="1"/>
            <a:r>
              <a:rPr lang="en-US" smtClean="0">
                <a:latin typeface="Times New Roman" pitchFamily="18" charset="0"/>
              </a:rPr>
              <a:t>Allow sharing of hardware and software.</a:t>
            </a:r>
          </a:p>
          <a:p>
            <a:pPr eaLnBrk="1" hangingPunct="1"/>
            <a:r>
              <a:rPr lang="en-US" smtClean="0">
                <a:latin typeface="Times New Roman" pitchFamily="18" charset="0"/>
              </a:rPr>
              <a:t>Increase communication / data sharing within an organization.</a:t>
            </a:r>
            <a:endParaRPr lang="en-US" sz="3000" smtClean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4DABB5-75E7-4022-A98E-A35D8A062741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>
          <a:ln w="25400" cap="flat">
            <a:prstDash val="sysDot"/>
          </a:ln>
        </p:spPr>
        <p:txBody>
          <a:bodyPr/>
          <a:lstStyle/>
          <a:p>
            <a:pPr eaLnBrk="1" hangingPunct="1">
              <a:defRPr/>
            </a:pPr>
            <a:r>
              <a:rPr lang="en-US" sz="4000" b="1" i="1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Metropolitan Area Networks (MANs)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229600" cy="4876800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It is large computer networks usually spanning a campus or a city.</a:t>
            </a:r>
          </a:p>
          <a:p>
            <a:pPr eaLnBrk="1" hangingPunct="1"/>
            <a:r>
              <a:rPr lang="en-US" smtClean="0">
                <a:latin typeface="Times New Roman" pitchFamily="18" charset="0"/>
              </a:rPr>
              <a:t>They typically use wireless infrastructure or optical fiber connections to link their sites.</a:t>
            </a:r>
          </a:p>
          <a:p>
            <a:pPr eaLnBrk="1" hangingPunct="1"/>
            <a:r>
              <a:rPr lang="en-US" b="1" i="1" smtClean="0">
                <a:solidFill>
                  <a:schemeClr val="tx2"/>
                </a:solidFill>
                <a:latin typeface="Times New Roman" pitchFamily="18" charset="0"/>
              </a:rPr>
              <a:t>For example:</a:t>
            </a:r>
            <a:endParaRPr lang="en-US" smtClean="0">
              <a:latin typeface="Times New Roman" pitchFamily="18" charset="0"/>
            </a:endParaRPr>
          </a:p>
          <a:p>
            <a:pPr lvl="1" eaLnBrk="1" hangingPunct="1"/>
            <a:r>
              <a:rPr lang="en-US" smtClean="0">
                <a:latin typeface="Times New Roman" pitchFamily="18" charset="0"/>
              </a:rPr>
              <a:t>A university or college may have a MAN that joins together many of their LANs. </a:t>
            </a:r>
          </a:p>
          <a:p>
            <a:pPr lvl="1" eaLnBrk="1" hangingPunct="1"/>
            <a:r>
              <a:rPr lang="en-US" smtClean="0">
                <a:latin typeface="Times New Roman" pitchFamily="18" charset="0"/>
              </a:rPr>
              <a:t>They could have several WAN links to other universities or the Internet.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4E5918-2B8B-46A7-BBCE-85044C680C22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132113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7861300" cy="4419600"/>
          </a:xfrm>
        </p:spPr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dirty="0" smtClean="0">
                <a:latin typeface="Times New Roman" pitchFamily="18" charset="0"/>
              </a:rPr>
              <a:t>Network spans large geographic distances</a:t>
            </a:r>
          </a:p>
          <a:p>
            <a:pPr eaLnBrk="1" hangingPunct="1">
              <a:defRPr/>
            </a:pPr>
            <a:r>
              <a:rPr lang="en-US" dirty="0" smtClean="0">
                <a:latin typeface="Times New Roman" pitchFamily="18" charset="0"/>
              </a:rPr>
              <a:t>Can include cable, satellite, microwave</a:t>
            </a:r>
          </a:p>
          <a:p>
            <a:pPr eaLnBrk="1" hangingPunct="1">
              <a:defRPr/>
            </a:pPr>
            <a:r>
              <a:rPr lang="en-US" b="1" i="1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Switched Lines</a:t>
            </a:r>
            <a:r>
              <a:rPr lang="en-US" b="1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: </a:t>
            </a:r>
            <a:r>
              <a:rPr lang="en-US" dirty="0" smtClean="0">
                <a:latin typeface="Times New Roman" pitchFamily="18" charset="0"/>
              </a:rPr>
              <a:t>Route Determined by Current Traffic</a:t>
            </a:r>
          </a:p>
          <a:p>
            <a:pPr eaLnBrk="1" hangingPunct="1">
              <a:defRPr/>
            </a:pPr>
            <a:r>
              <a:rPr lang="en-US" b="1" i="1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Dedicated Lines</a:t>
            </a:r>
            <a:r>
              <a:rPr lang="en-US" b="1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: </a:t>
            </a:r>
            <a:r>
              <a:rPr lang="en-US" dirty="0" smtClean="0">
                <a:latin typeface="Times New Roman" pitchFamily="18" charset="0"/>
              </a:rPr>
              <a:t>Constantly Available for High-Volume Traffic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132114" name="Rectangle 18"/>
          <p:cNvSpPr>
            <a:spLocks noGrp="1" noChangeArrowheads="1"/>
          </p:cNvSpPr>
          <p:nvPr>
            <p:ph type="title"/>
          </p:nvPr>
        </p:nvSpPr>
        <p:spPr>
          <a:xfrm>
            <a:off x="762000" y="277813"/>
            <a:ext cx="8229600" cy="1322387"/>
          </a:xfrm>
          <a:ln w="25400" cap="flat">
            <a:prstDash val="sysDot"/>
          </a:ln>
        </p:spPr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b="1" i="1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Wide - Area Network (WAN)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129368-CC76-419D-B7F8-C57529DA6CD4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274434" name="Rectangle 2"/>
          <p:cNvSpPr>
            <a:spLocks noChangeArrowheads="1"/>
          </p:cNvSpPr>
          <p:nvPr/>
        </p:nvSpPr>
        <p:spPr bwMode="auto">
          <a:xfrm>
            <a:off x="1143000" y="2209800"/>
            <a:ext cx="7010400" cy="3657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5400" b="1" i="1" dirty="0">
                <a:solidFill>
                  <a:srgbClr val="CC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Medium for </a:t>
            </a:r>
          </a:p>
          <a:p>
            <a:pPr algn="ctr">
              <a:defRPr/>
            </a:pPr>
            <a:r>
              <a:rPr lang="en-US" sz="5400" b="1" i="1" dirty="0">
                <a:solidFill>
                  <a:srgbClr val="CC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Communication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1161</TotalTime>
  <Words>1018</Words>
  <Application>Microsoft PowerPoint</Application>
  <PresentationFormat>On-screen Show (4:3)</PresentationFormat>
  <Paragraphs>177</Paragraphs>
  <Slides>21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Times New Roman</vt:lpstr>
      <vt:lpstr>Wingdings</vt:lpstr>
      <vt:lpstr>Tahoma</vt:lpstr>
      <vt:lpstr>Layers</vt:lpstr>
      <vt:lpstr>Microsoft Clip Gallery</vt:lpstr>
      <vt:lpstr>Slide 1</vt:lpstr>
      <vt:lpstr>What is a Computer network?</vt:lpstr>
      <vt:lpstr>Network Components</vt:lpstr>
      <vt:lpstr>Uses of Computer Networks:</vt:lpstr>
      <vt:lpstr>Slide 5</vt:lpstr>
      <vt:lpstr>Local Area Networks (LANs)</vt:lpstr>
      <vt:lpstr>Metropolitan Area Networks (MANs)</vt:lpstr>
      <vt:lpstr>Wide - Area Network (WAN)</vt:lpstr>
      <vt:lpstr>Slide 9</vt:lpstr>
      <vt:lpstr>Communications Channels</vt:lpstr>
      <vt:lpstr>Communication Channels</vt:lpstr>
      <vt:lpstr>Slide 12</vt:lpstr>
      <vt:lpstr>Low-Orbit Satellite</vt:lpstr>
      <vt:lpstr>Microwave - Terrestrial Station</vt:lpstr>
      <vt:lpstr>Internet </vt:lpstr>
      <vt:lpstr>Services provided  by Internet </vt:lpstr>
      <vt:lpstr>Slide 17</vt:lpstr>
      <vt:lpstr>Slide 18</vt:lpstr>
      <vt:lpstr>Slide 19</vt:lpstr>
      <vt:lpstr>Slide 20</vt:lpstr>
      <vt:lpstr>Slide 21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student</cp:lastModifiedBy>
  <cp:revision>103</cp:revision>
  <cp:lastPrinted>1601-01-01T00:00:00Z</cp:lastPrinted>
  <dcterms:created xsi:type="dcterms:W3CDTF">2000-02-22T13:23:54Z</dcterms:created>
  <dcterms:modified xsi:type="dcterms:W3CDTF">2010-10-12T05:36:56Z</dcterms:modified>
</cp:coreProperties>
</file>