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2"/>
  </p:notesMasterIdLst>
  <p:sldIdLst>
    <p:sldId id="283" r:id="rId2"/>
    <p:sldId id="390" r:id="rId3"/>
    <p:sldId id="393" r:id="rId4"/>
    <p:sldId id="394" r:id="rId5"/>
    <p:sldId id="395" r:id="rId6"/>
    <p:sldId id="400" r:id="rId7"/>
    <p:sldId id="401" r:id="rId8"/>
    <p:sldId id="402" r:id="rId9"/>
    <p:sldId id="403" r:id="rId10"/>
    <p:sldId id="404" r:id="rId11"/>
    <p:sldId id="405" r:id="rId12"/>
    <p:sldId id="408" r:id="rId13"/>
    <p:sldId id="411" r:id="rId14"/>
    <p:sldId id="412" r:id="rId15"/>
    <p:sldId id="413" r:id="rId16"/>
    <p:sldId id="414" r:id="rId17"/>
    <p:sldId id="415" r:id="rId18"/>
    <p:sldId id="397" r:id="rId19"/>
    <p:sldId id="398" r:id="rId20"/>
    <p:sldId id="41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69" autoAdjust="0"/>
    <p:restoredTop sz="94761" autoAdjust="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9323186-D2AC-4C73-989F-867959CDE4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grpSp>
        <p:nvGrpSpPr>
          <p:cNvPr id="225283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225284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285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286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225287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288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289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290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291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2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29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77F7B2-6B84-4A1F-A43C-6F33147B30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DD360-EE80-4550-841D-5794EF173A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09D9D-ADE5-43F9-A62E-75C7DFA18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61988" y="19050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6038DD-3B4B-410D-BC32-F670D3A09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61988" y="228600"/>
            <a:ext cx="8329612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03A8F4-70C4-4F1A-87E2-00BC2BF77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61988" y="19050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E143551-0C96-4D97-8048-F9900C808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F57B5FB-D1BC-44CD-8DB4-82C9EF3F2F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E237A-2EC2-4C86-A83D-2B35522C28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B9E3D-38BA-4783-A8B9-1DB109924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C3469-B3CD-4FF8-9351-3660D10B5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1B2DF-BEE5-444F-AFDF-07DF81464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4E6AA-30E5-4707-AA08-24EBEDE73C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7E129-B60D-4880-BFFF-7B0679266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39DBD-7361-42EE-AF81-0FF950694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EE43F-EE6A-4E6C-AF13-8A8512DA8E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en-US"/>
          </a:p>
        </p:txBody>
      </p:sp>
      <p:grpSp>
        <p:nvGrpSpPr>
          <p:cNvPr id="224259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224260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4261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4262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224263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7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6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426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427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427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3CFB58-3E64-4858-A90C-2863975C4EB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Ebizframe%20-%20Drill%20down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8B1D8-69F9-45C5-AEA7-9528DAA8CD19}" type="slidenum">
              <a:rPr lang="en-US"/>
              <a:pPr/>
              <a:t>1</a:t>
            </a:fld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2590800"/>
            <a:ext cx="7602537" cy="1960563"/>
          </a:xfrm>
        </p:spPr>
        <p:txBody>
          <a:bodyPr/>
          <a:lstStyle/>
          <a:p>
            <a:pPr algn="ctr">
              <a:buNone/>
            </a:pPr>
            <a:r>
              <a:rPr lang="en-US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 in Practice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Types </a:t>
            </a:r>
            <a:r>
              <a:rPr lang="en-US" sz="4400" b="1" dirty="0">
                <a:solidFill>
                  <a:schemeClr val="tx2"/>
                </a:solidFill>
              </a:rPr>
              <a:t>of Information </a:t>
            </a:r>
            <a:r>
              <a:rPr lang="en-US" sz="4400" b="1" dirty="0" smtClean="0">
                <a:solidFill>
                  <a:schemeClr val="tx2"/>
                </a:solidFill>
              </a:rPr>
              <a:t>Systems (IS</a:t>
            </a:r>
            <a:r>
              <a:rPr lang="en-US" sz="4400" b="1" dirty="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B4B3B-C6EC-477D-AF68-1C6257A54121}" type="slidenum">
              <a:rPr lang="en-US"/>
              <a:pPr/>
              <a:t>10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Expert System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Decisions, Decisions, Decisions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Artificial Intelligence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Expert </a:t>
            </a:r>
            <a:r>
              <a:rPr lang="en-US" dirty="0"/>
              <a:t>System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3D014-F38D-48EA-A49A-630BA21FCB1C}" type="slidenum">
              <a:rPr lang="en-US"/>
              <a:pPr/>
              <a:t>11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90500"/>
            <a:ext cx="7924800" cy="1371600"/>
          </a:xfrm>
          <a:noFill/>
          <a:ln/>
        </p:spPr>
        <p:txBody>
          <a:bodyPr anchor="ctr"/>
          <a:lstStyle/>
          <a:p>
            <a:r>
              <a:rPr lang="en-US"/>
              <a:t>Decisions, Decisions, Decisions</a:t>
            </a:r>
            <a:br>
              <a:rPr lang="en-US"/>
            </a:br>
            <a:r>
              <a:rPr lang="en-US" sz="3200" i="1"/>
              <a:t>How You Make a Decision</a:t>
            </a:r>
            <a:endParaRPr lang="en-US" sz="320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endParaRPr lang="en-US" sz="2800"/>
          </a:p>
          <a:p>
            <a:endParaRPr lang="en-US" sz="2800"/>
          </a:p>
        </p:txBody>
      </p:sp>
      <p:pic>
        <p:nvPicPr>
          <p:cNvPr id="176133" name="Picture 5" descr="haa19472_04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438400" y="1752600"/>
            <a:ext cx="6477000" cy="4953000"/>
          </a:xfrm>
          <a:noFill/>
          <a:ln/>
        </p:spPr>
      </p:pic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304800" y="2514600"/>
            <a:ext cx="1905000" cy="335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Four </a:t>
            </a:r>
          </a:p>
          <a:p>
            <a:pPr algn="ctr"/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phases </a:t>
            </a:r>
          </a:p>
          <a:p>
            <a:pPr algn="ctr"/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</a:t>
            </a:r>
          </a:p>
          <a:p>
            <a:pPr algn="ctr"/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decision </a:t>
            </a:r>
          </a:p>
          <a:p>
            <a:pPr algn="ctr"/>
            <a:r>
              <a:rPr lang="en-US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making</a:t>
            </a:r>
          </a:p>
          <a:p>
            <a:pPr algn="ctr"/>
            <a:endParaRPr lang="en-US" sz="24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n-US" sz="2400" b="1" i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35B8-6E7A-4829-9A5B-C91C3F90568B}" type="slidenum">
              <a:rPr lang="en-US"/>
              <a:pPr/>
              <a:t>12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90500"/>
            <a:ext cx="7924800" cy="1371600"/>
          </a:xfrm>
        </p:spPr>
        <p:txBody>
          <a:bodyPr/>
          <a:lstStyle/>
          <a:p>
            <a:r>
              <a:rPr lang="en-US"/>
              <a:t>Decisions, Decisions, Decisions</a:t>
            </a:r>
            <a:br>
              <a:rPr lang="en-US"/>
            </a:br>
            <a:r>
              <a:rPr lang="en-US" sz="3200" i="1"/>
              <a:t>Types of Decisions You Face</a:t>
            </a:r>
          </a:p>
        </p:txBody>
      </p:sp>
      <p:pic>
        <p:nvPicPr>
          <p:cNvPr id="179203" name="Picture 3" descr="haa19472_040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2209800"/>
            <a:ext cx="8650288" cy="4191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5C826-E62D-4057-B8CA-041DA144B418}" type="slidenum">
              <a:rPr lang="en-US"/>
              <a:pPr/>
              <a:t>13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Artificial Intelligence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611687"/>
          </a:xfrm>
        </p:spPr>
        <p:txBody>
          <a:bodyPr/>
          <a:lstStyle/>
          <a:p>
            <a:pPr marL="609600" indent="-609600"/>
            <a:r>
              <a:rPr lang="en-US" b="1" i="1" dirty="0">
                <a:solidFill>
                  <a:schemeClr val="tx2"/>
                </a:solidFill>
              </a:rPr>
              <a:t>Artificial intelligence (AI)</a:t>
            </a:r>
            <a:r>
              <a:rPr lang="en-US" dirty="0"/>
              <a:t> - the science of making machines imitate human thinking and behavior. </a:t>
            </a:r>
          </a:p>
          <a:p>
            <a:pPr marL="609600" indent="-609600"/>
            <a:endParaRPr lang="en-US" dirty="0"/>
          </a:p>
          <a:p>
            <a:pPr marL="609600" indent="-609600"/>
            <a:r>
              <a:rPr lang="en-US" b="1" i="1" dirty="0">
                <a:solidFill>
                  <a:schemeClr val="tx2"/>
                </a:solidFill>
              </a:rPr>
              <a:t>For example : Robot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dirty="0"/>
              <a:t>- mechanical device equipped with simulated human senses and the capability of taking action on its own. </a:t>
            </a:r>
          </a:p>
          <a:p>
            <a:pPr marL="990600" lvl="1" indent="-533400"/>
            <a:endParaRPr lang="en-US" dirty="0"/>
          </a:p>
          <a:p>
            <a:pPr marL="990600" lvl="1" indent="-5334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2B74-E6FC-4435-8BC9-156B8E0E38F2}" type="slidenum">
              <a:rPr lang="en-US"/>
              <a:pPr/>
              <a:t>14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Expert System</a:t>
            </a:r>
            <a:endParaRPr lang="en-US" i="1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Artificial Intelligence system</a:t>
            </a:r>
            <a:r>
              <a:rPr lang="en-US"/>
              <a:t> that applies reasoning capabilities to reach a conclusion.</a:t>
            </a:r>
          </a:p>
          <a:p>
            <a:pPr>
              <a:lnSpc>
                <a:spcPct val="90000"/>
              </a:lnSpc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/>
              <a:t>Expert systems are good for diagnostic (what’s wrong?) and prescriptive (what to do?) problems.</a:t>
            </a:r>
          </a:p>
          <a:p>
            <a:pPr>
              <a:lnSpc>
                <a:spcPct val="90000"/>
              </a:lnSpc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/>
              <a:t>An expert system combines </a:t>
            </a:r>
            <a:r>
              <a:rPr lang="en-US" i="1">
                <a:solidFill>
                  <a:schemeClr val="tx2"/>
                </a:solidFill>
              </a:rPr>
              <a:t>information, people, and IT components.</a:t>
            </a:r>
          </a:p>
          <a:p>
            <a:pPr>
              <a:lnSpc>
                <a:spcPct val="90000"/>
              </a:lnSpc>
            </a:pPr>
            <a:endParaRPr lang="en-US" i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en-US" i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1295400" y="0"/>
            <a:ext cx="7162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7010400" cy="571500"/>
          </a:xfrm>
        </p:spPr>
        <p:txBody>
          <a:bodyPr/>
          <a:lstStyle/>
          <a:p>
            <a:r>
              <a:rPr lang="en-US" sz="3200" b="1" i="1"/>
              <a:t>Components of an Expert System</a:t>
            </a:r>
          </a:p>
        </p:txBody>
      </p:sp>
      <p:pic>
        <p:nvPicPr>
          <p:cNvPr id="199683" name="Picture 3" descr="haa19472_040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990600"/>
            <a:ext cx="6172200" cy="5638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A899-4871-4578-949A-C6B7D376323C}" type="slidenum">
              <a:rPr lang="en-US"/>
              <a:pPr/>
              <a:t>16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95300"/>
            <a:ext cx="7391400" cy="800100"/>
          </a:xfrm>
        </p:spPr>
        <p:txBody>
          <a:bodyPr/>
          <a:lstStyle/>
          <a:p>
            <a:r>
              <a:rPr lang="en-US" sz="4000" dirty="0"/>
              <a:t>Example :Traffic Signaling System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305800" cy="1066800"/>
          </a:xfrm>
        </p:spPr>
        <p:txBody>
          <a:bodyPr/>
          <a:lstStyle/>
          <a:p>
            <a:endParaRPr lang="en-US" sz="2800"/>
          </a:p>
          <a:p>
            <a:endParaRPr lang="en-US" sz="2800"/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pic>
        <p:nvPicPr>
          <p:cNvPr id="185348" name="Picture 4" descr="haa19472_0408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104" y="1447800"/>
            <a:ext cx="9080895" cy="5257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8BA0-3366-4878-AB75-8D33B0C72F99}" type="slidenum">
              <a:rPr lang="en-US"/>
              <a:pPr/>
              <a:t>17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90500"/>
            <a:ext cx="7315200" cy="1371600"/>
          </a:xfrm>
        </p:spPr>
        <p:txBody>
          <a:bodyPr/>
          <a:lstStyle/>
          <a:p>
            <a:r>
              <a:rPr lang="en-US" sz="3600" i="1">
                <a:effectLst>
                  <a:outerShdw blurRad="38100" dist="38100" dir="2700000" algn="tl">
                    <a:srgbClr val="000000"/>
                  </a:outerShdw>
                </a:effectLst>
              </a:rPr>
              <a:t>What Expert Systems Can and Can’t Do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5037137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expert system can:</a:t>
            </a:r>
          </a:p>
          <a:p>
            <a:pPr lvl="1">
              <a:lnSpc>
                <a:spcPct val="90000"/>
              </a:lnSpc>
            </a:pPr>
            <a:r>
              <a:rPr lang="en-US"/>
              <a:t>Reduce errors</a:t>
            </a:r>
          </a:p>
          <a:p>
            <a:pPr lvl="1">
              <a:lnSpc>
                <a:spcPct val="90000"/>
              </a:lnSpc>
            </a:pPr>
            <a:r>
              <a:rPr lang="en-US"/>
              <a:t>Improve customer service</a:t>
            </a:r>
          </a:p>
          <a:p>
            <a:pPr lvl="1">
              <a:lnSpc>
                <a:spcPct val="90000"/>
              </a:lnSpc>
            </a:pPr>
            <a:r>
              <a:rPr lang="en-US"/>
              <a:t>Reduce costs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An expert system can’t:</a:t>
            </a:r>
          </a:p>
          <a:p>
            <a:pPr lvl="1">
              <a:lnSpc>
                <a:spcPct val="90000"/>
              </a:lnSpc>
            </a:pPr>
            <a:r>
              <a:rPr lang="en-US"/>
              <a:t>Use common sense</a:t>
            </a:r>
          </a:p>
          <a:p>
            <a:pPr lvl="1">
              <a:lnSpc>
                <a:spcPct val="90000"/>
              </a:lnSpc>
            </a:pPr>
            <a:r>
              <a:rPr lang="en-US"/>
              <a:t>Automate all processes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21425" y="2209800"/>
            <a:ext cx="2451100" cy="2955925"/>
            <a:chOff x="3854" y="1392"/>
            <a:chExt cx="1544" cy="1862"/>
          </a:xfrm>
        </p:grpSpPr>
        <p:pic>
          <p:nvPicPr>
            <p:cNvPr id="190469" name="Picture 5" descr="j0234687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78" y="1655"/>
              <a:ext cx="1114" cy="11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0470" name="Text Box 6"/>
            <p:cNvSpPr txBox="1">
              <a:spLocks noChangeArrowheads="1"/>
            </p:cNvSpPr>
            <p:nvPr/>
          </p:nvSpPr>
          <p:spPr bwMode="auto">
            <a:xfrm>
              <a:off x="3854" y="1392"/>
              <a:ext cx="1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latin typeface="Arial" charset="0"/>
                </a:rPr>
                <a:t>     On Your Own</a:t>
              </a:r>
            </a:p>
          </p:txBody>
        </p:sp>
        <p:sp>
          <p:nvSpPr>
            <p:cNvPr id="190471" name="Text Box 7"/>
            <p:cNvSpPr txBox="1">
              <a:spLocks noChangeArrowheads="1"/>
            </p:cNvSpPr>
            <p:nvPr/>
          </p:nvSpPr>
          <p:spPr bwMode="auto">
            <a:xfrm>
              <a:off x="3891" y="2736"/>
              <a:ext cx="14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latin typeface="Arial" charset="0"/>
                </a:rPr>
                <a:t>     Traffic Lights</a:t>
              </a:r>
            </a:p>
            <a:p>
              <a:pPr algn="ctr"/>
              <a:endPara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CDA71-C6DD-4FB0-808B-4E5C49ED4AC5}" type="slidenum">
              <a:rPr lang="en-US"/>
              <a:pPr/>
              <a:t>18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14313"/>
            <a:ext cx="7115175" cy="1462087"/>
          </a:xfrm>
        </p:spPr>
        <p:txBody>
          <a:bodyPr/>
          <a:lstStyle/>
          <a:p>
            <a:r>
              <a:rPr lang="en-US" dirty="0" smtClean="0"/>
              <a:t>Office Automation Systems </a:t>
            </a:r>
            <a:r>
              <a:rPr lang="en-US" dirty="0"/>
              <a:t>(</a:t>
            </a:r>
            <a:r>
              <a:rPr lang="en-US" dirty="0" smtClean="0"/>
              <a:t>OAS) </a:t>
            </a:r>
            <a:endParaRPr lang="en-US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05000"/>
            <a:ext cx="76962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/>
                </a:solidFill>
              </a:rPr>
              <a:t>Office automation</a:t>
            </a:r>
            <a:r>
              <a:rPr lang="en-US" sz="2800" dirty="0"/>
              <a:t> system is used to digitally: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create, collect, store, manipulate, and relay office information needed for accomplishing basic tasks and goals.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The basic activities of an office automation system are: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Raw data storage, electronic transfer, and the management of electronic business information.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8880-54C4-4210-872C-3598F99A729E}" type="slidenum">
              <a:rPr lang="en-US"/>
              <a:pPr/>
              <a:t>19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Characteristics: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19600"/>
          </a:xfrm>
        </p:spPr>
        <p:txBody>
          <a:bodyPr/>
          <a:lstStyle/>
          <a:p>
            <a:r>
              <a:rPr lang="en-US" sz="2800"/>
              <a:t>Used as a facilitator of office correspondence and communication for all the activities.</a:t>
            </a:r>
          </a:p>
          <a:p>
            <a:endParaRPr lang="en-US" sz="2800"/>
          </a:p>
          <a:p>
            <a:r>
              <a:rPr lang="en-US" sz="2800"/>
              <a:t>Office Automation helps in optimize or automate existing office procedures.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sz="2800"/>
              <a:t>The backbone of office automation is a LAN, which allows users to transmit data, mail and even voice across the network.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35A03-CD40-4236-943F-CCB4189A50E4}" type="slidenum">
              <a:rPr lang="en-US"/>
              <a:pPr/>
              <a:t>2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IS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828800"/>
            <a:ext cx="80772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tx2"/>
                </a:solidFill>
              </a:rPr>
              <a:t>They are:</a:t>
            </a:r>
          </a:p>
          <a:p>
            <a:r>
              <a:rPr lang="en-US" b="1" dirty="0">
                <a:solidFill>
                  <a:srgbClr val="FF0000"/>
                </a:solidFill>
              </a:rPr>
              <a:t>Transaction Processing </a:t>
            </a:r>
            <a:r>
              <a:rPr lang="en-US" b="1" dirty="0" smtClean="0">
                <a:solidFill>
                  <a:srgbClr val="FF0000"/>
                </a:solidFill>
              </a:rPr>
              <a:t>Systems </a:t>
            </a:r>
            <a:r>
              <a:rPr lang="en-US" b="1" dirty="0">
                <a:solidFill>
                  <a:srgbClr val="FF0000"/>
                </a:solidFill>
              </a:rPr>
              <a:t>(TPS)</a:t>
            </a:r>
          </a:p>
          <a:p>
            <a:r>
              <a:rPr lang="en-US" b="1" dirty="0">
                <a:solidFill>
                  <a:srgbClr val="FF0000"/>
                </a:solidFill>
              </a:rPr>
              <a:t>Management Information </a:t>
            </a:r>
            <a:r>
              <a:rPr lang="en-US" b="1" dirty="0" smtClean="0">
                <a:solidFill>
                  <a:srgbClr val="FF0000"/>
                </a:solidFill>
              </a:rPr>
              <a:t>Systems </a:t>
            </a:r>
            <a:r>
              <a:rPr lang="en-US" b="1" dirty="0">
                <a:solidFill>
                  <a:srgbClr val="FF0000"/>
                </a:solidFill>
              </a:rPr>
              <a:t>(MIS)</a:t>
            </a:r>
          </a:p>
          <a:p>
            <a:r>
              <a:rPr lang="en-US" b="1" dirty="0">
                <a:solidFill>
                  <a:srgbClr val="FF0000"/>
                </a:solidFill>
              </a:rPr>
              <a:t>Decision Support </a:t>
            </a:r>
            <a:r>
              <a:rPr lang="en-US" b="1" dirty="0" smtClean="0">
                <a:solidFill>
                  <a:srgbClr val="FF0000"/>
                </a:solidFill>
              </a:rPr>
              <a:t>Systems </a:t>
            </a:r>
            <a:r>
              <a:rPr lang="en-US" b="1" dirty="0">
                <a:solidFill>
                  <a:srgbClr val="FF0000"/>
                </a:solidFill>
              </a:rPr>
              <a:t>(DSS)</a:t>
            </a:r>
          </a:p>
          <a:p>
            <a:r>
              <a:rPr lang="en-US" dirty="0" smtClean="0"/>
              <a:t>Management Reporting Systems (MRS)</a:t>
            </a:r>
          </a:p>
          <a:p>
            <a:r>
              <a:rPr lang="en-US" dirty="0" smtClean="0"/>
              <a:t>Knowledge Based Systems (KBS)</a:t>
            </a:r>
            <a:endParaRPr lang="en-US" dirty="0"/>
          </a:p>
          <a:p>
            <a:r>
              <a:rPr lang="en-US" dirty="0"/>
              <a:t>Office </a:t>
            </a:r>
            <a:r>
              <a:rPr lang="en-US" dirty="0" smtClean="0"/>
              <a:t>Automation Systems </a:t>
            </a:r>
            <a:r>
              <a:rPr lang="en-US" dirty="0"/>
              <a:t>(</a:t>
            </a:r>
            <a:r>
              <a:rPr lang="en-US" dirty="0" smtClean="0"/>
              <a:t>OAS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9A28-5996-4EFE-B956-8DCC5478BDAE}" type="slidenum">
              <a:rPr lang="en-US"/>
              <a:pPr/>
              <a:t>20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Word processing, which includes: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dictation,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typing,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copying, e.t.c</a:t>
            </a:r>
          </a:p>
          <a:p>
            <a:pPr>
              <a:lnSpc>
                <a:spcPct val="90000"/>
              </a:lnSpc>
            </a:pPr>
            <a:r>
              <a:rPr lang="en-US" sz="2800"/>
              <a:t>Electronic-filing</a:t>
            </a:r>
          </a:p>
          <a:p>
            <a:pPr>
              <a:lnSpc>
                <a:spcPct val="90000"/>
              </a:lnSpc>
            </a:pPr>
            <a:r>
              <a:rPr lang="en-US" sz="2800"/>
              <a:t>Electronic mail</a:t>
            </a:r>
          </a:p>
          <a:p>
            <a:pPr>
              <a:lnSpc>
                <a:spcPct val="90000"/>
              </a:lnSpc>
            </a:pPr>
            <a:r>
              <a:rPr lang="en-US" sz="2800"/>
              <a:t>Data and voice Communication, which includes: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fax, telex,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telephone and telephone switchboard operations (PBX)</a:t>
            </a:r>
          </a:p>
        </p:txBody>
      </p:sp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1295400" y="838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tx2"/>
                </a:solidFill>
              </a:rPr>
              <a:t>Facilities of </a:t>
            </a:r>
            <a:r>
              <a:rPr lang="en-US" sz="4400" dirty="0" smtClean="0">
                <a:solidFill>
                  <a:schemeClr val="tx2"/>
                </a:solidFill>
              </a:rPr>
              <a:t>OAS</a:t>
            </a:r>
            <a:r>
              <a:rPr lang="en-US" sz="4400" dirty="0">
                <a:solidFill>
                  <a:schemeClr val="tx2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18"/>
          <p:cNvSpPr>
            <a:spLocks noChangeArrowheads="1"/>
          </p:cNvSpPr>
          <p:nvPr/>
        </p:nvSpPr>
        <p:spPr bwMode="auto">
          <a:xfrm>
            <a:off x="0" y="1600200"/>
            <a:ext cx="9144000" cy="5029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4400" b="1" i="1">
              <a:solidFill>
                <a:schemeClr val="bg1"/>
              </a:solidFill>
            </a:endParaRPr>
          </a:p>
          <a:p>
            <a:endParaRPr lang="en-US" sz="4400" b="1" i="1">
              <a:solidFill>
                <a:schemeClr val="bg1"/>
              </a:solidFill>
            </a:endParaRPr>
          </a:p>
        </p:txBody>
      </p:sp>
      <p:sp>
        <p:nvSpPr>
          <p:cNvPr id="4099" name="Oval 21"/>
          <p:cNvSpPr>
            <a:spLocks noChangeArrowheads="1"/>
          </p:cNvSpPr>
          <p:nvPr/>
        </p:nvSpPr>
        <p:spPr bwMode="auto">
          <a:xfrm>
            <a:off x="838200" y="1981200"/>
            <a:ext cx="7239000" cy="3962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MRS is an element of MIS.</a:t>
            </a:r>
          </a:p>
          <a:p>
            <a:pPr algn="ctr">
              <a:buFontTx/>
              <a:buChar char="•"/>
            </a:pPr>
            <a:r>
              <a:rPr lang="en-US" sz="2400" b="1" dirty="0" smtClean="0">
                <a:solidFill>
                  <a:schemeClr val="bg2"/>
                </a:solidFill>
              </a:rPr>
              <a:t>It </a:t>
            </a:r>
            <a:r>
              <a:rPr lang="en-US" sz="2400" b="1" dirty="0">
                <a:solidFill>
                  <a:schemeClr val="bg2"/>
                </a:solidFill>
              </a:rPr>
              <a:t>is a system for </a:t>
            </a:r>
          </a:p>
          <a:p>
            <a:pPr algn="ctr"/>
            <a:r>
              <a:rPr lang="en-US" sz="2400" b="1" dirty="0">
                <a:solidFill>
                  <a:schemeClr val="bg2"/>
                </a:solidFill>
              </a:rPr>
              <a:t>providing </a:t>
            </a:r>
          </a:p>
          <a:p>
            <a:pPr algn="ctr"/>
            <a:r>
              <a:rPr lang="en-US" sz="2400" b="1" dirty="0">
                <a:solidFill>
                  <a:schemeClr val="bg2"/>
                </a:solidFill>
              </a:rPr>
              <a:t>standardized reports</a:t>
            </a:r>
          </a:p>
          <a:p>
            <a:pPr algn="ctr"/>
            <a:r>
              <a:rPr lang="en-US" sz="2400" b="1" dirty="0">
                <a:solidFill>
                  <a:schemeClr val="bg2"/>
                </a:solidFill>
              </a:rPr>
              <a:t>based on well-known</a:t>
            </a:r>
          </a:p>
          <a:p>
            <a:pPr algn="ctr"/>
            <a:r>
              <a:rPr lang="en-US" sz="2400" b="1" dirty="0">
                <a:solidFill>
                  <a:schemeClr val="bg2"/>
                </a:solidFill>
              </a:rPr>
              <a:t>procedures and rules.</a:t>
            </a:r>
          </a:p>
          <a:p>
            <a:pPr algn="ctr"/>
            <a:endParaRPr lang="en-US" sz="2400" b="1" dirty="0"/>
          </a:p>
        </p:txBody>
      </p:sp>
      <p:sp>
        <p:nvSpPr>
          <p:cNvPr id="4100" name="Rectangle 2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 b="1" i="1">
              <a:solidFill>
                <a:schemeClr val="tx2"/>
              </a:solidFill>
            </a:endParaRPr>
          </a:p>
          <a:p>
            <a:pPr algn="ctr"/>
            <a:endParaRPr lang="en-US" sz="3200" b="1" i="1">
              <a:solidFill>
                <a:schemeClr val="tx2"/>
              </a:solidFill>
            </a:endParaRPr>
          </a:p>
          <a:p>
            <a:pPr algn="ctr"/>
            <a:r>
              <a:rPr lang="en-US" sz="3200" b="1" i="1">
                <a:solidFill>
                  <a:schemeClr val="tx2"/>
                </a:solidFill>
              </a:rPr>
              <a:t>Management Reporting System (MRS)</a:t>
            </a:r>
          </a:p>
          <a:p>
            <a:pPr algn="ctr"/>
            <a:endParaRPr lang="en-US" sz="3200" b="1">
              <a:solidFill>
                <a:schemeClr val="tx2"/>
              </a:solidFill>
            </a:endParaRPr>
          </a:p>
          <a:p>
            <a:pPr algn="ctr"/>
            <a:endParaRPr lang="en-US" sz="3200" b="1" i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A18F5A-F250-4026-AC38-4119DA6F3D78}" type="slidenum">
              <a:rPr lang="en-US"/>
              <a:pPr/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Management Reporting System (MRS)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1"/>
            <a:ext cx="8650288" cy="4876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It is a complex, multistage activity which takes place in the context of other business processes.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2800" dirty="0" smtClean="0"/>
              <a:t>It makes use of the multiple information systems -- general documentation, project management, financial control, email communication and business presentation. 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2800" dirty="0" smtClean="0"/>
              <a:t>Managers take information from these sources,  which is combined, summarized, and reinterpreted in management reports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smtClean="0"/>
              <a:t>For example: </a:t>
            </a:r>
            <a:r>
              <a:rPr lang="en-US" sz="2800" dirty="0" smtClean="0">
                <a:hlinkClick r:id="rId2" action="ppaction://hlinkpres?slideindex=1&amp;slidetitle="/>
              </a:rPr>
              <a:t>Sample Reports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659A4C-AE48-4D30-8105-4695C3B66115}" type="slidenum">
              <a:rPr lang="en-US"/>
              <a:pPr/>
              <a:t>5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Management Reporting System (MRS)</a:t>
            </a:r>
          </a:p>
        </p:txBody>
      </p:sp>
      <p:graphicFrame>
        <p:nvGraphicFramePr>
          <p:cNvPr id="141343" name="Group 31"/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8534400" cy="4572001"/>
        </p:xfrm>
        <a:graphic>
          <a:graphicData uri="http://schemas.openxmlformats.org/drawingml/2006/table">
            <a:tbl>
              <a:tblPr/>
              <a:tblGrid>
                <a:gridCol w="2008188"/>
                <a:gridCol w="6526212"/>
              </a:tblGrid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Areas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MRS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Impact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Based on structured tasks (rather than problems) where policies, procedures and rules can be reliably pre-defined.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Pay Off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 improving efficiency by reducing costs, turnaround time and so on, replacing clerical personnel.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Relevance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Has been indirect.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Eg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: by providing reports and access to data.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C673-1D98-4DD2-A5FF-7659CC6FE4A2}" type="slidenum">
              <a:rPr lang="en-US"/>
              <a:pPr/>
              <a:t>6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System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It is a computer based system that represents knowledge.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It makes knowledge available to users in a form tailored to the solution of specific problems.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Knowledge System technology is evolving.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DFDE-CFD0-4C98-82AA-78DE75412A4E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Knowledge System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Hypertext</a:t>
            </a:r>
          </a:p>
          <a:p>
            <a:endParaRPr lang="en-US"/>
          </a:p>
          <a:p>
            <a:r>
              <a:rPr lang="en-US"/>
              <a:t>Interactive Video</a:t>
            </a:r>
          </a:p>
          <a:p>
            <a:endParaRPr lang="en-US"/>
          </a:p>
          <a:p>
            <a:r>
              <a:rPr lang="en-US"/>
              <a:t>Expert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6725-CDF4-4443-84B9-A8C8A3B456CE}" type="slidenum">
              <a:rPr lang="en-US"/>
              <a:pPr/>
              <a:t>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Hypertext System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840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Provides hypertext documents which store: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text, graphs, diagrams, schematics and other graphics in computer media.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800"/>
              <a:t>This system becomes </a:t>
            </a:r>
            <a:r>
              <a:rPr lang="en-US" sz="2800">
                <a:solidFill>
                  <a:schemeClr val="tx2"/>
                </a:solidFill>
              </a:rPr>
              <a:t>knowledge system</a:t>
            </a:r>
            <a:r>
              <a:rPr lang="en-US" sz="2800"/>
              <a:t> because of its capacity to store the access paths in the document.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So experts can establish access paths for non-experts to follow.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For example: </a:t>
            </a:r>
            <a:r>
              <a:rPr lang="en-US" sz="2800">
                <a:solidFill>
                  <a:schemeClr val="tx2"/>
                </a:solidFill>
              </a:rPr>
              <a:t>Encyclopedia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8F0C-2CD8-45DF-AD6E-5EBCEF5189A2}" type="slidenum">
              <a:rPr lang="en-US"/>
              <a:pPr/>
              <a:t>9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Interactive Video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611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It links video segments via menu processing applications.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This allows knowledge stored in video media to be accessed non-sequentially.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They involve a greater degree of computer control.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For example: </a:t>
            </a:r>
            <a:r>
              <a:rPr lang="en-US" sz="2800">
                <a:solidFill>
                  <a:schemeClr val="tx2"/>
                </a:solidFill>
              </a:rPr>
              <a:t>Airlines</a:t>
            </a:r>
            <a:r>
              <a:rPr lang="en-US" sz="2800"/>
              <a:t> uses interactive video to train personnel on procedures for the use of new equipments.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1824</TotalTime>
  <Words>692</Words>
  <Application>Microsoft PowerPoint</Application>
  <PresentationFormat>On-screen Show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Business Plan</vt:lpstr>
      <vt:lpstr>Slide 1</vt:lpstr>
      <vt:lpstr>Types of IS</vt:lpstr>
      <vt:lpstr>Slide 3</vt:lpstr>
      <vt:lpstr>Management Reporting System (MRS)</vt:lpstr>
      <vt:lpstr>Management Reporting System (MRS)</vt:lpstr>
      <vt:lpstr>Knowledge System</vt:lpstr>
      <vt:lpstr>Types of Knowledge System</vt:lpstr>
      <vt:lpstr>Hypertext System</vt:lpstr>
      <vt:lpstr>Interactive Video</vt:lpstr>
      <vt:lpstr>Expert System</vt:lpstr>
      <vt:lpstr>Decisions, Decisions, Decisions How You Make a Decision</vt:lpstr>
      <vt:lpstr>Decisions, Decisions, Decisions Types of Decisions You Face</vt:lpstr>
      <vt:lpstr>Artificial Intelligence</vt:lpstr>
      <vt:lpstr>Expert System</vt:lpstr>
      <vt:lpstr>Components of an Expert System</vt:lpstr>
      <vt:lpstr>Example :Traffic Signaling System</vt:lpstr>
      <vt:lpstr>What Expert Systems Can and Can’t Do</vt:lpstr>
      <vt:lpstr>Office Automation Systems (OAS) </vt:lpstr>
      <vt:lpstr>Characteristics: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neeetu</dc:creator>
  <cp:lastModifiedBy>abc</cp:lastModifiedBy>
  <cp:revision>165</cp:revision>
  <dcterms:created xsi:type="dcterms:W3CDTF">2007-01-08T10:42:18Z</dcterms:created>
  <dcterms:modified xsi:type="dcterms:W3CDTF">2010-10-21T16:25:51Z</dcterms:modified>
</cp:coreProperties>
</file>