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78" r:id="rId3"/>
    <p:sldId id="284" r:id="rId4"/>
    <p:sldId id="258" r:id="rId5"/>
    <p:sldId id="279" r:id="rId6"/>
    <p:sldId id="280" r:id="rId7"/>
    <p:sldId id="259" r:id="rId8"/>
    <p:sldId id="260" r:id="rId9"/>
    <p:sldId id="261" r:id="rId10"/>
    <p:sldId id="262" r:id="rId11"/>
    <p:sldId id="263" r:id="rId12"/>
    <p:sldId id="264" r:id="rId13"/>
    <p:sldId id="282" r:id="rId14"/>
    <p:sldId id="283" r:id="rId15"/>
    <p:sldId id="281" r:id="rId16"/>
    <p:sldId id="269" r:id="rId17"/>
    <p:sldId id="270" r:id="rId18"/>
    <p:sldId id="271" r:id="rId19"/>
    <p:sldId id="272" r:id="rId20"/>
    <p:sldId id="273" r:id="rId21"/>
    <p:sldId id="274" r:id="rId22"/>
    <p:sldId id="275" r:id="rId23"/>
    <p:sldId id="276" r:id="rId24"/>
    <p:sldId id="27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1D8BD707-D9CF-40AE-B4C6-C98DA3205C09}" type="datetimeFigureOut">
              <a:rPr lang="en-US" smtClean="0"/>
              <a:pPr/>
              <a:t>8/24/2010</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8/24/2010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8/24/2010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600200"/>
            <a:ext cx="4038600" cy="4530725"/>
          </a:xfrm>
        </p:spPr>
        <p:txBody>
          <a:bodyPr/>
          <a:lstStyle/>
          <a:p>
            <a:pPr lvl="0"/>
            <a:endParaRPr lang="en-US" noProof="0" smtClean="0"/>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D13043E3-1BCA-42BF-B907-7AC7532C9BFA}" type="slidenum">
              <a:rPr lang="en-US"/>
              <a:pPr>
                <a:defRPr/>
              </a:pPr>
              <a:t>‹#›</a:t>
            </a:fld>
            <a:endParaRPr lang="en-US"/>
          </a:p>
        </p:txBody>
      </p:sp>
    </p:spTree>
  </p:cSld>
  <p:clrMapOvr>
    <a:masterClrMapping/>
  </p:clrMapOvr>
  <p:transition>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8/24/2010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8/24/2010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8/24/2010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8/24/2010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8/24/2010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8/24/2010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8/24/2010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1D8BD707-D9CF-40AE-B4C6-C98DA3205C09}" type="datetimeFigureOut">
              <a:rPr lang="en-US" smtClean="0"/>
              <a:pPr/>
              <a:t>8/24/2010</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D8BD707-D9CF-40AE-B4C6-C98DA3205C09}" type="datetimeFigureOut">
              <a:rPr lang="en-US" smtClean="0"/>
              <a:pPr/>
              <a:t>8/24/2010</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4745736"/>
          </a:xfrm>
        </p:spPr>
        <p:txBody>
          <a:bodyPr/>
          <a:lstStyle/>
          <a:p>
            <a:pPr algn="ctr"/>
            <a:r>
              <a:rPr lang="en-US" sz="6600" dirty="0" smtClean="0"/>
              <a:t>COST </a:t>
            </a:r>
            <a:r>
              <a:rPr lang="en-US" sz="6600" dirty="0" smtClean="0"/>
              <a:t/>
            </a:r>
            <a:br>
              <a:rPr lang="en-US" sz="6600" dirty="0" smtClean="0"/>
            </a:br>
            <a:r>
              <a:rPr lang="en-US" sz="6600" dirty="0" smtClean="0"/>
              <a:t>&amp; </a:t>
            </a:r>
            <a:br>
              <a:rPr lang="en-US" sz="6600" dirty="0" smtClean="0"/>
            </a:br>
            <a:r>
              <a:rPr lang="en-US" sz="6600" dirty="0" smtClean="0"/>
              <a:t>MANAGEMENT </a:t>
            </a:r>
            <a:r>
              <a:rPr lang="en-US" sz="6600" dirty="0" smtClean="0"/>
              <a:t>ACCOUNTING</a:t>
            </a:r>
            <a:endParaRPr lang="en-US" sz="6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p:txBody>
          <a:bodyPr/>
          <a:lstStyle/>
          <a:p>
            <a:pPr algn="ctr" eaLnBrk="1" hangingPunct="1">
              <a:defRPr/>
            </a:pPr>
            <a:r>
              <a:rPr lang="en-US" smtClean="0"/>
              <a:t>DIFFRENTIAL COST: It is the difference in  total cost between any two alternatives. It is the only difference  in amount of two cost.</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914400" y="381000"/>
            <a:ext cx="7772400" cy="5974560"/>
          </a:xfrm>
        </p:spPr>
        <p:txBody>
          <a:bodyPr/>
          <a:lstStyle/>
          <a:p>
            <a:pPr algn="just" eaLnBrk="1" hangingPunct="1">
              <a:defRPr/>
            </a:pPr>
            <a:r>
              <a:rPr lang="en-US" dirty="0" smtClean="0">
                <a:latin typeface="Times New Roman" pitchFamily="18" charset="0"/>
                <a:cs typeface="Times New Roman" pitchFamily="18" charset="0"/>
              </a:rPr>
              <a:t>SHUT DOWN COST: </a:t>
            </a:r>
            <a:r>
              <a:rPr lang="en-US" sz="3600" dirty="0" smtClean="0">
                <a:latin typeface="Times New Roman" pitchFamily="18" charset="0"/>
                <a:cs typeface="Times New Roman" pitchFamily="18" charset="0"/>
              </a:rPr>
              <a:t>Cost which have to be incurred under all situations in the case of stopping manufacture of a product or closing down a department or a division.</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endParaRPr lang="en-US" smtClean="0"/>
          </a:p>
        </p:txBody>
      </p:sp>
      <p:sp>
        <p:nvSpPr>
          <p:cNvPr id="19459" name="Rectangle 3"/>
          <p:cNvSpPr>
            <a:spLocks noGrp="1" noChangeArrowheads="1"/>
          </p:cNvSpPr>
          <p:nvPr>
            <p:ph idx="1"/>
          </p:nvPr>
        </p:nvSpPr>
        <p:spPr/>
        <p:txBody>
          <a:bodyPr/>
          <a:lstStyle/>
          <a:p>
            <a:pPr algn="just" eaLnBrk="1" hangingPunct="1">
              <a:defRPr/>
            </a:pPr>
            <a:r>
              <a:rPr lang="en-US" dirty="0" smtClean="0"/>
              <a:t>CONTROLLABLE &amp;NON CONTROLLABLE COST: A cost which can be influenced by the action of a specified member of an undertaking ( Controllable cost) A cost which cannot be influenced by the action of  a specified member of an undertaking ( Non controllable)</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smtClean="0"/>
              <a:t>MARGINAL  COSTING</a:t>
            </a:r>
          </a:p>
        </p:txBody>
      </p:sp>
      <p:sp>
        <p:nvSpPr>
          <p:cNvPr id="23555" name="Rectangle 3"/>
          <p:cNvSpPr>
            <a:spLocks noGrp="1" noChangeArrowheads="1"/>
          </p:cNvSpPr>
          <p:nvPr>
            <p:ph type="body" idx="1"/>
          </p:nvPr>
        </p:nvSpPr>
        <p:spPr/>
        <p:txBody>
          <a:bodyPr/>
          <a:lstStyle/>
          <a:p>
            <a:pPr algn="ctr" eaLnBrk="1" hangingPunct="1">
              <a:buFont typeface="Wingdings" pitchFamily="2" charset="2"/>
              <a:buNone/>
              <a:defRPr/>
            </a:pPr>
            <a:r>
              <a:rPr lang="en-US" smtClean="0"/>
              <a:t>According to Institute of Cost &amp;Management Accountants London Marginal Cost represents “the amount of any given volume of output by which aggregate costs are changed if the volume of output is increased by one unit”</a:t>
            </a:r>
          </a:p>
        </p:txBody>
      </p:sp>
      <p:sp>
        <p:nvSpPr>
          <p:cNvPr id="15364" name="Line 7"/>
          <p:cNvSpPr>
            <a:spLocks noChangeShapeType="1"/>
          </p:cNvSpPr>
          <p:nvPr/>
        </p:nvSpPr>
        <p:spPr bwMode="auto">
          <a:xfrm>
            <a:off x="2057400" y="5257800"/>
            <a:ext cx="0" cy="0"/>
          </a:xfrm>
          <a:prstGeom prst="line">
            <a:avLst/>
          </a:prstGeom>
          <a:noFill/>
          <a:ln w="9525">
            <a:solidFill>
              <a:schemeClr val="tx1"/>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4" name="Rectangle 14"/>
          <p:cNvSpPr>
            <a:spLocks noGrp="1" noChangeArrowheads="1"/>
          </p:cNvSpPr>
          <p:nvPr>
            <p:ph type="title"/>
          </p:nvPr>
        </p:nvSpPr>
        <p:spPr/>
        <p:txBody>
          <a:bodyPr/>
          <a:lstStyle/>
          <a:p>
            <a:pPr eaLnBrk="1" hangingPunct="1">
              <a:defRPr/>
            </a:pPr>
            <a:r>
              <a:rPr lang="en-US" smtClean="0"/>
              <a:t>For example:</a:t>
            </a:r>
          </a:p>
        </p:txBody>
      </p:sp>
      <p:sp>
        <p:nvSpPr>
          <p:cNvPr id="20495" name="Rectangle 15"/>
          <p:cNvSpPr>
            <a:spLocks noGrp="1" noChangeArrowheads="1"/>
          </p:cNvSpPr>
          <p:nvPr>
            <p:ph type="body" idx="1"/>
          </p:nvPr>
        </p:nvSpPr>
        <p:spPr/>
        <p:txBody>
          <a:bodyPr/>
          <a:lstStyle/>
          <a:p>
            <a:pPr eaLnBrk="1" hangingPunct="1">
              <a:defRPr/>
            </a:pPr>
            <a:r>
              <a:rPr lang="en-US" smtClean="0"/>
              <a:t>Cost of production of 1000 units =Rs.200,000</a:t>
            </a:r>
          </a:p>
          <a:p>
            <a:pPr eaLnBrk="1" hangingPunct="1">
              <a:defRPr/>
            </a:pPr>
            <a:r>
              <a:rPr lang="en-US" smtClean="0"/>
              <a:t>Cost of production for 1001 units=Rs.200,150</a:t>
            </a:r>
          </a:p>
          <a:p>
            <a:pPr eaLnBrk="1" hangingPunct="1">
              <a:defRPr/>
            </a:pPr>
            <a:r>
              <a:rPr lang="en-US" smtClean="0"/>
              <a:t> difference= Rs. 150 (Marginal Cost)</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Decipher this one:</a:t>
            </a:r>
            <a:br>
              <a:rPr lang="en-US" dirty="0" smtClean="0"/>
            </a:br>
            <a:r>
              <a:rPr lang="en-US" dirty="0" smtClean="0"/>
              <a:t/>
            </a:r>
            <a:br>
              <a:rPr lang="en-US" dirty="0" smtClean="0"/>
            </a:br>
            <a:r>
              <a:rPr lang="en-US" dirty="0" smtClean="0"/>
              <a:t>7 I of I</a:t>
            </a:r>
          </a:p>
          <a:p>
            <a:r>
              <a:rPr lang="en-US" b="1" dirty="0" smtClean="0"/>
              <a:t>Hint</a:t>
            </a:r>
            <a:endParaRPr lang="en-US" dirty="0" smtClean="0"/>
          </a:p>
          <a:p>
            <a:r>
              <a:rPr lang="en-US" dirty="0" smtClean="0"/>
              <a:t>There are also seven books in the set.</a:t>
            </a:r>
          </a:p>
          <a:p>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Answer</a:t>
            </a:r>
            <a:endParaRPr lang="en-US" dirty="0" smtClean="0"/>
          </a:p>
          <a:p>
            <a:r>
              <a:rPr lang="en-US" dirty="0" smtClean="0"/>
              <a:t>7 Incarnations of Immortality</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09600"/>
            <a:ext cx="7772400" cy="5745960"/>
          </a:xfrm>
        </p:spPr>
        <p:txBody>
          <a:bodyPr>
            <a:normAutofit/>
          </a:bodyPr>
          <a:lstStyle/>
          <a:p>
            <a:r>
              <a:rPr lang="en-US" dirty="0" smtClean="0"/>
              <a:t>Every now and then you cut my head</a:t>
            </a:r>
            <a:br>
              <a:rPr lang="en-US" dirty="0" smtClean="0"/>
            </a:br>
            <a:r>
              <a:rPr lang="en-US" dirty="0" smtClean="0"/>
              <a:t>Yet I don't complain but obey instead</a:t>
            </a:r>
            <a:br>
              <a:rPr lang="en-US" dirty="0" smtClean="0"/>
            </a:br>
            <a:r>
              <a:rPr lang="en-US" dirty="0" smtClean="0"/>
              <a:t/>
            </a:r>
            <a:br>
              <a:rPr lang="en-US" dirty="0" smtClean="0"/>
            </a:br>
            <a:r>
              <a:rPr lang="en-US" dirty="0" smtClean="0"/>
              <a:t>I am a way for your thoughts and feelings to be spread</a:t>
            </a:r>
            <a:br>
              <a:rPr lang="en-US" dirty="0" smtClean="0"/>
            </a:br>
            <a:r>
              <a:rPr lang="en-US" dirty="0" smtClean="0"/>
              <a:t>Despite the fact that I am totally dead</a:t>
            </a:r>
            <a:br>
              <a:rPr lang="en-US" dirty="0" smtClean="0"/>
            </a:br>
            <a:r>
              <a:rPr lang="en-US" dirty="0" smtClean="0"/>
              <a:t/>
            </a:r>
            <a:br>
              <a:rPr lang="en-US" dirty="0" smtClean="0"/>
            </a:br>
            <a:r>
              <a:rPr lang="en-US" dirty="0" smtClean="0"/>
              <a:t>A double edged weapon that is easily lead</a:t>
            </a:r>
            <a:br>
              <a:rPr lang="en-US" dirty="0" smtClean="0"/>
            </a:br>
            <a:r>
              <a:rPr lang="en-US" dirty="0" smtClean="0"/>
              <a:t>So don't always believe me: use your head</a:t>
            </a:r>
          </a:p>
          <a:p>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Answer</a:t>
            </a:r>
            <a:endParaRPr lang="en-US" dirty="0" smtClean="0"/>
          </a:p>
          <a:p>
            <a:r>
              <a:rPr lang="en-US" dirty="0" smtClean="0"/>
              <a:t>The pencil.</a:t>
            </a:r>
            <a:br>
              <a:rPr lang="en-US" dirty="0" smtClean="0"/>
            </a:br>
            <a:r>
              <a:rPr lang="en-US" dirty="0" smtClean="0"/>
              <a:t/>
            </a:r>
            <a:br>
              <a:rPr lang="en-US" dirty="0" smtClean="0"/>
            </a:br>
            <a:r>
              <a:rPr lang="en-US" dirty="0" smtClean="0"/>
              <a:t>Cut my head: by sharpening</a:t>
            </a:r>
            <a:br>
              <a:rPr lang="en-US" dirty="0" smtClean="0"/>
            </a:br>
            <a:r>
              <a:rPr lang="en-US" dirty="0" smtClean="0"/>
              <a:t>Obey instead: write whatever you want</a:t>
            </a:r>
            <a:br>
              <a:rPr lang="en-US" dirty="0" smtClean="0"/>
            </a:br>
            <a:r>
              <a:rPr lang="en-US" dirty="0" smtClean="0"/>
              <a:t>Way for your thoughts and feelings to be spread: by expressing them through writing</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BOOKS:</a:t>
            </a:r>
            <a:endParaRPr lang="en-US" dirty="0"/>
          </a:p>
        </p:txBody>
      </p:sp>
      <p:sp>
        <p:nvSpPr>
          <p:cNvPr id="3" name="Content Placeholder 2"/>
          <p:cNvSpPr>
            <a:spLocks noGrp="1"/>
          </p:cNvSpPr>
          <p:nvPr>
            <p:ph idx="1"/>
          </p:nvPr>
        </p:nvSpPr>
        <p:spPr/>
        <p:txBody>
          <a:bodyPr/>
          <a:lstStyle/>
          <a:p>
            <a:r>
              <a:rPr lang="en-US" dirty="0" smtClean="0"/>
              <a:t>COST MANAGEMENT:- JAWAHAR LAL</a:t>
            </a:r>
          </a:p>
          <a:p>
            <a:r>
              <a:rPr lang="en-US" dirty="0" smtClean="0"/>
              <a:t>COST MANAGEMENT:- RAVI K. KISHORE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81000"/>
            <a:ext cx="7772400" cy="5974560"/>
          </a:xfrm>
        </p:spPr>
        <p:txBody>
          <a:bodyPr>
            <a:normAutofit/>
          </a:bodyPr>
          <a:lstStyle/>
          <a:p>
            <a:r>
              <a:rPr lang="en-US" dirty="0" smtClean="0"/>
              <a:t>Can you decipher this phrase?</a:t>
            </a:r>
            <a:br>
              <a:rPr lang="en-US" dirty="0" smtClean="0"/>
            </a:br>
            <a:r>
              <a:rPr lang="en-US" dirty="0" smtClean="0"/>
              <a:t/>
            </a:r>
            <a:br>
              <a:rPr lang="en-US" dirty="0" smtClean="0"/>
            </a:br>
            <a:r>
              <a:rPr lang="en-US" dirty="0" err="1" smtClean="0"/>
              <a:t>ch</a:t>
            </a:r>
            <a:r>
              <a:rPr lang="en-US" dirty="0" smtClean="0"/>
              <a:t> </a:t>
            </a:r>
            <a:r>
              <a:rPr lang="en-US" dirty="0" err="1" smtClean="0"/>
              <a:t>poorri</a:t>
            </a:r>
            <a:endParaRPr lang="en-US" dirty="0" smtClean="0"/>
          </a:p>
          <a:p>
            <a:endParaRPr lang="en-US" dirty="0" smtClean="0"/>
          </a:p>
          <a:p>
            <a:pPr>
              <a:buNone/>
            </a:pPr>
            <a:r>
              <a:rPr lang="en-US" dirty="0" smtClean="0"/>
              <a:t/>
            </a:r>
            <a:br>
              <a:rPr lang="en-US" dirty="0" smtClean="0"/>
            </a:br>
            <a:r>
              <a:rPr lang="en-US" dirty="0" smtClean="0"/>
              <a:t> </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Hint</a:t>
            </a:r>
            <a:endParaRPr lang="en-US" dirty="0" smtClean="0"/>
          </a:p>
          <a:p>
            <a:r>
              <a:rPr lang="en-US" dirty="0" smtClean="0"/>
              <a:t>Think Robin Hood.</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Answer</a:t>
            </a:r>
            <a:endParaRPr lang="en-US" dirty="0" smtClean="0"/>
          </a:p>
          <a:p>
            <a:r>
              <a:rPr lang="en-US" dirty="0" smtClean="0"/>
              <a:t>Take from the rich and give to the poor.</a:t>
            </a:r>
          </a:p>
          <a:p>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phrase is shown below?</a:t>
            </a:r>
            <a:br>
              <a:rPr lang="en-US" dirty="0" smtClean="0"/>
            </a:br>
            <a:r>
              <a:rPr lang="en-US" dirty="0" smtClean="0"/>
              <a:t/>
            </a:r>
            <a:br>
              <a:rPr lang="en-US" dirty="0" smtClean="0"/>
            </a:br>
            <a:r>
              <a:rPr lang="en-US" dirty="0" smtClean="0"/>
              <a:t>The Hamburgler Horse Rustlers</a:t>
            </a:r>
            <a:br>
              <a:rPr lang="en-US" dirty="0" smtClean="0"/>
            </a:br>
            <a:r>
              <a:rPr lang="en-US" dirty="0" smtClean="0"/>
              <a:t>Bonnie &amp; Clyde Honor Ali Baba</a:t>
            </a:r>
            <a:br>
              <a:rPr lang="en-US" dirty="0" smtClean="0"/>
            </a:br>
            <a:r>
              <a:rPr lang="en-US" dirty="0" smtClean="0"/>
              <a:t>The Great Train Robbers Billy the Kid</a:t>
            </a:r>
          </a:p>
          <a:p>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Answer</a:t>
            </a:r>
            <a:endParaRPr lang="en-US" dirty="0" smtClean="0"/>
          </a:p>
          <a:p>
            <a:r>
              <a:rPr lang="en-US" dirty="0" err="1" smtClean="0"/>
              <a:t>Honour</a:t>
            </a:r>
            <a:r>
              <a:rPr lang="en-US" dirty="0" smtClean="0"/>
              <a:t> amongst thieves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Schedule</a:t>
            </a:r>
            <a:endParaRPr lang="en-US" dirty="0"/>
          </a:p>
        </p:txBody>
      </p:sp>
      <p:sp>
        <p:nvSpPr>
          <p:cNvPr id="3" name="Content Placeholder 2"/>
          <p:cNvSpPr>
            <a:spLocks noGrp="1"/>
          </p:cNvSpPr>
          <p:nvPr>
            <p:ph idx="1"/>
          </p:nvPr>
        </p:nvSpPr>
        <p:spPr/>
        <p:txBody>
          <a:bodyPr/>
          <a:lstStyle/>
          <a:p>
            <a:r>
              <a:rPr lang="en-US" dirty="0" smtClean="0"/>
              <a:t>Total Session</a:t>
            </a:r>
            <a:r>
              <a:rPr lang="en-US" dirty="0" smtClean="0"/>
              <a:t>: 12 </a:t>
            </a:r>
            <a:r>
              <a:rPr lang="en-US" dirty="0" smtClean="0"/>
              <a:t>Sessions</a:t>
            </a:r>
          </a:p>
          <a:p>
            <a:r>
              <a:rPr lang="en-US" dirty="0" smtClean="0"/>
              <a:t> Total marks</a:t>
            </a:r>
            <a:r>
              <a:rPr lang="en-US" dirty="0" smtClean="0"/>
              <a:t>: 100 </a:t>
            </a:r>
            <a:r>
              <a:rPr lang="en-US" dirty="0" smtClean="0"/>
              <a:t>marks</a:t>
            </a:r>
          </a:p>
          <a:p>
            <a:r>
              <a:rPr lang="en-US" dirty="0" smtClean="0"/>
              <a:t>  Written Examination</a:t>
            </a:r>
            <a:r>
              <a:rPr lang="en-US" dirty="0" smtClean="0"/>
              <a:t>: 60 </a:t>
            </a:r>
            <a:r>
              <a:rPr lang="en-US" dirty="0" smtClean="0"/>
              <a:t>marks</a:t>
            </a:r>
          </a:p>
          <a:p>
            <a:r>
              <a:rPr lang="en-US" dirty="0" smtClean="0"/>
              <a:t>Internal Assessment</a:t>
            </a:r>
            <a:r>
              <a:rPr lang="en-US" dirty="0" smtClean="0"/>
              <a:t>: 40 </a:t>
            </a:r>
            <a:r>
              <a:rPr lang="en-US" dirty="0" smtClean="0"/>
              <a:t>marks</a:t>
            </a:r>
          </a:p>
          <a:p>
            <a:pPr lvl="2"/>
            <a:r>
              <a:rPr lang="en-US" dirty="0" smtClean="0"/>
              <a:t>Test – 10 marks</a:t>
            </a:r>
          </a:p>
          <a:p>
            <a:pPr lvl="2"/>
            <a:r>
              <a:rPr lang="en-US" dirty="0" smtClean="0"/>
              <a:t>Presentations  - 20 Marks</a:t>
            </a:r>
          </a:p>
          <a:p>
            <a:pPr lvl="2"/>
            <a:r>
              <a:rPr lang="en-US" dirty="0" smtClean="0"/>
              <a:t>Participation/ Attendance-10 marks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sz="4000" smtClean="0"/>
              <a:t>COST</a:t>
            </a:r>
            <a:br>
              <a:rPr lang="en-US" sz="4000" smtClean="0"/>
            </a:br>
            <a:endParaRPr lang="en-US" sz="4000" smtClean="0"/>
          </a:p>
        </p:txBody>
      </p:sp>
      <p:sp>
        <p:nvSpPr>
          <p:cNvPr id="12291" name="Rectangle 3"/>
          <p:cNvSpPr>
            <a:spLocks noGrp="1" noChangeArrowheads="1"/>
          </p:cNvSpPr>
          <p:nvPr>
            <p:ph idx="1"/>
          </p:nvPr>
        </p:nvSpPr>
        <p:spPr/>
        <p:txBody>
          <a:bodyPr/>
          <a:lstStyle/>
          <a:p>
            <a:pPr eaLnBrk="1" hangingPunct="1">
              <a:defRPr/>
            </a:pPr>
            <a:r>
              <a:rPr lang="en-US" dirty="0" smtClean="0"/>
              <a:t>Cost is the amount of expenditure incurred on or attributable to a </a:t>
            </a:r>
            <a:r>
              <a:rPr lang="en-US" smtClean="0"/>
              <a:t>given thing.</a:t>
            </a:r>
            <a:endParaRPr lang="en-US" dirty="0" smtClean="0"/>
          </a:p>
          <a:p>
            <a:pPr lvl="3" eaLnBrk="1" hangingPunct="1">
              <a:defRPr/>
            </a:pPr>
            <a:r>
              <a:rPr lang="en-US" sz="3200" b="1" dirty="0" smtClean="0"/>
              <a:t>Fixed  Cost</a:t>
            </a:r>
          </a:p>
          <a:p>
            <a:pPr lvl="3" eaLnBrk="1" hangingPunct="1">
              <a:defRPr/>
            </a:pPr>
            <a:r>
              <a:rPr lang="en-US" sz="3200" b="1" dirty="0" smtClean="0"/>
              <a:t>Variable cost</a:t>
            </a:r>
          </a:p>
          <a:p>
            <a:pPr lvl="3" eaLnBrk="1" hangingPunct="1">
              <a:defRPr/>
            </a:pPr>
            <a:endParaRPr lang="en-US" sz="3200" b="1"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COST</a:t>
            </a:r>
            <a:endParaRPr lang="en-US" dirty="0"/>
          </a:p>
        </p:txBody>
      </p:sp>
      <p:sp>
        <p:nvSpPr>
          <p:cNvPr id="3" name="Content Placeholder 2"/>
          <p:cNvSpPr>
            <a:spLocks noGrp="1"/>
          </p:cNvSpPr>
          <p:nvPr>
            <p:ph idx="1"/>
          </p:nvPr>
        </p:nvSpPr>
        <p:spPr/>
        <p:txBody>
          <a:bodyPr/>
          <a:lstStyle/>
          <a:p>
            <a:r>
              <a:rPr lang="en-US" dirty="0" smtClean="0"/>
              <a:t>DIRECT COST</a:t>
            </a:r>
          </a:p>
          <a:p>
            <a:pPr lvl="1"/>
            <a:r>
              <a:rPr lang="en-US" dirty="0" smtClean="0"/>
              <a:t>DIRECT MATERIAL</a:t>
            </a:r>
          </a:p>
          <a:p>
            <a:pPr lvl="1"/>
            <a:r>
              <a:rPr lang="en-US" dirty="0" smtClean="0"/>
              <a:t>DIRECT LABOUR</a:t>
            </a:r>
          </a:p>
          <a:p>
            <a:pPr lvl="1"/>
            <a:r>
              <a:rPr lang="en-US" dirty="0" smtClean="0"/>
              <a:t>DIRECT EXPENSES</a:t>
            </a:r>
          </a:p>
          <a:p>
            <a:r>
              <a:rPr lang="en-US" dirty="0" smtClean="0"/>
              <a:t>INDIRECT COST (OVERHEADS)</a:t>
            </a:r>
          </a:p>
          <a:p>
            <a:pPr lvl="1"/>
            <a:r>
              <a:rPr lang="en-US" dirty="0" smtClean="0"/>
              <a:t>INDIRECT MATERIAL</a:t>
            </a:r>
          </a:p>
          <a:p>
            <a:pPr lvl="1"/>
            <a:r>
              <a:rPr lang="en-US" dirty="0" smtClean="0"/>
              <a:t>INDIRECT LABOUR</a:t>
            </a:r>
          </a:p>
          <a:p>
            <a:pPr lvl="1"/>
            <a:r>
              <a:rPr lang="en-US" dirty="0" smtClean="0"/>
              <a:t>INDIRECT EXPENSES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CLASSIFICATION</a:t>
            </a:r>
            <a:endParaRPr lang="en-US" dirty="0"/>
          </a:p>
        </p:txBody>
      </p:sp>
      <p:sp>
        <p:nvSpPr>
          <p:cNvPr id="3" name="Content Placeholder 2"/>
          <p:cNvSpPr>
            <a:spLocks noGrp="1"/>
          </p:cNvSpPr>
          <p:nvPr>
            <p:ph idx="1"/>
          </p:nvPr>
        </p:nvSpPr>
        <p:spPr/>
        <p:txBody>
          <a:bodyPr/>
          <a:lstStyle/>
          <a:p>
            <a:r>
              <a:rPr lang="en-US" dirty="0" smtClean="0"/>
              <a:t>PRIME COST</a:t>
            </a:r>
          </a:p>
          <a:p>
            <a:r>
              <a:rPr lang="en-US" dirty="0" smtClean="0"/>
              <a:t>FACTORY COST</a:t>
            </a:r>
          </a:p>
          <a:p>
            <a:r>
              <a:rPr lang="en-US" dirty="0" smtClean="0"/>
              <a:t>COST OF  SALES</a:t>
            </a:r>
          </a:p>
          <a:p>
            <a:r>
              <a:rPr lang="en-US" dirty="0" smtClean="0"/>
              <a:t> TOTAL COST OF PRODUCTION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sz="4000" smtClean="0"/>
              <a:t>COST FOR DECISION MAKING</a:t>
            </a:r>
            <a:br>
              <a:rPr lang="en-US" sz="4000" smtClean="0"/>
            </a:br>
            <a:endParaRPr lang="en-US" sz="4000" smtClean="0"/>
          </a:p>
        </p:txBody>
      </p:sp>
      <p:sp>
        <p:nvSpPr>
          <p:cNvPr id="13315" name="Rectangle 3"/>
          <p:cNvSpPr>
            <a:spLocks noGrp="1" noChangeArrowheads="1"/>
          </p:cNvSpPr>
          <p:nvPr>
            <p:ph idx="1"/>
          </p:nvPr>
        </p:nvSpPr>
        <p:spPr/>
        <p:txBody>
          <a:bodyPr/>
          <a:lstStyle/>
          <a:p>
            <a:pPr algn="just" eaLnBrk="1" hangingPunct="1">
              <a:defRPr/>
            </a:pPr>
            <a:r>
              <a:rPr lang="en-US" b="1" dirty="0" smtClean="0"/>
              <a:t>OPPORTUNITY COST-</a:t>
            </a:r>
            <a:r>
              <a:rPr lang="en-US" dirty="0" smtClean="0"/>
              <a:t> An opportunity cost is the benefit given up or sacrificed when one alternative is chosen over another. They are not recorded in the accounting system as they are not based on the past payment or commitments to pay in future.</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sz="half" idx="1"/>
          </p:nvPr>
        </p:nvSpPr>
        <p:spPr>
          <a:xfrm>
            <a:off x="457200" y="685800"/>
            <a:ext cx="8229600" cy="5445125"/>
          </a:xfrm>
        </p:spPr>
        <p:txBody>
          <a:bodyPr/>
          <a:lstStyle/>
          <a:p>
            <a:pPr algn="just" eaLnBrk="1" hangingPunct="1">
              <a:defRPr/>
            </a:pPr>
            <a:r>
              <a:rPr lang="en-US" sz="2800" b="1" dirty="0" smtClean="0"/>
              <a:t>SUNK COST</a:t>
            </a:r>
            <a:r>
              <a:rPr lang="en-US" sz="2800" dirty="0" smtClean="0"/>
              <a:t>:  </a:t>
            </a:r>
            <a:r>
              <a:rPr lang="en-US" sz="3600" dirty="0" smtClean="0"/>
              <a:t>A cost that has already been incurred. It is a past or committed cost which is gone for forever. It’s a historical cost.</a:t>
            </a:r>
          </a:p>
        </p:txBody>
      </p:sp>
      <p:graphicFrame>
        <p:nvGraphicFramePr>
          <p:cNvPr id="1026" name="Object 4"/>
          <p:cNvGraphicFramePr>
            <a:graphicFrameLocks noChangeAspect="1"/>
          </p:cNvGraphicFramePr>
          <p:nvPr>
            <p:ph type="chart" sz="half" idx="2"/>
          </p:nvPr>
        </p:nvGraphicFramePr>
        <p:xfrm>
          <a:off x="4648200" y="2518311"/>
          <a:ext cx="4038600" cy="2694503"/>
        </p:xfrm>
        <a:graphic>
          <a:graphicData uri="http://schemas.openxmlformats.org/presentationml/2006/ole">
            <p:oleObj spid="_x0000_s1026" name="Chart" r:id="rId3" imgW="6096000" imgH="4067175" progId="MSGraph.Chart.8">
              <p:embed followColorScheme="full"/>
            </p:oleObj>
          </a:graphicData>
        </a:graphic>
      </p:graphicFrame>
    </p:spTree>
  </p:cSld>
  <p:clrMapOvr>
    <a:masterClrMapping/>
  </p:clrMapOvr>
  <p:transition>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endParaRPr lang="en-US" smtClean="0"/>
          </a:p>
        </p:txBody>
      </p:sp>
      <p:sp>
        <p:nvSpPr>
          <p:cNvPr id="15363" name="Rectangle 3"/>
          <p:cNvSpPr>
            <a:spLocks noGrp="1" noChangeArrowheads="1"/>
          </p:cNvSpPr>
          <p:nvPr>
            <p:ph idx="1"/>
          </p:nvPr>
        </p:nvSpPr>
        <p:spPr/>
        <p:txBody>
          <a:bodyPr/>
          <a:lstStyle/>
          <a:p>
            <a:pPr eaLnBrk="1" hangingPunct="1">
              <a:defRPr/>
            </a:pPr>
            <a:r>
              <a:rPr lang="en-US" smtClean="0"/>
              <a:t>RELEVANT COST: Cost which differs between alternatives. Cost which may also be defined as the costs which are affected and changed by the decision.</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190</TotalTime>
  <Words>435</Words>
  <Application>Microsoft Office PowerPoint</Application>
  <PresentationFormat>On-screen Show (4:3)</PresentationFormat>
  <Paragraphs>62</Paragraphs>
  <Slides>24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Metro</vt:lpstr>
      <vt:lpstr>Chart</vt:lpstr>
      <vt:lpstr>COST  &amp;  MANAGEMENT ACCOUNTING</vt:lpstr>
      <vt:lpstr> BOOKS:</vt:lpstr>
      <vt:lpstr>Session Schedule</vt:lpstr>
      <vt:lpstr>COST </vt:lpstr>
      <vt:lpstr>ELEMENTS OF COST</vt:lpstr>
      <vt:lpstr>FUNCTIONAL CLASSIFICATION</vt:lpstr>
      <vt:lpstr>COST FOR DECISION MAKING </vt:lpstr>
      <vt:lpstr>Slide 8</vt:lpstr>
      <vt:lpstr>Slide 9</vt:lpstr>
      <vt:lpstr>Slide 10</vt:lpstr>
      <vt:lpstr>Slide 11</vt:lpstr>
      <vt:lpstr>Slide 12</vt:lpstr>
      <vt:lpstr>MARGINAL  COSTING</vt:lpstr>
      <vt:lpstr>For example:</vt:lpstr>
      <vt:lpstr>Slide 15</vt:lpstr>
      <vt:lpstr>Slide 16</vt:lpstr>
      <vt:lpstr>Slide 17</vt:lpstr>
      <vt:lpstr>Slide 18</vt:lpstr>
      <vt:lpstr>Slide 19</vt:lpstr>
      <vt:lpstr>Slide 20</vt:lpstr>
      <vt:lpstr>Slide 21</vt:lpstr>
      <vt:lpstr>Slide 22</vt:lpstr>
      <vt:lpstr>Slide 23</vt:lpstr>
      <vt:lpstr>Slide 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abc</cp:lastModifiedBy>
  <cp:revision>26</cp:revision>
  <dcterms:created xsi:type="dcterms:W3CDTF">2006-08-16T00:00:00Z</dcterms:created>
  <dcterms:modified xsi:type="dcterms:W3CDTF">2010-08-24T20:05:56Z</dcterms:modified>
</cp:coreProperties>
</file>