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7" r:id="rId2"/>
    <p:sldId id="266" r:id="rId3"/>
    <p:sldId id="280" r:id="rId4"/>
    <p:sldId id="258" r:id="rId5"/>
    <p:sldId id="259" r:id="rId6"/>
    <p:sldId id="268" r:id="rId7"/>
    <p:sldId id="269" r:id="rId8"/>
    <p:sldId id="270" r:id="rId9"/>
    <p:sldId id="271" r:id="rId10"/>
    <p:sldId id="281" r:id="rId11"/>
    <p:sldId id="272" r:id="rId12"/>
    <p:sldId id="282" r:id="rId13"/>
    <p:sldId id="273" r:id="rId14"/>
    <p:sldId id="274" r:id="rId15"/>
    <p:sldId id="275" r:id="rId16"/>
    <p:sldId id="276" r:id="rId17"/>
    <p:sldId id="277" r:id="rId18"/>
    <p:sldId id="278" r:id="rId19"/>
    <p:sldId id="267" r:id="rId20"/>
    <p:sldId id="263" r:id="rId21"/>
    <p:sldId id="260" r:id="rId22"/>
    <p:sldId id="261" r:id="rId23"/>
    <p:sldId id="27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837806E-19DE-4CCC-86CA-D71FE576A928}" type="datetimeFigureOut">
              <a:rPr lang="en-US"/>
              <a:pPr>
                <a:defRPr/>
              </a:pPr>
              <a:t>8/23/2010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1A17A47-A941-4DBE-9092-71BF41162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A76A06-3901-463E-9FB9-65572B2CD540}" type="slidenum">
              <a:rPr lang="en-IN" smtClean="0"/>
              <a:pPr/>
              <a:t>6</a:t>
            </a:fld>
            <a:endParaRPr lang="en-I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4C8FB9-84C3-4DB8-9B33-C4C85FF817C4}" type="slidenum">
              <a:rPr lang="en-IN" smtClean="0"/>
              <a:pPr/>
              <a:t>17</a:t>
            </a:fld>
            <a:endParaRPr lang="en-IN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66FE0E7-B488-4690-8D02-312AEE1BED7D}" type="slidenum">
              <a:rPr lang="en-IN" smtClean="0"/>
              <a:pPr/>
              <a:t>18</a:t>
            </a:fld>
            <a:endParaRPr lang="en-IN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736645-22DE-4BA7-B74F-45173A864FDD}" type="slidenum">
              <a:rPr lang="en-IN" smtClean="0"/>
              <a:pPr/>
              <a:t>23</a:t>
            </a:fld>
            <a:endParaRPr lang="en-IN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E39E18E-D16D-4A8A-BE56-8B648F2CF8AD}" type="slidenum">
              <a:rPr lang="en-IN" smtClean="0"/>
              <a:pPr/>
              <a:t>7</a:t>
            </a:fld>
            <a:endParaRPr lang="en-I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588CD86-9531-4B84-B239-BB8386EF8AF6}" type="slidenum">
              <a:rPr lang="en-IN" smtClean="0"/>
              <a:pPr/>
              <a:t>8</a:t>
            </a:fld>
            <a:endParaRPr lang="en-I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5F0F0B-030D-46AD-828F-947BCC98EBF2}" type="slidenum">
              <a:rPr lang="en-IN" smtClean="0"/>
              <a:pPr/>
              <a:t>9</a:t>
            </a:fld>
            <a:endParaRPr lang="en-I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4D0E51-A292-4485-8828-09F29CA8F317}" type="slidenum">
              <a:rPr lang="en-IN" smtClean="0"/>
              <a:pPr/>
              <a:t>11</a:t>
            </a:fld>
            <a:endParaRPr lang="en-I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001CF8C-2BFB-4A12-BD5E-A463D921D935}" type="slidenum">
              <a:rPr lang="en-IN" smtClean="0"/>
              <a:pPr/>
              <a:t>13</a:t>
            </a:fld>
            <a:endParaRPr lang="en-IN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5407218-7AEC-432B-8A44-12E85123983C}" type="slidenum">
              <a:rPr lang="en-IN" smtClean="0"/>
              <a:pPr/>
              <a:t>14</a:t>
            </a:fld>
            <a:endParaRPr lang="en-IN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01D1200-E267-4A04-9C1C-FD0A8F64EF8B}" type="slidenum">
              <a:rPr lang="en-IN" smtClean="0"/>
              <a:pPr/>
              <a:t>15</a:t>
            </a:fld>
            <a:endParaRPr lang="en-IN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756AA38-769D-49EA-9AC9-8C5F7307890C}" type="slidenum">
              <a:rPr lang="en-IN" smtClean="0"/>
              <a:pPr/>
              <a:t>16</a:t>
            </a:fld>
            <a:endParaRPr lang="en-IN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127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2A450-94A2-48EB-95A1-A1397F470A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04817-4ECD-4566-9E66-70D0B5230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9A54C-8369-4B65-93B8-C23F066FA8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12E7CC-9192-4D7B-9D4F-28A07AD923D5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85800" y="3733800"/>
            <a:ext cx="76962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F13DE-35F4-4E00-8FEF-1851E1F57094}" type="slidenum">
              <a:rPr lang="en-IN"/>
              <a:pPr>
                <a:defRPr/>
              </a:pPr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1D38A-013A-4D10-B982-30E43400C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AA93F-48AC-4BD6-BA42-E72DF05BE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B9750-62CE-43AF-B1DE-067DBAAD7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08D80-6CD3-40CD-8EB0-02E94F52E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47FEB-A789-4349-A6AE-7DE8E2F9E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01CBA-92E7-4E85-B453-0B67EA428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970A2-34F7-4DD1-9048-654A70E8C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2996F-4FF6-4DB0-8A17-2CA053F9EE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24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24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5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41FDA424-5FFA-4F53-9300-9852E29A1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7" r:id="rId12"/>
    <p:sldLayoutId id="2147483718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ORGANIZATIONAL BEHAVIOUR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Times New Roman" pitchFamily="18" charset="0"/>
              </a:rPr>
              <a:t>Course Objective</a:t>
            </a:r>
            <a:r>
              <a:rPr lang="en-US" sz="2000" smtClean="0">
                <a:latin typeface="Times New Roman" pitchFamily="18" charset="0"/>
              </a:rPr>
              <a:t> : To ensure an  understanding of  the  individuals, organizations concept and  challenges faced by organizations and individuals to attain  organizational and individual objectives with the subsystems and systems.</a:t>
            </a:r>
          </a:p>
          <a:p>
            <a:pPr eaLnBrk="1" hangingPunct="1">
              <a:lnSpc>
                <a:spcPct val="80000"/>
              </a:lnSpc>
            </a:pPr>
            <a:endParaRPr lang="en-US" sz="200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Times New Roman" pitchFamily="18" charset="0"/>
              </a:rPr>
              <a:t>Methodology </a:t>
            </a:r>
            <a:r>
              <a:rPr lang="en-US" sz="2000" smtClean="0">
                <a:latin typeface="Times New Roman" pitchFamily="18" charset="0"/>
              </a:rPr>
              <a:t>: Interactive Lectures ,  Class Presentations ,   Class Test, Assignments , Class Discussions ,  Role Plays , Exercises- To design various forms letters and documents , Case Study etc 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Times New Roman" pitchFamily="18" charset="0"/>
              </a:rPr>
              <a:t>Sessions  to be Covered 	 13</a:t>
            </a:r>
          </a:p>
          <a:p>
            <a:pPr eaLnBrk="1" hangingPunct="1">
              <a:lnSpc>
                <a:spcPct val="80000"/>
              </a:lnSpc>
            </a:pPr>
            <a:endParaRPr lang="en-US" sz="2000" b="1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000" b="1" smtClean="0">
                <a:latin typeface="Times New Roman" pitchFamily="18" charset="0"/>
              </a:rPr>
              <a:t>Suggested Readings </a:t>
            </a:r>
            <a:r>
              <a:rPr lang="en-US" sz="2000" smtClean="0">
                <a:latin typeface="Times New Roman" pitchFamily="18" charset="0"/>
              </a:rPr>
              <a:t>		</a:t>
            </a:r>
            <a:r>
              <a:rPr lang="en-US" sz="1600" smtClean="0">
                <a:latin typeface="Times New Roman" pitchFamily="18" charset="0"/>
              </a:rPr>
              <a:t>Organizational Behaviour 	Stephen Robbins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</a:rPr>
              <a:t>			Organizational Behaviour 	Fred Luthans 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latin typeface="Times New Roman" pitchFamily="18" charset="0"/>
              </a:rPr>
              <a:t>			Organizational Behaviour 	K Aswathapa </a:t>
            </a: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1600" smtClean="0">
              <a:latin typeface="Times New Roman" pitchFamily="18" charset="0"/>
            </a:endParaRPr>
          </a:p>
          <a:p>
            <a:pPr lvl="4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400" smtClean="0">
                <a:latin typeface="Times New Roman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>
                <a:latin typeface="Times New Roman" pitchFamily="18" charset="0"/>
              </a:rPr>
              <a:t> </a:t>
            </a:r>
            <a:r>
              <a:rPr lang="en-US" sz="1800" b="1" smtClean="0">
                <a:latin typeface="Times New Roman" pitchFamily="18" charset="0"/>
              </a:rPr>
              <a:t>Magazines</a:t>
            </a:r>
            <a:r>
              <a:rPr lang="en-US" sz="1800" smtClean="0">
                <a:latin typeface="Times New Roman" pitchFamily="18" charset="0"/>
              </a:rPr>
              <a:t> 			Human Capital, Harvard Business Review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1800" smtClean="0">
                <a:latin typeface="Times New Roman" pitchFamily="18" charset="0"/>
              </a:rPr>
              <a:t>					Indian Journal for Training &amp; Development</a:t>
            </a:r>
          </a:p>
          <a:p>
            <a:pPr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Complimentary Transactions </a:t>
            </a:r>
          </a:p>
        </p:txBody>
      </p:sp>
      <p:sp>
        <p:nvSpPr>
          <p:cNvPr id="14339" name="Text Placeholder 4"/>
          <p:cNvSpPr>
            <a:spLocks noGrp="1"/>
          </p:cNvSpPr>
          <p:nvPr>
            <p:ph type="body" sz="half" idx="3"/>
          </p:nvPr>
        </p:nvSpPr>
        <p:spPr>
          <a:xfrm>
            <a:off x="304800" y="1676400"/>
            <a:ext cx="7696200" cy="1752600"/>
          </a:xfrm>
        </p:spPr>
        <p:txBody>
          <a:bodyPr/>
          <a:lstStyle/>
          <a:p>
            <a:r>
              <a:rPr lang="en-US" sz="1800" i="1" dirty="0" smtClean="0"/>
              <a:t>Example 1</a:t>
            </a:r>
            <a:endParaRPr lang="en-US" sz="1800" dirty="0" smtClean="0"/>
          </a:p>
          <a:p>
            <a:r>
              <a:rPr lang="en-US" sz="1800" dirty="0" smtClean="0"/>
              <a:t>A: "Have you been able to write the report?“</a:t>
            </a:r>
          </a:p>
          <a:p>
            <a:r>
              <a:rPr lang="en-US" sz="1800" dirty="0" smtClean="0"/>
              <a:t>B: "Yes - I'm about to email it to you." ----(This exchange was Adult to Adult) </a:t>
            </a:r>
          </a:p>
          <a:p>
            <a:r>
              <a:rPr lang="en-US" sz="1800" i="1" dirty="0" smtClean="0"/>
              <a:t>Example 2</a:t>
            </a:r>
            <a:endParaRPr lang="en-US" sz="1800" dirty="0" smtClean="0"/>
          </a:p>
          <a:p>
            <a:r>
              <a:rPr lang="en-US" sz="1800" dirty="0" smtClean="0"/>
              <a:t>A: "Would you like to skip this meeting and go watch a film with me instead?" </a:t>
            </a:r>
          </a:p>
          <a:p>
            <a:r>
              <a:rPr lang="en-US" sz="1800" dirty="0" smtClean="0"/>
              <a:t>B: "I'd love to - I don't want to work anymore, what should we go and see?" (Child to Child) </a:t>
            </a:r>
          </a:p>
          <a:p>
            <a:r>
              <a:rPr lang="en-US" sz="1800" i="1" dirty="0" smtClean="0"/>
              <a:t>Example 3</a:t>
            </a:r>
            <a:endParaRPr lang="en-US" sz="1800" dirty="0" smtClean="0"/>
          </a:p>
          <a:p>
            <a:r>
              <a:rPr lang="en-US" sz="1800" dirty="0" smtClean="0"/>
              <a:t>A: "You should have your room tidy by now!" (Parent to Child) </a:t>
            </a:r>
          </a:p>
          <a:p>
            <a:r>
              <a:rPr lang="en-US" sz="1800" dirty="0" smtClean="0"/>
              <a:t>B: "Will you stop hassling me? I'll do it eventually!" (Child to Parent)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body" sz="half" idx="3"/>
          </p:nvPr>
        </p:nvSpPr>
        <p:spPr>
          <a:xfrm>
            <a:off x="1835150" y="5373688"/>
            <a:ext cx="5472113" cy="847725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smtClean="0"/>
              <a:t>Crossed/ Blocked Transaction</a:t>
            </a:r>
            <a:endParaRPr lang="en-IN" sz="2800" smtClean="0"/>
          </a:p>
        </p:txBody>
      </p:sp>
      <p:pic>
        <p:nvPicPr>
          <p:cNvPr id="15368" name="Picture 8" descr="transactionanalysis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763713" y="765175"/>
            <a:ext cx="5184775" cy="43195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53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Crossed Transactions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848600" cy="1752600"/>
          </a:xfrm>
        </p:spPr>
        <p:txBody>
          <a:bodyPr/>
          <a:lstStyle/>
          <a:p>
            <a:r>
              <a:rPr lang="en-US" sz="1600" i="1" smtClean="0"/>
              <a:t>Example 1a:</a:t>
            </a:r>
            <a:endParaRPr lang="en-US" sz="1600" smtClean="0"/>
          </a:p>
          <a:p>
            <a:r>
              <a:rPr lang="en-US" sz="1600" smtClean="0"/>
              <a:t>A: "Have you been able to write that report?" (Adult to Adult)</a:t>
            </a:r>
          </a:p>
          <a:p>
            <a:r>
              <a:rPr lang="en-US" sz="1600" smtClean="0"/>
              <a:t> B: "Will you stop hassling me? </a:t>
            </a:r>
          </a:p>
          <a:p>
            <a:r>
              <a:rPr lang="en-US" sz="1600" smtClean="0"/>
              <a:t>I'll do it eventually!" (Child to Parent) is a crossed transaction likely to produce problems in the workplace.</a:t>
            </a:r>
          </a:p>
          <a:p>
            <a:r>
              <a:rPr lang="en-US" sz="1600" smtClean="0"/>
              <a:t> "A" may respond with a Parent to Child transaction. </a:t>
            </a:r>
          </a:p>
          <a:p>
            <a:r>
              <a:rPr lang="en-US" sz="1600" smtClean="0"/>
              <a:t>For instance:</a:t>
            </a:r>
          </a:p>
          <a:p>
            <a:r>
              <a:rPr lang="en-US" sz="1600" smtClean="0"/>
              <a:t>A: "If you don't change your attitude, you'll get fired." </a:t>
            </a:r>
          </a:p>
          <a:p>
            <a:r>
              <a:rPr lang="en-US" sz="1600" i="1" smtClean="0"/>
              <a:t>Example 2a:</a:t>
            </a:r>
            <a:endParaRPr lang="en-US" sz="1600" smtClean="0"/>
          </a:p>
          <a:p>
            <a:r>
              <a:rPr lang="en-US" sz="1600" smtClean="0"/>
              <a:t>A: "Is your room tidy yet?" (Parent to Child) </a:t>
            </a:r>
          </a:p>
          <a:p>
            <a:r>
              <a:rPr lang="en-US" sz="1600" smtClean="0"/>
              <a:t>B: "I'm just going to do it, actually." (Adult to Adult) is a more positive crossed transaction. However there is the risk that "A" will feel aggrieved that "B" is acting responsibly and not playing their role, and the conversation will develop into:</a:t>
            </a:r>
          </a:p>
          <a:p>
            <a:r>
              <a:rPr lang="en-US" sz="1600" smtClean="0"/>
              <a:t>A: "I can never trust you to do things!" (Parent to Child) B: "Why don't you believe anything I say?" (Adult to Adult)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sz="half" idx="3"/>
          </p:nvPr>
        </p:nvSpPr>
        <p:spPr>
          <a:xfrm>
            <a:off x="2411413" y="5589588"/>
            <a:ext cx="4105275" cy="887412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Ulterior Transaction</a:t>
            </a:r>
            <a:endParaRPr lang="en-IN" sz="2800" smtClean="0"/>
          </a:p>
        </p:txBody>
      </p:sp>
      <p:pic>
        <p:nvPicPr>
          <p:cNvPr id="17415" name="Picture 7" descr="ruthdurham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47813" y="981075"/>
            <a:ext cx="5903912" cy="3671888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74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Stroking:</a:t>
            </a:r>
            <a:endParaRPr lang="en-IN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Positive 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Negative 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A key idea is that people hunger for recognition, and that lacking positive strokes, will seek whatever kind they can, even if it is recognition of a negative kind. We test out as children what strategies and behaviours seem to get us strokes, of whatever kind we can get. 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 Positions:</a:t>
            </a:r>
            <a:endParaRPr lang="en-IN" smtClean="0"/>
          </a:p>
        </p:txBody>
      </p:sp>
      <p:pic>
        <p:nvPicPr>
          <p:cNvPr id="19461" name="Picture 5" descr="OK-model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051050" y="1844675"/>
            <a:ext cx="4826000" cy="41767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194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Games:</a:t>
            </a:r>
            <a:endParaRPr lang="en-IN" smtClean="0"/>
          </a:p>
        </p:txBody>
      </p:sp>
      <p:pic>
        <p:nvPicPr>
          <p:cNvPr id="21509" name="Picture 5" descr="drama_triangle1-diagram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35150" y="1916113"/>
            <a:ext cx="6265863" cy="4176712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215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TA:</a:t>
            </a:r>
            <a:endParaRPr lang="en-IN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133600"/>
            <a:ext cx="8208963" cy="27209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Improves interpersonal communication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Simple to learn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Applicable in Motivation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Helps in Organizational Development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smtClean="0"/>
              <a:t>Can be used at home as well as in office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Disadvantages of TA:</a:t>
            </a:r>
            <a:endParaRPr lang="en-IN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Few scientific facts to prove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Inhibits “cuteness” rather than an insight into human behavior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Ego states are difficult to define.</a:t>
            </a:r>
          </a:p>
          <a:p>
            <a:pPr>
              <a:buFont typeface="Wingdings" pitchFamily="2" charset="2"/>
              <a:buChar char="Ø"/>
            </a:pPr>
            <a:endParaRPr lang="en-US" smtClean="0"/>
          </a:p>
          <a:p>
            <a:pPr>
              <a:buFont typeface="Wingdings" pitchFamily="2" charset="2"/>
              <a:buChar char="Ø"/>
            </a:pP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ORGANIZATIONAL ROLE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What role you play is not more important than the role itself 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How do you define the role of employees in the organization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Who defines your role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 you have the freedom to choose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7772400" cy="990600"/>
          </a:xfrm>
        </p:spPr>
        <p:txBody>
          <a:bodyPr/>
          <a:lstStyle/>
          <a:p>
            <a:r>
              <a:rPr lang="en-US" smtClean="0"/>
              <a:t>Evaluation Pattern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0" y="1447800"/>
            <a:ext cx="9144000" cy="4953000"/>
          </a:xfrm>
        </p:spPr>
        <p:txBody>
          <a:bodyPr/>
          <a:lstStyle/>
          <a:p>
            <a:pPr algn="l"/>
            <a:r>
              <a:rPr lang="en-US" sz="2400" smtClean="0"/>
              <a:t>Semester Exam 		60 Marks  </a:t>
            </a:r>
          </a:p>
          <a:p>
            <a:pPr algn="l"/>
            <a:r>
              <a:rPr lang="en-US" sz="2400" smtClean="0"/>
              <a:t>Test 				20 Marks </a:t>
            </a:r>
          </a:p>
          <a:p>
            <a:pPr algn="l"/>
            <a:r>
              <a:rPr lang="en-US" sz="2400" smtClean="0"/>
              <a:t>Presentation 			20 Marks ( Book Reviews )</a:t>
            </a:r>
          </a:p>
          <a:p>
            <a:pPr algn="l"/>
            <a:endParaRPr lang="en-US" sz="2400" smtClean="0"/>
          </a:p>
          <a:p>
            <a:pPr algn="l"/>
            <a:r>
              <a:rPr lang="en-US" sz="2400" smtClean="0"/>
              <a:t>Presentations would start from 3</a:t>
            </a:r>
            <a:r>
              <a:rPr lang="en-US" sz="2400" baseline="30000" smtClean="0"/>
              <a:t>rd</a:t>
            </a:r>
            <a:r>
              <a:rPr lang="en-US" sz="2400" smtClean="0"/>
              <a:t> session </a:t>
            </a:r>
          </a:p>
          <a:p>
            <a:pPr algn="l"/>
            <a:endParaRPr lang="en-US" sz="2400" smtClean="0"/>
          </a:p>
          <a:p>
            <a:pPr algn="l"/>
            <a:r>
              <a:rPr lang="en-US" sz="2400" smtClean="0"/>
              <a:t>One presentation per class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ROLE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Roles are sets of shared expectations about who should do what under a given set of circumstances.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It is a complex and necessary organizational component.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While the organization's definition of a role may be identical for two people, the way in which they work and their effectiveness and success may vary.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It is therefore important that the individual roles are clarified by operational zing the interactions and expectations that govern their behavior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CLARITY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A preview of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RANG DE BASANTI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LAGAAN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RANG DE BASANTI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GIST OF THE FILM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CRITICAL ANALYSIS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TAKE AWAYS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09800"/>
            <a:ext cx="6870700" cy="1600200"/>
          </a:xfrm>
        </p:spPr>
        <p:txBody>
          <a:bodyPr/>
          <a:lstStyle/>
          <a:p>
            <a:r>
              <a:rPr lang="en-US" dirty="0" smtClean="0"/>
              <a:t>Thank You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>Book Reviews</a:t>
            </a:r>
            <a:r>
              <a:rPr lang="en-US" sz="4800" smtClean="0">
                <a:solidFill>
                  <a:schemeClr val="tx1"/>
                </a:solidFill>
              </a:rPr>
              <a:t/>
            </a:r>
            <a:br>
              <a:rPr lang="en-US" sz="4800" smtClean="0">
                <a:solidFill>
                  <a:schemeClr val="tx1"/>
                </a:solidFill>
              </a:rPr>
            </a:b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/>
          <a:lstStyle/>
          <a:p>
            <a:r>
              <a:rPr lang="en-US" sz="1400" b="1" smtClean="0"/>
              <a:t>Rules for the Book Review Presentation </a:t>
            </a:r>
          </a:p>
          <a:p>
            <a:r>
              <a:rPr lang="en-US" sz="1400" smtClean="0"/>
              <a:t>Presentation would be for 8 mins</a:t>
            </a:r>
          </a:p>
          <a:p>
            <a:r>
              <a:rPr lang="en-US" sz="1400" smtClean="0"/>
              <a:t>Presentation would be team effort. </a:t>
            </a:r>
          </a:p>
          <a:p>
            <a:r>
              <a:rPr lang="en-US" sz="1400" smtClean="0"/>
              <a:t>Teams would be 6 members in 1 team </a:t>
            </a:r>
          </a:p>
          <a:p>
            <a:r>
              <a:rPr lang="en-US" sz="1400" smtClean="0"/>
              <a:t>Vivas after presentation in class </a:t>
            </a:r>
          </a:p>
          <a:p>
            <a:r>
              <a:rPr lang="en-US" sz="1400" smtClean="0"/>
              <a:t>One presentation per class </a:t>
            </a:r>
          </a:p>
          <a:p>
            <a:r>
              <a:rPr lang="en-US" sz="1400" smtClean="0"/>
              <a:t>Formal Dress code for presentation </a:t>
            </a:r>
          </a:p>
          <a:p>
            <a:endParaRPr lang="en-US" sz="1400" smtClean="0"/>
          </a:p>
          <a:p>
            <a:endParaRPr lang="en-US" sz="1400" smtClean="0"/>
          </a:p>
          <a:p>
            <a:endParaRPr lang="en-US" sz="1400" smtClean="0"/>
          </a:p>
          <a:p>
            <a:pPr>
              <a:buFont typeface="Wingdings" pitchFamily="2" charset="2"/>
              <a:buNone/>
            </a:pPr>
            <a:r>
              <a:rPr lang="en-US" sz="1600" b="1" smtClean="0"/>
              <a:t>Who moved my cheese     		Roll Nos. 1,3,5,7,9,11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/>
              <a:t>Stay Hungry Stay Foolish  		Roll Nos. 2,4,6,8,10,12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/>
              <a:t>From Good to Great           		Roll Nos  13,15,17,19,21,23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/>
              <a:t>80 / 20 Rule by Kamath      		Roll Nos  14,16,18, 20,22, 24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/>
              <a:t>Marriage of 2 states           		Roll Nos    25,27,29,31,33,35,37 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/>
              <a:t>7 Habits of highly Effective People	Roll Nos	 32,34,36,38,39, 40, 43, 45,47	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/>
              <a:t>8</a:t>
            </a:r>
            <a:r>
              <a:rPr lang="en-US" sz="1600" b="1" baseline="30000" smtClean="0"/>
              <a:t>th</a:t>
            </a:r>
            <a:r>
              <a:rPr lang="en-US" sz="1600" b="1" smtClean="0"/>
              <a:t> Habit of Stephen Covey 		Roll Nos  38,40,42, 44, 46, 48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/>
              <a:t>The monk who sold his Ferrari             Roll Nos  49, 50, 51, 53, 55,57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/>
              <a:t>Who will cry when you dies                  Roll Nos   52,54,56,58,59,60</a:t>
            </a:r>
          </a:p>
          <a:p>
            <a:pPr>
              <a:buFont typeface="Wingdings" pitchFamily="2" charset="2"/>
              <a:buNone/>
            </a:pPr>
            <a:r>
              <a:rPr lang="en-US" sz="1600" b="1" smtClean="0"/>
              <a:t>Tuesdays with morrie</a:t>
            </a:r>
          </a:p>
          <a:p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Interpersonal Section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229600" cy="4343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dirty="0" smtClean="0"/>
              <a:t>Role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PLAN OF ACTION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Exercise </a:t>
            </a:r>
            <a:r>
              <a:rPr lang="en-US" dirty="0" smtClean="0"/>
              <a:t>of defining what is role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 CLARITY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role ?</a:t>
            </a:r>
          </a:p>
          <a:p>
            <a:pPr eaLnBrk="1" hangingPunct="1"/>
            <a:r>
              <a:rPr lang="en-US" smtClean="0"/>
              <a:t>Who decides the role ?</a:t>
            </a:r>
          </a:p>
          <a:p>
            <a:pPr eaLnBrk="1" hangingPunct="1"/>
            <a:r>
              <a:rPr lang="en-US" smtClean="0"/>
              <a:t>What parameters are important in a role ?</a:t>
            </a:r>
          </a:p>
          <a:p>
            <a:pPr eaLnBrk="1" hangingPunct="1"/>
            <a:r>
              <a:rPr lang="en-US" smtClean="0"/>
              <a:t>Who defines the role ?</a:t>
            </a:r>
          </a:p>
          <a:p>
            <a:pPr eaLnBrk="1" hangingPunct="1"/>
            <a:r>
              <a:rPr lang="en-US" smtClean="0"/>
              <a:t>Is the task same when we talk about professional role and family role ?</a:t>
            </a:r>
          </a:p>
          <a:p>
            <a:pPr eaLnBrk="1" hangingPunct="1"/>
            <a:r>
              <a:rPr lang="en-US" smtClean="0"/>
              <a:t>Do we have a freedom to choose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973138"/>
          </a:xfrm>
        </p:spPr>
        <p:txBody>
          <a:bodyPr/>
          <a:lstStyle/>
          <a:p>
            <a:r>
              <a:rPr lang="en-US" smtClean="0"/>
              <a:t>About TA</a:t>
            </a:r>
            <a:endParaRPr lang="en-IN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413"/>
            <a:ext cx="5638800" cy="5184775"/>
          </a:xfrm>
        </p:spPr>
        <p:txBody>
          <a:bodyPr/>
          <a:lstStyle/>
          <a:p>
            <a:r>
              <a:rPr lang="en-US" sz="2800" smtClean="0"/>
              <a:t>Proposed by Dr. Eric Berne in mid 1960’s in his book “</a:t>
            </a:r>
            <a:r>
              <a:rPr lang="en-US" sz="2800" i="1" smtClean="0"/>
              <a:t>Games People Play”</a:t>
            </a:r>
          </a:p>
          <a:p>
            <a:pPr>
              <a:buFont typeface="Wingdings" pitchFamily="2" charset="2"/>
              <a:buNone/>
            </a:pPr>
            <a:endParaRPr lang="en-US" sz="2800" i="1" smtClean="0"/>
          </a:p>
          <a:p>
            <a:pPr>
              <a:buFont typeface="Wingdings" pitchFamily="2" charset="2"/>
              <a:buNone/>
            </a:pPr>
            <a:endParaRPr lang="en-US" sz="2800" i="1" smtClean="0"/>
          </a:p>
          <a:p>
            <a:r>
              <a:rPr lang="en-US" sz="2800" smtClean="0"/>
              <a:t>Popularized by </a:t>
            </a:r>
            <a:r>
              <a:rPr lang="en-IN" sz="2800" smtClean="0"/>
              <a:t>Thomas A. Harris, author of</a:t>
            </a:r>
            <a:r>
              <a:rPr lang="en-IN" sz="2800" i="1" smtClean="0"/>
              <a:t> </a:t>
            </a:r>
            <a:r>
              <a:rPr lang="en-IN" sz="2800" smtClean="0"/>
              <a:t>the book</a:t>
            </a:r>
            <a:r>
              <a:rPr lang="en-IN" sz="2800" i="1" smtClean="0"/>
              <a:t> I'm OK - You're OK</a:t>
            </a:r>
            <a:r>
              <a:rPr lang="en-IN" sz="2800" smtClean="0"/>
              <a:t>,</a:t>
            </a:r>
            <a:r>
              <a:rPr lang="en-IN" sz="2800" i="1" smtClean="0"/>
              <a:t> </a:t>
            </a:r>
            <a:r>
              <a:rPr lang="en-IN" sz="2800" smtClean="0"/>
              <a:t>and Muriel James, author of </a:t>
            </a:r>
            <a:r>
              <a:rPr lang="en-IN" sz="2800" i="1" smtClean="0"/>
              <a:t>Born to Win.</a:t>
            </a:r>
            <a:r>
              <a:rPr lang="en-IN" sz="2800" smtClean="0"/>
              <a:t> </a:t>
            </a:r>
          </a:p>
        </p:txBody>
      </p:sp>
      <p:pic>
        <p:nvPicPr>
          <p:cNvPr id="4100" name="Picture 4" descr="ERICBERNE55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781675" y="0"/>
            <a:ext cx="3362325" cy="3657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41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307388" cy="64008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When two people interact with each other they engage in social transactions in which one person  responds to the another.</a:t>
            </a:r>
          </a:p>
          <a:p>
            <a:pPr>
              <a:buFont typeface="Wingdings" pitchFamily="2" charset="2"/>
              <a:buChar char="Ø"/>
            </a:pPr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Study of such “social transactions” is known as Transactional Analysis.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It is used to study and analyze interpersonal communication</a:t>
            </a:r>
            <a:endParaRPr lang="en-IN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755650"/>
          </a:xfrm>
        </p:spPr>
        <p:txBody>
          <a:bodyPr/>
          <a:lstStyle/>
          <a:p>
            <a:r>
              <a:rPr lang="en-US" sz="4000" smtClean="0"/>
              <a:t>Ego States:</a:t>
            </a:r>
            <a:endParaRPr lang="en-IN" sz="4000" smtClean="0"/>
          </a:p>
        </p:txBody>
      </p:sp>
      <p:pic>
        <p:nvPicPr>
          <p:cNvPr id="9222" name="Picture 6" descr="transa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175125" y="1295400"/>
            <a:ext cx="4968875" cy="5256213"/>
          </a:xfrm>
        </p:spPr>
      </p:pic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304800" y="5334000"/>
            <a:ext cx="2438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E.g. Sometimes wanting to be naughty in the class, eating all sorts of eateries in the class 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914400"/>
            <a:ext cx="4572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For example, in the workplace, an adult supervisor may take on the Parent role, and scold an adult employee as though they were a Child. Or a child, using their Parent ego-state, could scold their actual parent as though the parent were a Child.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92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9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828675"/>
          </a:xfrm>
        </p:spPr>
        <p:txBody>
          <a:bodyPr/>
          <a:lstStyle/>
          <a:p>
            <a:r>
              <a:rPr lang="en-US" smtClean="0"/>
              <a:t>Kinds of Transactions:</a:t>
            </a:r>
            <a:endParaRPr lang="en-IN" smtClean="0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body" sz="half" idx="3"/>
          </p:nvPr>
        </p:nvSpPr>
        <p:spPr>
          <a:xfrm>
            <a:off x="2124075" y="5734050"/>
            <a:ext cx="5832475" cy="915988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800" smtClean="0"/>
              <a:t>Complementary Transaction</a:t>
            </a:r>
            <a:endParaRPr lang="en-IN" sz="2800" smtClean="0"/>
          </a:p>
        </p:txBody>
      </p:sp>
      <p:pic>
        <p:nvPicPr>
          <p:cNvPr id="11277" name="Picture 13" descr="tanalysis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187450" y="1052513"/>
            <a:ext cx="6121400" cy="45370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1127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/>
    </p:bldLst>
  </p:timing>
</p:sld>
</file>

<file path=ppt/theme/theme1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297</TotalTime>
  <Words>931</Words>
  <Application>Microsoft Office PowerPoint</Application>
  <PresentationFormat>On-screen Show (4:3)</PresentationFormat>
  <Paragraphs>147</Paragraphs>
  <Slides>23</Slides>
  <Notes>12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Watermark</vt:lpstr>
      <vt:lpstr>ORGANIZATIONAL BEHAVIOUR</vt:lpstr>
      <vt:lpstr>Evaluation Pattern</vt:lpstr>
      <vt:lpstr>Book Reviews </vt:lpstr>
      <vt:lpstr>Interpersonal Section </vt:lpstr>
      <vt:lpstr>ROLE CLARITY </vt:lpstr>
      <vt:lpstr>About TA</vt:lpstr>
      <vt:lpstr>Slide 7</vt:lpstr>
      <vt:lpstr>Ego States:</vt:lpstr>
      <vt:lpstr>Kinds of Transactions:</vt:lpstr>
      <vt:lpstr>Complimentary Transactions </vt:lpstr>
      <vt:lpstr>Slide 11</vt:lpstr>
      <vt:lpstr>Crossed Transactions </vt:lpstr>
      <vt:lpstr>Slide 13</vt:lpstr>
      <vt:lpstr>Stroking:</vt:lpstr>
      <vt:lpstr>Life Positions:</vt:lpstr>
      <vt:lpstr>Games:</vt:lpstr>
      <vt:lpstr>Advantages of TA:</vt:lpstr>
      <vt:lpstr>Disadvantages of TA:</vt:lpstr>
      <vt:lpstr>ORGANIZATIONAL ROLE </vt:lpstr>
      <vt:lpstr>ROLE</vt:lpstr>
      <vt:lpstr>ROLE CLARITY </vt:lpstr>
      <vt:lpstr>RANG DE BASANTI </vt:lpstr>
      <vt:lpstr>Thank You </vt:lpstr>
    </vt:vector>
  </TitlesOfParts>
  <Company>Aum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BEHAVIOUR</dc:title>
  <dc:creator>Nilesh Pulekar</dc:creator>
  <cp:lastModifiedBy>user</cp:lastModifiedBy>
  <cp:revision>22</cp:revision>
  <dcterms:created xsi:type="dcterms:W3CDTF">2009-08-21T16:33:14Z</dcterms:created>
  <dcterms:modified xsi:type="dcterms:W3CDTF">2010-08-23T18:56:34Z</dcterms:modified>
</cp:coreProperties>
</file>