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D6742C-9CA4-4DE6-BA98-1D15E63830E4}" type="datetimeFigureOut">
              <a:rPr lang="en-US" smtClean="0"/>
              <a:pPr/>
              <a:t>8/24/2010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693F2E-B16A-44DE-AE04-84C862B3B29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6742C-9CA4-4DE6-BA98-1D15E63830E4}" type="datetimeFigureOut">
              <a:rPr lang="en-US" smtClean="0"/>
              <a:pPr/>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6742C-9CA4-4DE6-BA98-1D15E63830E4}" type="datetimeFigureOut">
              <a:rPr lang="en-US" smtClean="0"/>
              <a:pPr/>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32E74930-1C5D-4395-8F7F-7C958873276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6742C-9CA4-4DE6-BA98-1D15E63830E4}" type="datetimeFigureOut">
              <a:rPr lang="en-US" smtClean="0"/>
              <a:pPr/>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D6742C-9CA4-4DE6-BA98-1D15E63830E4}" type="datetimeFigureOut">
              <a:rPr lang="en-US" smtClean="0"/>
              <a:pPr/>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93F2E-B16A-44DE-AE04-84C862B3B29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D6742C-9CA4-4DE6-BA98-1D15E63830E4}" type="datetimeFigureOut">
              <a:rPr lang="en-US" smtClean="0"/>
              <a:pPr/>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D6742C-9CA4-4DE6-BA98-1D15E63830E4}" type="datetimeFigureOut">
              <a:rPr lang="en-US" smtClean="0"/>
              <a:pPr/>
              <a:t>8/24/2010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D6742C-9CA4-4DE6-BA98-1D15E63830E4}" type="datetimeFigureOut">
              <a:rPr lang="en-US" smtClean="0"/>
              <a:pPr/>
              <a:t>8/24/2010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6742C-9CA4-4DE6-BA98-1D15E63830E4}" type="datetimeFigureOut">
              <a:rPr lang="en-US" smtClean="0"/>
              <a:pPr/>
              <a:t>8/24/2010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D6742C-9CA4-4DE6-BA98-1D15E63830E4}" type="datetimeFigureOut">
              <a:rPr lang="en-US" smtClean="0"/>
              <a:pPr/>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93F2E-B16A-44DE-AE04-84C862B3B2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D6742C-9CA4-4DE6-BA98-1D15E63830E4}" type="datetimeFigureOut">
              <a:rPr lang="en-US" smtClean="0"/>
              <a:pPr/>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693F2E-B16A-44DE-AE04-84C862B3B29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D6742C-9CA4-4DE6-BA98-1D15E63830E4}" type="datetimeFigureOut">
              <a:rPr lang="en-US" smtClean="0"/>
              <a:pPr/>
              <a:t>8/24/2010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693F2E-B16A-44DE-AE04-84C862B3B29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1143000"/>
            <a:ext cx="7924800" cy="895350"/>
          </a:xfrm>
        </p:spPr>
        <p:txBody>
          <a:bodyPr/>
          <a:lstStyle/>
          <a:p>
            <a:r>
              <a:rPr lang="en-US" sz="4000" b="1" u="sng" dirty="0" smtClean="0">
                <a:solidFill>
                  <a:srgbClr val="000000"/>
                </a:solidFill>
                <a:latin typeface="Times New Roman" pitchFamily="18" charset="0"/>
                <a:cs typeface="Times New Roman" pitchFamily="18" charset="0"/>
              </a:rPr>
              <a:t>REGRESSION</a:t>
            </a:r>
          </a:p>
        </p:txBody>
      </p:sp>
      <p:sp>
        <p:nvSpPr>
          <p:cNvPr id="22532" name="Rectangle 3"/>
          <p:cNvSpPr>
            <a:spLocks noGrp="1" noChangeArrowheads="1"/>
          </p:cNvSpPr>
          <p:nvPr>
            <p:ph idx="1"/>
          </p:nvPr>
        </p:nvSpPr>
        <p:spPr>
          <a:xfrm>
            <a:off x="457200" y="2362200"/>
            <a:ext cx="8229600" cy="4191000"/>
          </a:xfrm>
        </p:spPr>
        <p:txBody>
          <a:bodyPr rtlCol="0">
            <a:normAutofit/>
          </a:bodyPr>
          <a:lstStyle/>
          <a:p>
            <a:pPr marL="282575" indent="-282575" fontAlgn="auto">
              <a:lnSpc>
                <a:spcPct val="90000"/>
              </a:lnSpc>
              <a:spcAft>
                <a:spcPts val="0"/>
              </a:spcAft>
              <a:buFont typeface="Arial" pitchFamily="34" charset="0"/>
              <a:buChar char="•"/>
              <a:defRPr/>
            </a:pPr>
            <a:endParaRPr lang="en-US" sz="2000" u="sng" dirty="0" smtClean="0"/>
          </a:p>
          <a:p>
            <a:pPr marL="282575" indent="-282575" algn="just" fontAlgn="auto">
              <a:lnSpc>
                <a:spcPct val="90000"/>
              </a:lnSpc>
              <a:spcAft>
                <a:spcPts val="0"/>
              </a:spcAft>
              <a:buFont typeface="Arial" pitchFamily="34" charset="0"/>
              <a:buNone/>
              <a:defRPr/>
            </a:pPr>
            <a:r>
              <a:rPr lang="en-US" u="sng" dirty="0" smtClean="0">
                <a:latin typeface="Times New Roman" pitchFamily="18" charset="0"/>
                <a:cs typeface="Times New Roman" pitchFamily="18" charset="0"/>
              </a:rPr>
              <a:t>Meaning of regression</a:t>
            </a:r>
            <a:r>
              <a:rPr lang="en-US" dirty="0" smtClean="0">
                <a:latin typeface="Times New Roman" pitchFamily="18" charset="0"/>
                <a:cs typeface="Times New Roman" pitchFamily="18" charset="0"/>
              </a:rPr>
              <a:t>: A British biometrician, Sir Francis Galton, defined regression as ‘stepping back towards the average’. He found that the offspring of abnormally tall or short parents tends to regress or step back to average.</a:t>
            </a:r>
          </a:p>
          <a:p>
            <a:pPr marL="282575" indent="-282575" algn="just" fontAlgn="auto">
              <a:lnSpc>
                <a:spcPct val="90000"/>
              </a:lnSpc>
              <a:spcAft>
                <a:spcPts val="0"/>
              </a:spcAft>
              <a:buFont typeface="Arial" pitchFamily="34" charset="0"/>
              <a:buChar char="•"/>
              <a:defRPr/>
            </a:pPr>
            <a:endParaRPr lang="en-US" u="sng" dirty="0" smtClean="0">
              <a:latin typeface="Times New Roman" pitchFamily="18" charset="0"/>
              <a:cs typeface="Times New Roman" pitchFamily="18" charset="0"/>
            </a:endParaRPr>
          </a:p>
          <a:p>
            <a:pPr marL="0" indent="0" algn="just" fontAlgn="auto">
              <a:lnSpc>
                <a:spcPct val="90000"/>
              </a:lnSpc>
              <a:spcAft>
                <a:spcPts val="0"/>
              </a:spcAft>
              <a:buFont typeface="Arial" pitchFamily="34" charset="0"/>
              <a:buNone/>
              <a:defRPr/>
            </a:pPr>
            <a:r>
              <a:rPr lang="en-US" u="sng" dirty="0" smtClean="0">
                <a:latin typeface="Times New Roman" pitchFamily="18" charset="0"/>
                <a:cs typeface="Times New Roman" pitchFamily="18" charset="0"/>
              </a:rPr>
              <a:t>Line of regression</a:t>
            </a:r>
            <a:r>
              <a:rPr lang="en-US" dirty="0" smtClean="0">
                <a:latin typeface="Times New Roman" pitchFamily="18" charset="0"/>
                <a:cs typeface="Times New Roman" pitchFamily="18" charset="0"/>
              </a:rPr>
              <a:t>: If a straight line can be drawn through the points of a scatter diagram, it is called as the line of regression.</a:t>
            </a:r>
          </a:p>
          <a:p>
            <a:pPr marL="282575" indent="-282575" algn="just" fontAlgn="auto">
              <a:lnSpc>
                <a:spcPct val="90000"/>
              </a:lnSpc>
              <a:spcAft>
                <a:spcPts val="0"/>
              </a:spcAft>
              <a:buFont typeface="Arial" pitchFamily="34" charset="0"/>
              <a:buChar char="•"/>
              <a:defRPr/>
            </a:pPr>
            <a:endParaRPr lang="en-US" u="sng" dirty="0" smtClean="0"/>
          </a:p>
        </p:txBody>
      </p:sp>
      <p:sp>
        <p:nvSpPr>
          <p:cNvPr id="22530" name="Slide Number Placeholder 5"/>
          <p:cNvSpPr>
            <a:spLocks noGrp="1"/>
          </p:cNvSpPr>
          <p:nvPr>
            <p:ph type="sldNum" sz="quarter" idx="12"/>
          </p:nvPr>
        </p:nvSpPr>
        <p:spPr/>
        <p:txBody>
          <a:bodyPr/>
          <a:lstStyle/>
          <a:p>
            <a:pPr>
              <a:defRPr/>
            </a:pPr>
            <a:fld id="{22FD2666-6559-4243-A776-30AB399F81F4}"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457200" y="1371600"/>
            <a:ext cx="8153400" cy="4648200"/>
          </a:xfrm>
        </p:spPr>
        <p:txBody>
          <a:bodyPr/>
          <a:lstStyle/>
          <a:p>
            <a:pPr algn="ctr">
              <a:buFontTx/>
              <a:buNone/>
            </a:pPr>
            <a:r>
              <a:rPr lang="en-US" b="1" u="sng" dirty="0" smtClean="0">
                <a:solidFill>
                  <a:schemeClr val="tx2"/>
                </a:solidFill>
                <a:latin typeface="Times New Roman" pitchFamily="18" charset="0"/>
                <a:cs typeface="Times New Roman" pitchFamily="18" charset="0"/>
              </a:rPr>
              <a:t>Regression equation of X on Y</a:t>
            </a:r>
          </a:p>
          <a:p>
            <a:pPr algn="ctr">
              <a:buFontTx/>
              <a:buNone/>
            </a:pPr>
            <a:r>
              <a:rPr lang="en-US" dirty="0" smtClean="0">
                <a:latin typeface="Times New Roman" pitchFamily="18" charset="0"/>
                <a:cs typeface="Times New Roman" pitchFamily="18" charset="0"/>
              </a:rPr>
              <a:t>x = a’ + </a:t>
            </a:r>
            <a:r>
              <a:rPr lang="en-US" dirty="0" err="1" smtClean="0">
                <a:latin typeface="Times New Roman" pitchFamily="18" charset="0"/>
                <a:cs typeface="Times New Roman" pitchFamily="18" charset="0"/>
              </a:rPr>
              <a:t>b’y</a:t>
            </a:r>
            <a:endParaRPr lang="en-US" dirty="0" smtClean="0">
              <a:latin typeface="Times New Roman" pitchFamily="18" charset="0"/>
              <a:cs typeface="Times New Roman" pitchFamily="18" charset="0"/>
            </a:endParaRPr>
          </a:p>
          <a:p>
            <a:pPr>
              <a:buFontTx/>
              <a:buNone/>
            </a:pPr>
            <a:r>
              <a:rPr lang="en-US" dirty="0" smtClean="0">
                <a:latin typeface="Times New Roman" pitchFamily="18" charset="0"/>
                <a:cs typeface="Times New Roman" pitchFamily="18" charset="0"/>
              </a:rPr>
              <a:t>                                        _                   _</a:t>
            </a:r>
          </a:p>
          <a:p>
            <a:pPr algn="ctr">
              <a:buFontTx/>
              <a:buNone/>
            </a:pPr>
            <a:r>
              <a:rPr lang="en-US" dirty="0" smtClean="0">
                <a:latin typeface="Times New Roman" pitchFamily="18" charset="0"/>
                <a:cs typeface="Times New Roman" pitchFamily="18" charset="0"/>
              </a:rPr>
              <a:t>(x – x)  = </a:t>
            </a:r>
            <a:r>
              <a:rPr lang="en-US" dirty="0" err="1" smtClean="0">
                <a:latin typeface="Times New Roman" pitchFamily="18" charset="0"/>
                <a:cs typeface="Times New Roman" pitchFamily="18" charset="0"/>
              </a:rPr>
              <a:t>b</a:t>
            </a:r>
            <a:r>
              <a:rPr lang="en-US" baseline="-25000" dirty="0" err="1" smtClean="0">
                <a:latin typeface="Times New Roman" pitchFamily="18" charset="0"/>
                <a:cs typeface="Times New Roman" pitchFamily="18" charset="0"/>
              </a:rPr>
              <a:t>xy</a:t>
            </a:r>
            <a:r>
              <a:rPr lang="en-US" dirty="0" smtClean="0">
                <a:latin typeface="Times New Roman" pitchFamily="18" charset="0"/>
                <a:cs typeface="Times New Roman" pitchFamily="18" charset="0"/>
              </a:rPr>
              <a:t>(y – y) </a:t>
            </a:r>
          </a:p>
          <a:p>
            <a:pPr>
              <a:buFontTx/>
              <a:buNone/>
            </a:pPr>
            <a:r>
              <a:rPr lang="en-US" dirty="0" smtClean="0">
                <a:latin typeface="Times New Roman" pitchFamily="18" charset="0"/>
                <a:cs typeface="Times New Roman" pitchFamily="18" charset="0"/>
              </a:rPr>
              <a:t>                                          _         _</a:t>
            </a:r>
          </a:p>
          <a:p>
            <a:pPr>
              <a:buFontTx/>
              <a:buNone/>
            </a:pPr>
            <a:r>
              <a:rPr lang="en-US" dirty="0" smtClean="0">
                <a:latin typeface="Times New Roman" pitchFamily="18" charset="0"/>
                <a:cs typeface="Times New Roman" pitchFamily="18" charset="0"/>
              </a:rPr>
              <a:t>where </a:t>
            </a:r>
            <a:r>
              <a:rPr lang="en-US" dirty="0" err="1" smtClean="0">
                <a:latin typeface="Times New Roman" pitchFamily="18" charset="0"/>
                <a:cs typeface="Times New Roman" pitchFamily="18" charset="0"/>
              </a:rPr>
              <a:t>b</a:t>
            </a:r>
            <a:r>
              <a:rPr lang="en-US" baseline="-25000" dirty="0" err="1" smtClean="0">
                <a:latin typeface="Times New Roman" pitchFamily="18" charset="0"/>
                <a:cs typeface="Times New Roman" pitchFamily="18" charset="0"/>
              </a:rPr>
              <a:t>xy</a:t>
            </a:r>
            <a:r>
              <a:rPr lang="en-US" dirty="0" smtClean="0">
                <a:latin typeface="Times New Roman" pitchFamily="18" charset="0"/>
                <a:cs typeface="Times New Roman" pitchFamily="18" charset="0"/>
              </a:rPr>
              <a:t> =      1/n ∑(x</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 x)(</a:t>
            </a:r>
            <a:r>
              <a:rPr lang="en-US"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y)</a:t>
            </a:r>
          </a:p>
          <a:p>
            <a:pPr>
              <a:buFontTx/>
              <a:buNone/>
            </a:pPr>
            <a:r>
              <a:rPr lang="en-US" dirty="0" smtClean="0">
                <a:latin typeface="Times New Roman" pitchFamily="18" charset="0"/>
                <a:cs typeface="Times New Roman" pitchFamily="18" charset="0"/>
              </a:rPr>
              <a:t>                                              _ </a:t>
            </a:r>
          </a:p>
          <a:p>
            <a:pPr>
              <a:buFontTx/>
              <a:buNone/>
            </a:pPr>
            <a:r>
              <a:rPr lang="en-US" dirty="0" smtClean="0">
                <a:latin typeface="Times New Roman" pitchFamily="18" charset="0"/>
                <a:cs typeface="Times New Roman" pitchFamily="18" charset="0"/>
              </a:rPr>
              <a:t>                              1/n∑(</a:t>
            </a:r>
            <a:r>
              <a:rPr lang="en-US"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y)</a:t>
            </a:r>
            <a:r>
              <a:rPr lang="en-US" baseline="30000" dirty="0" smtClean="0">
                <a:latin typeface="Times New Roman" pitchFamily="18" charset="0"/>
                <a:cs typeface="Times New Roman" pitchFamily="18" charset="0"/>
              </a:rPr>
              <a:t>2</a:t>
            </a:r>
            <a:endParaRPr lang="en-US" baseline="-25000" dirty="0" smtClean="0">
              <a:latin typeface="Times New Roman" pitchFamily="18" charset="0"/>
              <a:cs typeface="Times New Roman" pitchFamily="18" charset="0"/>
            </a:endParaRPr>
          </a:p>
          <a:p>
            <a:endParaRPr lang="en-US" dirty="0" smtClean="0"/>
          </a:p>
        </p:txBody>
      </p:sp>
      <p:sp>
        <p:nvSpPr>
          <p:cNvPr id="29698" name="Slide Number Placeholder 5"/>
          <p:cNvSpPr>
            <a:spLocks noGrp="1"/>
          </p:cNvSpPr>
          <p:nvPr>
            <p:ph type="sldNum" sz="quarter" idx="12"/>
          </p:nvPr>
        </p:nvSpPr>
        <p:spPr/>
        <p:txBody>
          <a:bodyPr/>
          <a:lstStyle/>
          <a:p>
            <a:pPr>
              <a:defRPr/>
            </a:pPr>
            <a:fld id="{F4559D4E-2BE3-4E01-A777-ACC913319C6D}" type="slidenum">
              <a:rPr lang="en-US"/>
              <a:pPr>
                <a:defRPr/>
              </a:pPr>
              <a:t>10</a:t>
            </a:fld>
            <a:endParaRPr lang="en-US"/>
          </a:p>
        </p:txBody>
      </p:sp>
      <p:sp>
        <p:nvSpPr>
          <p:cNvPr id="30724" name="Line 3"/>
          <p:cNvSpPr>
            <a:spLocks noChangeShapeType="1"/>
          </p:cNvSpPr>
          <p:nvPr/>
        </p:nvSpPr>
        <p:spPr bwMode="auto">
          <a:xfrm>
            <a:off x="2209800" y="4495800"/>
            <a:ext cx="4114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533400" y="990600"/>
            <a:ext cx="8077200" cy="457200"/>
          </a:xfrm>
        </p:spPr>
        <p:txBody>
          <a:bodyPr rtlCol="0">
            <a:normAutofit fontScale="90000"/>
          </a:bodyPr>
          <a:lstStyle/>
          <a:p>
            <a:pPr fontAlgn="auto">
              <a:spcAft>
                <a:spcPts val="0"/>
              </a:spcAft>
              <a:defRPr/>
            </a:pPr>
            <a:r>
              <a:rPr lang="en-US" sz="3400" u="sng" dirty="0" smtClean="0">
                <a:latin typeface="Times New Roman" pitchFamily="18" charset="0"/>
                <a:cs typeface="Times New Roman" pitchFamily="18" charset="0"/>
              </a:rPr>
              <a:t>Why are there two line of regression?</a:t>
            </a:r>
          </a:p>
        </p:txBody>
      </p:sp>
      <p:sp>
        <p:nvSpPr>
          <p:cNvPr id="31747" name="Rectangle 3"/>
          <p:cNvSpPr>
            <a:spLocks noGrp="1" noChangeArrowheads="1"/>
          </p:cNvSpPr>
          <p:nvPr>
            <p:ph idx="1"/>
          </p:nvPr>
        </p:nvSpPr>
        <p:spPr>
          <a:xfrm>
            <a:off x="457200" y="1905000"/>
            <a:ext cx="8229600" cy="4572000"/>
          </a:xfrm>
        </p:spPr>
        <p:txBody>
          <a:bodyPr/>
          <a:lstStyle/>
          <a:p>
            <a:pPr marL="0" indent="0" algn="just">
              <a:lnSpc>
                <a:spcPct val="80000"/>
              </a:lnSpc>
              <a:buFontTx/>
              <a:buNone/>
            </a:pPr>
            <a:r>
              <a:rPr lang="en-US" dirty="0" smtClean="0">
                <a:latin typeface="Times New Roman" pitchFamily="18" charset="0"/>
                <a:cs typeface="Times New Roman" pitchFamily="18" charset="0"/>
              </a:rPr>
              <a:t>There are two lines of regression: One of Y on X and the other of X on Y. </a:t>
            </a:r>
          </a:p>
          <a:p>
            <a:pPr marL="0" indent="0" algn="just">
              <a:lnSpc>
                <a:spcPct val="80000"/>
              </a:lnSpc>
              <a:buFontTx/>
              <a:buNone/>
            </a:pPr>
            <a:endParaRPr lang="en-US"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The line of regression of Y on X is used to estimate or predict the value of Y for any given value of X i.e. when Y is a dependent variable and X is an independent variable. </a:t>
            </a:r>
          </a:p>
          <a:p>
            <a:pPr marL="0" indent="0" algn="just">
              <a:lnSpc>
                <a:spcPct val="80000"/>
              </a:lnSpc>
              <a:buFontTx/>
              <a:buNone/>
            </a:pPr>
            <a:endParaRPr lang="en-US"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The estimate so obtained will be best in the sense that it will have the minimum possible error as defined by the principle of least squares.</a:t>
            </a:r>
            <a:r>
              <a:rPr lang="en-US" sz="2800" dirty="0" smtClean="0">
                <a:latin typeface="Times New Roman" pitchFamily="18" charset="0"/>
                <a:cs typeface="Times New Roman" pitchFamily="18" charset="0"/>
              </a:rPr>
              <a:t> </a:t>
            </a:r>
          </a:p>
          <a:p>
            <a:pPr marL="0" indent="0" algn="just">
              <a:lnSpc>
                <a:spcPct val="80000"/>
              </a:lnSpc>
              <a:buFontTx/>
              <a:buNone/>
            </a:pPr>
            <a:r>
              <a:rPr lang="en-US" sz="2800" dirty="0" smtClean="0">
                <a:latin typeface="Times New Roman" pitchFamily="18" charset="0"/>
                <a:cs typeface="Times New Roman" pitchFamily="18" charset="0"/>
              </a:rPr>
              <a:t> </a:t>
            </a:r>
          </a:p>
        </p:txBody>
      </p:sp>
      <p:sp>
        <p:nvSpPr>
          <p:cNvPr id="30722" name="Slide Number Placeholder 5"/>
          <p:cNvSpPr>
            <a:spLocks noGrp="1"/>
          </p:cNvSpPr>
          <p:nvPr>
            <p:ph type="sldNum" sz="quarter" idx="12"/>
          </p:nvPr>
        </p:nvSpPr>
        <p:spPr/>
        <p:txBody>
          <a:bodyPr/>
          <a:lstStyle/>
          <a:p>
            <a:pPr>
              <a:defRPr/>
            </a:pPr>
            <a:fld id="{D04425FD-24BB-4257-AB4A-C2C35E6A3486}"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381000" y="1600200"/>
            <a:ext cx="8458200" cy="4800600"/>
          </a:xfrm>
        </p:spPr>
        <p:txBody>
          <a:bodyPr/>
          <a:lstStyle/>
          <a:p>
            <a:pPr marL="0" indent="0" algn="just">
              <a:lnSpc>
                <a:spcPct val="80000"/>
              </a:lnSpc>
              <a:buFontTx/>
              <a:buNone/>
            </a:pPr>
            <a:r>
              <a:rPr lang="en-US" dirty="0" smtClean="0">
                <a:latin typeface="Times New Roman" pitchFamily="18" charset="0"/>
                <a:cs typeface="Times New Roman" pitchFamily="18" charset="0"/>
              </a:rPr>
              <a:t>We can also estimate X for any given value of Y by using the same equation Y = a + </a:t>
            </a:r>
            <a:r>
              <a:rPr lang="en-US" dirty="0" err="1" smtClean="0">
                <a:latin typeface="Times New Roman" pitchFamily="18" charset="0"/>
                <a:cs typeface="Times New Roman" pitchFamily="18" charset="0"/>
              </a:rPr>
              <a:t>bX</a:t>
            </a:r>
            <a:r>
              <a:rPr lang="en-US" dirty="0" smtClean="0">
                <a:latin typeface="Times New Roman" pitchFamily="18" charset="0"/>
                <a:cs typeface="Times New Roman" pitchFamily="18" charset="0"/>
              </a:rPr>
              <a:t> but the estimate so obtained will not be best since this equation is obtained by minimizing the sum of squares of errors of estimate in Y and not in X.</a:t>
            </a:r>
          </a:p>
          <a:p>
            <a:pPr marL="0" indent="0" algn="just">
              <a:lnSpc>
                <a:spcPct val="80000"/>
              </a:lnSpc>
              <a:buFontTx/>
              <a:buNone/>
            </a:pPr>
            <a:endParaRPr lang="en-US"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Hence to estimate X for any given value of Y we use the regression equation of X on Y which is derived on minimizing the sum of squares of errors of estimates in X.</a:t>
            </a:r>
            <a:r>
              <a:rPr lang="en-US" sz="2800" dirty="0" smtClean="0">
                <a:latin typeface="Times New Roman" pitchFamily="18" charset="0"/>
                <a:cs typeface="Times New Roman" pitchFamily="18" charset="0"/>
              </a:rPr>
              <a:t> </a:t>
            </a:r>
          </a:p>
          <a:p>
            <a:pPr marL="0" indent="0" algn="just">
              <a:lnSpc>
                <a:spcPct val="80000"/>
              </a:lnSpc>
              <a:buFontTx/>
              <a:buNone/>
            </a:pPr>
            <a:endParaRPr lang="en-US" sz="1200"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Here X is a dependent variable and Y is an independent variable.</a:t>
            </a:r>
            <a:r>
              <a:rPr lang="en-US" sz="2800" dirty="0" smtClean="0">
                <a:latin typeface="Times New Roman" pitchFamily="18" charset="0"/>
                <a:cs typeface="Times New Roman" pitchFamily="18" charset="0"/>
              </a:rPr>
              <a:t> </a:t>
            </a:r>
          </a:p>
          <a:p>
            <a:pPr marL="0" indent="0">
              <a:lnSpc>
                <a:spcPct val="80000"/>
              </a:lnSpc>
            </a:pPr>
            <a:endParaRPr lang="en-US" sz="2800" dirty="0" smtClean="0">
              <a:latin typeface="Times New Roman" pitchFamily="18" charset="0"/>
              <a:cs typeface="Times New Roman" pitchFamily="18" charset="0"/>
            </a:endParaRPr>
          </a:p>
        </p:txBody>
      </p:sp>
      <p:sp>
        <p:nvSpPr>
          <p:cNvPr id="31746" name="Slide Number Placeholder 5"/>
          <p:cNvSpPr>
            <a:spLocks noGrp="1"/>
          </p:cNvSpPr>
          <p:nvPr>
            <p:ph type="sldNum" sz="quarter" idx="12"/>
          </p:nvPr>
        </p:nvSpPr>
        <p:spPr/>
        <p:txBody>
          <a:bodyPr/>
          <a:lstStyle/>
          <a:p>
            <a:pPr>
              <a:defRPr/>
            </a:pPr>
            <a:fld id="{1CE13DD0-1EBD-4897-AA8F-EAC1657082A4}"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685800" y="1828800"/>
            <a:ext cx="7696200" cy="4648200"/>
          </a:xfrm>
        </p:spPr>
        <p:txBody>
          <a:bodyPr/>
          <a:lstStyle/>
          <a:p>
            <a:pPr marL="0" indent="0" algn="just">
              <a:buFontTx/>
              <a:buNone/>
            </a:pPr>
            <a:r>
              <a:rPr lang="en-US" dirty="0" smtClean="0">
                <a:latin typeface="Times New Roman" pitchFamily="18" charset="0"/>
                <a:cs typeface="Times New Roman" pitchFamily="18" charset="0"/>
              </a:rPr>
              <a:t>The two regression equations are not reversible or interchangeable because the basis and assumption for deriving these equations are quite different. </a:t>
            </a:r>
          </a:p>
          <a:p>
            <a:pPr marL="0" indent="0" algn="just">
              <a:buFontTx/>
              <a:buNone/>
            </a:pPr>
            <a:endParaRPr lang="en-US" sz="1200" dirty="0" smtClean="0">
              <a:latin typeface="Times New Roman" pitchFamily="18" charset="0"/>
              <a:cs typeface="Times New Roman" pitchFamily="18" charset="0"/>
            </a:endParaRPr>
          </a:p>
          <a:p>
            <a:pPr marL="0" indent="0" algn="just">
              <a:buFontTx/>
              <a:buNone/>
            </a:pPr>
            <a:r>
              <a:rPr lang="en-US" dirty="0" smtClean="0">
                <a:latin typeface="Times New Roman" pitchFamily="18" charset="0"/>
                <a:cs typeface="Times New Roman" pitchFamily="18" charset="0"/>
              </a:rPr>
              <a:t>The regression equation of Y on X is obtained on minimizing the sum of squares of the errors parallel to the Y–axis while the regression equation of X on Y is obtained on minimizing the sum of squares of the errors parallel to the X-axis. </a:t>
            </a:r>
          </a:p>
          <a:p>
            <a:pPr marL="0" indent="0"/>
            <a:endParaRPr lang="en-US" dirty="0" smtClean="0"/>
          </a:p>
        </p:txBody>
      </p:sp>
      <p:sp>
        <p:nvSpPr>
          <p:cNvPr id="32770" name="Slide Number Placeholder 5"/>
          <p:cNvSpPr>
            <a:spLocks noGrp="1"/>
          </p:cNvSpPr>
          <p:nvPr>
            <p:ph type="sldNum" sz="quarter" idx="12"/>
          </p:nvPr>
        </p:nvSpPr>
        <p:spPr/>
        <p:txBody>
          <a:bodyPr/>
          <a:lstStyle/>
          <a:p>
            <a:pPr>
              <a:defRPr/>
            </a:pPr>
            <a:fld id="{12E0BCEA-8270-4D3A-814D-34DFCFEA6655}"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685800" y="838200"/>
            <a:ext cx="7772400" cy="609600"/>
          </a:xfrm>
        </p:spPr>
        <p:txBody>
          <a:bodyPr>
            <a:normAutofit/>
          </a:bodyPr>
          <a:lstStyle/>
          <a:p>
            <a:r>
              <a:rPr lang="en-US" sz="3200" b="1" u="sng" dirty="0" smtClean="0">
                <a:latin typeface="Times New Roman" pitchFamily="18" charset="0"/>
                <a:cs typeface="Times New Roman" pitchFamily="18" charset="0"/>
              </a:rPr>
              <a:t>Properties of Regression Coefficients</a:t>
            </a:r>
          </a:p>
        </p:txBody>
      </p:sp>
      <p:sp>
        <p:nvSpPr>
          <p:cNvPr id="9222" name="Rectangle 3"/>
          <p:cNvSpPr>
            <a:spLocks noGrp="1" noChangeArrowheads="1"/>
          </p:cNvSpPr>
          <p:nvPr>
            <p:ph type="body" sz="half" idx="1"/>
          </p:nvPr>
        </p:nvSpPr>
        <p:spPr>
          <a:xfrm>
            <a:off x="381000" y="1676400"/>
            <a:ext cx="8305800" cy="4572000"/>
          </a:xfrm>
        </p:spPr>
        <p:txBody>
          <a:bodyPr rtlCol="0">
            <a:normAutofit fontScale="92500" lnSpcReduction="20000"/>
          </a:bodyPr>
          <a:lstStyle/>
          <a:p>
            <a:pPr marL="514350" indent="-514350" algn="just" fontAlgn="auto">
              <a:lnSpc>
                <a:spcPct val="120000"/>
              </a:lnSpc>
              <a:spcAft>
                <a:spcPts val="0"/>
              </a:spcAft>
              <a:buNone/>
              <a:defRPr/>
            </a:pPr>
            <a:r>
              <a:rPr lang="en-US" sz="2800" dirty="0" smtClean="0">
                <a:latin typeface="Times New Roman" pitchFamily="18" charset="0"/>
                <a:cs typeface="Times New Roman" pitchFamily="18" charset="0"/>
              </a:rPr>
              <a:t>1. Regression </a:t>
            </a:r>
            <a:r>
              <a:rPr lang="en-US" sz="2800" dirty="0" smtClean="0">
                <a:latin typeface="Times New Roman" pitchFamily="18" charset="0"/>
                <a:cs typeface="Times New Roman" pitchFamily="18" charset="0"/>
              </a:rPr>
              <a:t>coefficients represent the slopes of the respective lines of regression.</a:t>
            </a:r>
          </a:p>
          <a:p>
            <a:pPr marL="514350" indent="-514350" algn="just" fontAlgn="auto">
              <a:lnSpc>
                <a:spcPct val="80000"/>
              </a:lnSpc>
              <a:spcAft>
                <a:spcPts val="0"/>
              </a:spcAft>
              <a:buFontTx/>
              <a:buAutoNum type="arabicPeriod"/>
              <a:defRPr/>
            </a:pPr>
            <a:endParaRPr lang="en-US" sz="2800" dirty="0" smtClean="0">
              <a:latin typeface="Times New Roman" pitchFamily="18" charset="0"/>
              <a:cs typeface="Times New Roman" pitchFamily="18" charset="0"/>
            </a:endParaRPr>
          </a:p>
          <a:p>
            <a:pPr marL="514350" indent="-514350" algn="just" fontAlgn="auto">
              <a:lnSpc>
                <a:spcPct val="110000"/>
              </a:lnSpc>
              <a:spcAft>
                <a:spcPts val="0"/>
              </a:spcAft>
              <a:buNone/>
              <a:defRPr/>
            </a:pPr>
            <a:r>
              <a:rPr lang="en-US" sz="28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point of intersection of the two regression lines </a:t>
            </a:r>
            <a:r>
              <a:rPr lang="en-US" sz="2800" smtClean="0">
                <a:latin typeface="Times New Roman" pitchFamily="18" charset="0"/>
                <a:cs typeface="Times New Roman" pitchFamily="18" charset="0"/>
              </a:rPr>
              <a:t>is </a:t>
            </a:r>
            <a:r>
              <a:rPr lang="en-US" sz="800" smtClean="0">
                <a:latin typeface="Times New Roman" pitchFamily="18" charset="0"/>
                <a:cs typeface="Times New Roman" pitchFamily="18" charset="0"/>
              </a:rPr>
              <a:t>                    </a:t>
            </a:r>
            <a:r>
              <a:rPr lang="en-US" sz="800" dirty="0" smtClean="0">
                <a:latin typeface="Times New Roman" pitchFamily="18" charset="0"/>
                <a:cs typeface="Times New Roman" pitchFamily="18" charset="0"/>
              </a:rPr>
              <a:t>____         ____    </a:t>
            </a:r>
            <a:endParaRPr lang="en-US" sz="900" dirty="0" smtClean="0">
              <a:latin typeface="Times New Roman" pitchFamily="18" charset="0"/>
              <a:cs typeface="Times New Roman" pitchFamily="18" charset="0"/>
            </a:endParaRPr>
          </a:p>
          <a:p>
            <a:pPr marL="514350" indent="-514350" algn="just" fontAlgn="auto">
              <a:lnSpc>
                <a:spcPct val="110000"/>
              </a:lnSpc>
              <a:spcAft>
                <a:spcPts val="0"/>
              </a:spcAft>
              <a:buNone/>
              <a:defRPr/>
            </a:pPr>
            <a:r>
              <a:rPr lang="en-US" sz="2800" dirty="0" smtClean="0">
                <a:latin typeface="Times New Roman" pitchFamily="18" charset="0"/>
                <a:cs typeface="Times New Roman" pitchFamily="18" charset="0"/>
              </a:rPr>
              <a:t>at (X, Y).</a:t>
            </a:r>
          </a:p>
          <a:p>
            <a:pPr marL="381000" indent="-381000" algn="just" fontAlgn="auto">
              <a:lnSpc>
                <a:spcPct val="80000"/>
              </a:lnSpc>
              <a:spcAft>
                <a:spcPts val="0"/>
              </a:spcAft>
              <a:buFontTx/>
              <a:buNone/>
              <a:defRPr/>
            </a:pPr>
            <a:endParaRPr lang="en-US" sz="2800" dirty="0" smtClean="0">
              <a:latin typeface="Times New Roman" pitchFamily="18" charset="0"/>
              <a:cs typeface="Times New Roman" pitchFamily="18" charset="0"/>
            </a:endParaRPr>
          </a:p>
          <a:p>
            <a:pPr marL="381000" indent="-381000" algn="just" fontAlgn="auto">
              <a:lnSpc>
                <a:spcPct val="120000"/>
              </a:lnSpc>
              <a:spcAft>
                <a:spcPts val="0"/>
              </a:spcAft>
              <a:buFontTx/>
              <a:buNone/>
              <a:defRPr/>
            </a:pPr>
            <a:r>
              <a:rPr lang="en-US" sz="2800" dirty="0" smtClean="0">
                <a:latin typeface="Times New Roman" pitchFamily="18" charset="0"/>
                <a:cs typeface="Times New Roman" pitchFamily="18" charset="0"/>
              </a:rPr>
              <a:t>3. </a:t>
            </a:r>
            <a:r>
              <a:rPr lang="en-US" sz="2800" dirty="0" smtClean="0">
                <a:latin typeface="Times New Roman" pitchFamily="18" charset="0"/>
                <a:cs typeface="Times New Roman" pitchFamily="18" charset="0"/>
              </a:rPr>
              <a:t>A </a:t>
            </a:r>
            <a:r>
              <a:rPr lang="en-US" sz="2800" dirty="0" smtClean="0">
                <a:latin typeface="Times New Roman" pitchFamily="18" charset="0"/>
                <a:cs typeface="Times New Roman" pitchFamily="18" charset="0"/>
              </a:rPr>
              <a:t>regression coefficient represents the increment in the value of the dependent variable corresponding to a unit change in the value of the independent variable.</a:t>
            </a:r>
          </a:p>
          <a:p>
            <a:pPr marL="381000" indent="-381000" fontAlgn="auto">
              <a:lnSpc>
                <a:spcPct val="80000"/>
              </a:lnSpc>
              <a:spcAft>
                <a:spcPts val="0"/>
              </a:spcAft>
              <a:buFontTx/>
              <a:buNone/>
              <a:defRPr/>
            </a:pPr>
            <a:r>
              <a:rPr lang="en-US" sz="2800" dirty="0" smtClean="0">
                <a:latin typeface="Times New Roman" pitchFamily="18" charset="0"/>
                <a:cs typeface="Times New Roman" pitchFamily="18" charset="0"/>
              </a:rPr>
              <a:t>        </a:t>
            </a:r>
          </a:p>
          <a:p>
            <a:pPr marL="381000" indent="-381000" fontAlgn="auto">
              <a:lnSpc>
                <a:spcPct val="80000"/>
              </a:lnSpc>
              <a:spcAft>
                <a:spcPts val="0"/>
              </a:spcAft>
              <a:buFontTx/>
              <a:buNone/>
              <a:defRPr/>
            </a:pPr>
            <a:r>
              <a:rPr lang="en-US" sz="28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a:t>
            </a:r>
            <a:endParaRPr lang="en-US" sz="2800" baseline="-25000" dirty="0" smtClean="0">
              <a:latin typeface="Times New Roman" pitchFamily="18" charset="0"/>
              <a:cs typeface="Times New Roman" pitchFamily="18" charset="0"/>
            </a:endParaRPr>
          </a:p>
          <a:p>
            <a:pPr marL="381000" indent="-381000" fontAlgn="auto">
              <a:lnSpc>
                <a:spcPct val="80000"/>
              </a:lnSpc>
              <a:spcAft>
                <a:spcPts val="0"/>
              </a:spcAft>
              <a:buFontTx/>
              <a:buNone/>
              <a:defRPr/>
            </a:pPr>
            <a:endParaRPr lang="en-US" sz="2800" dirty="0" smtClean="0">
              <a:latin typeface="Times New Roman" pitchFamily="18" charset="0"/>
              <a:cs typeface="Times New Roman" pitchFamily="18" charset="0"/>
            </a:endParaRPr>
          </a:p>
        </p:txBody>
      </p:sp>
      <p:graphicFrame>
        <p:nvGraphicFramePr>
          <p:cNvPr id="9218" name="Rectangle 4"/>
          <p:cNvGraphicFramePr>
            <a:graphicFrameLocks/>
          </p:cNvGraphicFramePr>
          <p:nvPr>
            <p:ph sz="quarter" idx="2"/>
          </p:nvPr>
        </p:nvGraphicFramePr>
        <p:xfrm>
          <a:off x="6496050" y="2705100"/>
          <a:ext cx="0" cy="0"/>
        </p:xfrm>
        <a:graphic>
          <a:graphicData uri="http://schemas.openxmlformats.org/presentationml/2006/ole">
            <p:oleObj spid="_x0000_s3074" name="Equation" r:id="rId3" imgW="0" imgH="0" progId="Equation.3">
              <p:embed/>
            </p:oleObj>
          </a:graphicData>
        </a:graphic>
      </p:graphicFrame>
      <p:graphicFrame>
        <p:nvGraphicFramePr>
          <p:cNvPr id="9219" name="Object 6"/>
          <p:cNvGraphicFramePr>
            <a:graphicFrameLocks noChangeAspect="1"/>
          </p:cNvGraphicFramePr>
          <p:nvPr>
            <p:ph sz="quarter" idx="3"/>
          </p:nvPr>
        </p:nvGraphicFramePr>
        <p:xfrm>
          <a:off x="838200" y="5638800"/>
          <a:ext cx="2833254" cy="973931"/>
        </p:xfrm>
        <a:graphic>
          <a:graphicData uri="http://schemas.openxmlformats.org/presentationml/2006/ole">
            <p:oleObj spid="_x0000_s3075" name="Equation" r:id="rId4" imgW="812520" imgH="279360" progId="Equation.3">
              <p:embed/>
            </p:oleObj>
          </a:graphicData>
        </a:graphic>
      </p:graphicFrame>
      <p:sp>
        <p:nvSpPr>
          <p:cNvPr id="2" name="Slide Number Placeholder 7"/>
          <p:cNvSpPr>
            <a:spLocks noGrp="1"/>
          </p:cNvSpPr>
          <p:nvPr>
            <p:ph type="sldNum" sz="quarter" idx="12"/>
          </p:nvPr>
        </p:nvSpPr>
        <p:spPr/>
        <p:txBody>
          <a:bodyPr/>
          <a:lstStyle/>
          <a:p>
            <a:pPr>
              <a:defRPr/>
            </a:pPr>
            <a:fld id="{4B21F5C1-50F9-480C-84EB-42FB4AE59A10}" type="slidenum">
              <a:rPr lang="en-US" smtClean="0"/>
              <a:pPr>
                <a:defRPr/>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04800" y="1371600"/>
            <a:ext cx="8458200" cy="5105400"/>
          </a:xfrm>
        </p:spPr>
        <p:txBody>
          <a:bodyPr/>
          <a:lstStyle/>
          <a:p>
            <a:pPr marL="0" indent="0" algn="just">
              <a:lnSpc>
                <a:spcPct val="80000"/>
              </a:lnSpc>
              <a:buFontTx/>
              <a:buNone/>
            </a:pPr>
            <a:r>
              <a:rPr lang="en-US" sz="2800" u="sng" dirty="0" smtClean="0">
                <a:latin typeface="Times New Roman" pitchFamily="18" charset="0"/>
                <a:cs typeface="Times New Roman" pitchFamily="18" charset="0"/>
              </a:rPr>
              <a:t>Note</a:t>
            </a:r>
            <a:r>
              <a:rPr lang="en-US" sz="2800" dirty="0" smtClean="0">
                <a:latin typeface="Times New Roman" pitchFamily="18" charset="0"/>
                <a:cs typeface="Times New Roman" pitchFamily="18" charset="0"/>
              </a:rPr>
              <a:t>: The sign of r depends on the sign of the regression coefficients. If the regression coefficients are positive, r will be positive and if the regression coefficients are negative, r will be negative.</a:t>
            </a:r>
          </a:p>
          <a:p>
            <a:pPr marL="0" indent="0" algn="just">
              <a:lnSpc>
                <a:spcPct val="80000"/>
              </a:lnSpc>
              <a:buFontTx/>
              <a:buNone/>
            </a:pPr>
            <a:endParaRPr lang="en-US" sz="2800"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4. </a:t>
            </a:r>
            <a:r>
              <a:rPr lang="en-US" sz="2800" dirty="0" smtClean="0">
                <a:latin typeface="Times New Roman" pitchFamily="18" charset="0"/>
                <a:cs typeface="Times New Roman" pitchFamily="18" charset="0"/>
              </a:rPr>
              <a:t>If one of the regression coefficients is less than unity, the other must be greater than unity.</a:t>
            </a:r>
          </a:p>
          <a:p>
            <a:pPr marL="0" indent="0" algn="just">
              <a:lnSpc>
                <a:spcPct val="80000"/>
              </a:lnSpc>
              <a:buFontTx/>
              <a:buNone/>
            </a:pPr>
            <a:r>
              <a:rPr lang="en-US" sz="2800" b="1" dirty="0" smtClean="0">
                <a:solidFill>
                  <a:srgbClr val="800000"/>
                </a:solidFill>
                <a:latin typeface="Times New Roman" pitchFamily="18" charset="0"/>
                <a:cs typeface="Times New Roman" pitchFamily="18" charset="0"/>
              </a:rPr>
              <a:t>i.e. if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yx</a:t>
            </a:r>
            <a:r>
              <a:rPr lang="en-US" sz="2800" b="1" dirty="0" smtClean="0">
                <a:solidFill>
                  <a:srgbClr val="800000"/>
                </a:solidFill>
                <a:latin typeface="Times New Roman" pitchFamily="18" charset="0"/>
                <a:cs typeface="Times New Roman" pitchFamily="18" charset="0"/>
              </a:rPr>
              <a:t> &lt; 1 then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xy</a:t>
            </a:r>
            <a:r>
              <a:rPr lang="en-US" sz="2800" b="1" dirty="0" smtClean="0">
                <a:solidFill>
                  <a:srgbClr val="800000"/>
                </a:solidFill>
                <a:latin typeface="Times New Roman" pitchFamily="18" charset="0"/>
                <a:cs typeface="Times New Roman" pitchFamily="18" charset="0"/>
              </a:rPr>
              <a:t> &gt; 1 and if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xy</a:t>
            </a:r>
            <a:r>
              <a:rPr lang="en-US" sz="2800" b="1" dirty="0" smtClean="0">
                <a:solidFill>
                  <a:srgbClr val="800000"/>
                </a:solidFill>
                <a:latin typeface="Times New Roman" pitchFamily="18" charset="0"/>
                <a:cs typeface="Times New Roman" pitchFamily="18" charset="0"/>
              </a:rPr>
              <a:t> &lt; 1 then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yx</a:t>
            </a:r>
            <a:r>
              <a:rPr lang="en-US" sz="2800" b="1" dirty="0" smtClean="0">
                <a:solidFill>
                  <a:srgbClr val="800000"/>
                </a:solidFill>
                <a:latin typeface="Times New Roman" pitchFamily="18" charset="0"/>
                <a:cs typeface="Times New Roman" pitchFamily="18" charset="0"/>
              </a:rPr>
              <a:t> &gt; 1</a:t>
            </a:r>
            <a:r>
              <a:rPr lang="en-US" sz="2400" b="1" dirty="0" smtClean="0">
                <a:solidFill>
                  <a:srgbClr val="800000"/>
                </a:solidFill>
                <a:latin typeface="Times New Roman" pitchFamily="18" charset="0"/>
                <a:cs typeface="Times New Roman" pitchFamily="18" charset="0"/>
              </a:rPr>
              <a:t> </a:t>
            </a:r>
          </a:p>
          <a:p>
            <a:pPr marL="0" indent="0" algn="just">
              <a:lnSpc>
                <a:spcPct val="80000"/>
              </a:lnSpc>
              <a:buFontTx/>
              <a:buNone/>
            </a:pPr>
            <a:endParaRPr lang="en-US" sz="2800" b="1" dirty="0" smtClean="0">
              <a:solidFill>
                <a:srgbClr val="800000"/>
              </a:solidFill>
              <a:latin typeface="Times New Roman" pitchFamily="18" charset="0"/>
              <a:cs typeface="Times New Roman" pitchFamily="18" charset="0"/>
            </a:endParaRPr>
          </a:p>
          <a:p>
            <a:pPr marL="0" indent="0" algn="just">
              <a:lnSpc>
                <a:spcPct val="80000"/>
              </a:lnSpc>
              <a:buFontTx/>
              <a:buNone/>
            </a:pPr>
            <a:endParaRPr lang="en-US" sz="1000" dirty="0" smtClean="0">
              <a:latin typeface="Times New Roman" pitchFamily="18" charset="0"/>
              <a:cs typeface="Times New Roman" pitchFamily="18" charset="0"/>
            </a:endParaRPr>
          </a:p>
          <a:p>
            <a:pPr marL="0" indent="0" algn="just">
              <a:lnSpc>
                <a:spcPct val="80000"/>
              </a:lnSpc>
              <a:buFontTx/>
              <a:buNone/>
            </a:pPr>
            <a:r>
              <a:rPr lang="en-US" dirty="0" smtClean="0">
                <a:latin typeface="Times New Roman" pitchFamily="18" charset="0"/>
                <a:cs typeface="Times New Roman" pitchFamily="18" charset="0"/>
              </a:rPr>
              <a:t>5. </a:t>
            </a:r>
            <a:r>
              <a:rPr lang="en-US" sz="2800" dirty="0" smtClean="0">
                <a:latin typeface="Times New Roman" pitchFamily="18" charset="0"/>
                <a:cs typeface="Times New Roman" pitchFamily="18" charset="0"/>
              </a:rPr>
              <a:t>The arithmetic mean of the regression coefficients is always greater than or equal to the correlation coefficient.</a:t>
            </a:r>
          </a:p>
          <a:p>
            <a:pPr marL="0" indent="0" algn="ctr">
              <a:lnSpc>
                <a:spcPct val="80000"/>
              </a:lnSpc>
              <a:buFontTx/>
              <a:buNone/>
            </a:pPr>
            <a:r>
              <a:rPr lang="en-US" sz="2800" dirty="0" smtClean="0">
                <a:latin typeface="Times New Roman" pitchFamily="18" charset="0"/>
                <a:cs typeface="Times New Roman" pitchFamily="18" charset="0"/>
              </a:rPr>
              <a:t> </a:t>
            </a:r>
            <a:r>
              <a:rPr lang="en-US" sz="2800" b="1" dirty="0" smtClean="0">
                <a:solidFill>
                  <a:srgbClr val="800000"/>
                </a:solidFill>
                <a:latin typeface="Times New Roman" pitchFamily="18" charset="0"/>
                <a:cs typeface="Times New Roman" pitchFamily="18" charset="0"/>
              </a:rPr>
              <a:t>i.e. ½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xy</a:t>
            </a:r>
            <a:r>
              <a:rPr lang="en-US" sz="2800" b="1" dirty="0" smtClean="0">
                <a:solidFill>
                  <a:srgbClr val="800000"/>
                </a:solidFill>
                <a:latin typeface="Times New Roman" pitchFamily="18" charset="0"/>
                <a:cs typeface="Times New Roman" pitchFamily="18" charset="0"/>
              </a:rPr>
              <a:t> + </a:t>
            </a:r>
            <a:r>
              <a:rPr lang="en-US" sz="2800" b="1" dirty="0" err="1" smtClean="0">
                <a:solidFill>
                  <a:srgbClr val="800000"/>
                </a:solidFill>
                <a:latin typeface="Times New Roman" pitchFamily="18" charset="0"/>
                <a:cs typeface="Times New Roman" pitchFamily="18" charset="0"/>
              </a:rPr>
              <a:t>b</a:t>
            </a:r>
            <a:r>
              <a:rPr lang="en-US" sz="2800" b="1" baseline="-25000" dirty="0" err="1" smtClean="0">
                <a:solidFill>
                  <a:srgbClr val="800000"/>
                </a:solidFill>
                <a:latin typeface="Times New Roman" pitchFamily="18" charset="0"/>
                <a:cs typeface="Times New Roman" pitchFamily="18" charset="0"/>
              </a:rPr>
              <a:t>yx</a:t>
            </a:r>
            <a:r>
              <a:rPr lang="en-US" sz="2800" b="1" dirty="0" smtClean="0">
                <a:solidFill>
                  <a:srgbClr val="800000"/>
                </a:solidFill>
                <a:latin typeface="Times New Roman" pitchFamily="18" charset="0"/>
                <a:cs typeface="Times New Roman" pitchFamily="18" charset="0"/>
              </a:rPr>
              <a:t>) </a:t>
            </a:r>
            <a:r>
              <a:rPr lang="en-US" sz="2800" b="1" u="sng" dirty="0" smtClean="0">
                <a:solidFill>
                  <a:srgbClr val="800000"/>
                </a:solidFill>
                <a:latin typeface="Times New Roman" pitchFamily="18" charset="0"/>
                <a:cs typeface="Times New Roman" pitchFamily="18" charset="0"/>
              </a:rPr>
              <a:t>&gt;</a:t>
            </a:r>
            <a:r>
              <a:rPr lang="en-US" sz="2800" b="1" dirty="0" smtClean="0">
                <a:solidFill>
                  <a:srgbClr val="800000"/>
                </a:solidFill>
                <a:latin typeface="Times New Roman" pitchFamily="18" charset="0"/>
                <a:cs typeface="Times New Roman" pitchFamily="18" charset="0"/>
              </a:rPr>
              <a:t> r</a:t>
            </a:r>
          </a:p>
          <a:p>
            <a:pPr marL="0" indent="0">
              <a:lnSpc>
                <a:spcPct val="80000"/>
              </a:lnSpc>
              <a:buFontTx/>
              <a:buNone/>
            </a:pPr>
            <a:endParaRPr lang="en-US" sz="2800" dirty="0" smtClean="0">
              <a:solidFill>
                <a:srgbClr val="FFFF00"/>
              </a:solidFill>
            </a:endParaRPr>
          </a:p>
        </p:txBody>
      </p:sp>
      <p:sp>
        <p:nvSpPr>
          <p:cNvPr id="33794" name="Slide Number Placeholder 5"/>
          <p:cNvSpPr>
            <a:spLocks noGrp="1"/>
          </p:cNvSpPr>
          <p:nvPr>
            <p:ph type="sldNum" sz="quarter" idx="12"/>
          </p:nvPr>
        </p:nvSpPr>
        <p:spPr/>
        <p:txBody>
          <a:bodyPr/>
          <a:lstStyle/>
          <a:p>
            <a:pPr>
              <a:defRPr/>
            </a:pPr>
            <a:fld id="{9F6CDDC9-DF87-4D57-BD8C-6651A8695342}" type="slidenum">
              <a:rPr lang="en-US"/>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981200"/>
            <a:ext cx="8229600" cy="4572000"/>
          </a:xfrm>
        </p:spPr>
        <p:txBody>
          <a:bodyPr rtlCol="0">
            <a:normAutofit/>
          </a:bodyPr>
          <a:lstStyle/>
          <a:p>
            <a:pPr algn="just" fontAlgn="auto">
              <a:spcAft>
                <a:spcPts val="0"/>
              </a:spcAft>
              <a:buFont typeface="Arial" pitchFamily="34" charset="0"/>
              <a:buNone/>
              <a:defRPr/>
            </a:pPr>
            <a:r>
              <a:rPr lang="en-US" u="sng" dirty="0" smtClean="0">
                <a:latin typeface="Times New Roman" pitchFamily="18" charset="0"/>
                <a:cs typeface="Times New Roman" pitchFamily="18" charset="0"/>
              </a:rPr>
              <a:t>Regression Equation</a:t>
            </a:r>
            <a:r>
              <a:rPr lang="en-US" dirty="0" smtClean="0">
                <a:latin typeface="Times New Roman" pitchFamily="18" charset="0"/>
                <a:cs typeface="Times New Roman" pitchFamily="18" charset="0"/>
              </a:rPr>
              <a:t>: Regression equation establishes a linear mathematical relationship between the two variables.</a:t>
            </a:r>
          </a:p>
          <a:p>
            <a:pPr algn="just" fontAlgn="auto">
              <a:spcAft>
                <a:spcPts val="0"/>
              </a:spcAft>
              <a:buFontTx/>
              <a:buNone/>
              <a:defRPr/>
            </a:pPr>
            <a:endParaRPr lang="en-US" u="sng" dirty="0" smtClean="0">
              <a:latin typeface="Times New Roman" pitchFamily="18" charset="0"/>
              <a:cs typeface="Times New Roman" pitchFamily="18" charset="0"/>
            </a:endParaRPr>
          </a:p>
          <a:p>
            <a:pPr marL="0" indent="0" algn="just" fontAlgn="auto">
              <a:spcAft>
                <a:spcPts val="0"/>
              </a:spcAft>
              <a:buFont typeface="Arial" pitchFamily="34" charset="0"/>
              <a:buNone/>
              <a:defRPr/>
            </a:pPr>
            <a:r>
              <a:rPr lang="en-US" u="sng" dirty="0" smtClean="0">
                <a:latin typeface="Times New Roman" pitchFamily="18" charset="0"/>
                <a:cs typeface="Times New Roman" pitchFamily="18" charset="0"/>
              </a:rPr>
              <a:t>Use of regression equation</a:t>
            </a:r>
            <a:r>
              <a:rPr lang="en-US" dirty="0" smtClean="0">
                <a:latin typeface="Times New Roman" pitchFamily="18" charset="0"/>
                <a:cs typeface="Times New Roman" pitchFamily="18" charset="0"/>
              </a:rPr>
              <a:t>: Regression equations are used to estimate/ predict values of one variable from the known values of the other.</a:t>
            </a:r>
          </a:p>
        </p:txBody>
      </p:sp>
      <p:sp>
        <p:nvSpPr>
          <p:cNvPr id="23554" name="Slide Number Placeholder 5"/>
          <p:cNvSpPr>
            <a:spLocks noGrp="1"/>
          </p:cNvSpPr>
          <p:nvPr>
            <p:ph type="sldNum" sz="quarter" idx="12"/>
          </p:nvPr>
        </p:nvSpPr>
        <p:spPr/>
        <p:txBody>
          <a:bodyPr/>
          <a:lstStyle/>
          <a:p>
            <a:pPr>
              <a:defRPr/>
            </a:pPr>
            <a:fld id="{307B9D02-79AC-48EC-B1ED-E23A97458F1E}"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752600"/>
            <a:ext cx="8229600" cy="4572000"/>
          </a:xfrm>
        </p:spPr>
        <p:txBody>
          <a:bodyPr/>
          <a:lstStyle/>
          <a:p>
            <a:pPr marL="0" indent="0">
              <a:lnSpc>
                <a:spcPct val="90000"/>
              </a:lnSpc>
              <a:buFontTx/>
              <a:buNone/>
            </a:pPr>
            <a:r>
              <a:rPr lang="en-US" dirty="0" smtClean="0">
                <a:latin typeface="Times New Roman" pitchFamily="18" charset="0"/>
                <a:cs typeface="Times New Roman" pitchFamily="18" charset="0"/>
              </a:rPr>
              <a:t>Let the regression line be represented by the equation </a:t>
            </a:r>
          </a:p>
          <a:p>
            <a:pPr marL="0" indent="0" algn="ctr">
              <a:lnSpc>
                <a:spcPct val="90000"/>
              </a:lnSpc>
              <a:buFontTx/>
              <a:buNone/>
            </a:pPr>
            <a:r>
              <a:rPr lang="en-US" dirty="0" smtClean="0">
                <a:solidFill>
                  <a:schemeClr val="tx2"/>
                </a:solidFill>
                <a:latin typeface="Times New Roman" pitchFamily="18" charset="0"/>
                <a:cs typeface="Times New Roman" pitchFamily="18" charset="0"/>
              </a:rPr>
              <a:t>Y = A + BX</a:t>
            </a:r>
            <a:r>
              <a:rPr lang="en-US" dirty="0" smtClean="0">
                <a:latin typeface="Times New Roman" pitchFamily="18" charset="0"/>
                <a:cs typeface="Times New Roman" pitchFamily="18" charset="0"/>
              </a:rPr>
              <a:t>      or     </a:t>
            </a:r>
            <a:r>
              <a:rPr lang="en-US" dirty="0" smtClean="0">
                <a:solidFill>
                  <a:schemeClr val="tx2"/>
                </a:solidFill>
                <a:latin typeface="Times New Roman" pitchFamily="18" charset="0"/>
                <a:cs typeface="Times New Roman" pitchFamily="18" charset="0"/>
              </a:rPr>
              <a:t>Y = a + </a:t>
            </a:r>
            <a:r>
              <a:rPr lang="en-US" dirty="0" err="1" smtClean="0">
                <a:solidFill>
                  <a:schemeClr val="tx2"/>
                </a:solidFill>
                <a:latin typeface="Times New Roman" pitchFamily="18" charset="0"/>
                <a:cs typeface="Times New Roman" pitchFamily="18" charset="0"/>
              </a:rPr>
              <a:t>bX</a:t>
            </a:r>
            <a:endParaRPr lang="en-US" dirty="0" smtClean="0">
              <a:solidFill>
                <a:schemeClr val="tx2"/>
              </a:solidFill>
              <a:latin typeface="Times New Roman" pitchFamily="18" charset="0"/>
              <a:cs typeface="Times New Roman" pitchFamily="18" charset="0"/>
            </a:endParaRPr>
          </a:p>
          <a:p>
            <a:pPr marL="0" indent="0" algn="just">
              <a:lnSpc>
                <a:spcPct val="90000"/>
              </a:lnSpc>
              <a:buFontTx/>
              <a:buNone/>
            </a:pPr>
            <a:r>
              <a:rPr lang="en-US" dirty="0" smtClean="0">
                <a:latin typeface="Times New Roman" pitchFamily="18" charset="0"/>
                <a:cs typeface="Times New Roman" pitchFamily="18" charset="0"/>
              </a:rPr>
              <a:t>Here X is called the independent variable and Y is called the dependent variable.</a:t>
            </a:r>
          </a:p>
          <a:p>
            <a:pPr marL="0" indent="0" algn="just">
              <a:lnSpc>
                <a:spcPct val="90000"/>
              </a:lnSpc>
              <a:buFontTx/>
              <a:buNone/>
            </a:pPr>
            <a:endParaRPr lang="en-US" dirty="0" smtClean="0">
              <a:latin typeface="Times New Roman" pitchFamily="18" charset="0"/>
              <a:cs typeface="Times New Roman" pitchFamily="18" charset="0"/>
            </a:endParaRPr>
          </a:p>
          <a:p>
            <a:pPr marL="0" indent="0" algn="just">
              <a:lnSpc>
                <a:spcPct val="90000"/>
              </a:lnSpc>
              <a:buFontTx/>
              <a:buNone/>
            </a:pPr>
            <a:r>
              <a:rPr lang="en-US" dirty="0" smtClean="0">
                <a:latin typeface="Times New Roman" pitchFamily="18" charset="0"/>
                <a:cs typeface="Times New Roman" pitchFamily="18" charset="0"/>
              </a:rPr>
              <a:t>The equation of the regression line can be obtained by minimization of error from the above mentioned equation. While doing so we get the following two NORMAL EQUATIONS.</a:t>
            </a:r>
          </a:p>
          <a:p>
            <a:pPr marL="0" indent="0">
              <a:lnSpc>
                <a:spcPct val="90000"/>
              </a:lnSpc>
              <a:buFontTx/>
              <a:buNone/>
            </a:pPr>
            <a:endParaRPr lang="en-US" dirty="0" smtClean="0"/>
          </a:p>
        </p:txBody>
      </p:sp>
      <p:sp>
        <p:nvSpPr>
          <p:cNvPr id="24578" name="Slide Number Placeholder 5"/>
          <p:cNvSpPr>
            <a:spLocks noGrp="1"/>
          </p:cNvSpPr>
          <p:nvPr>
            <p:ph type="sldNum" sz="quarter" idx="12"/>
          </p:nvPr>
        </p:nvSpPr>
        <p:spPr/>
        <p:txBody>
          <a:bodyPr/>
          <a:lstStyle/>
          <a:p>
            <a:pPr>
              <a:defRPr/>
            </a:pPr>
            <a:fld id="{20A1923B-3E08-4741-BF5C-BB7912242453}"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sz="half" idx="1"/>
          </p:nvPr>
        </p:nvSpPr>
        <p:spPr>
          <a:xfrm>
            <a:off x="381000" y="1219200"/>
            <a:ext cx="8229600" cy="5105400"/>
          </a:xfrm>
        </p:spPr>
        <p:txBody>
          <a:bodyPr>
            <a:normAutofit/>
          </a:bodyPr>
          <a:lstStyle/>
          <a:p>
            <a:pPr marL="0" indent="0" algn="r">
              <a:lnSpc>
                <a:spcPct val="80000"/>
              </a:lnSpc>
              <a:buFontTx/>
              <a:buNone/>
            </a:pPr>
            <a:endParaRPr lang="en-US" sz="3600" dirty="0" smtClean="0">
              <a:solidFill>
                <a:schemeClr val="tx2"/>
              </a:solidFill>
              <a:latin typeface="Times New Roman" pitchFamily="18" charset="0"/>
              <a:cs typeface="Times New Roman" pitchFamily="18" charset="0"/>
            </a:endParaRPr>
          </a:p>
          <a:p>
            <a:pPr marL="0" indent="0" algn="r">
              <a:lnSpc>
                <a:spcPct val="80000"/>
              </a:lnSpc>
              <a:buFontTx/>
              <a:buNone/>
            </a:pPr>
            <a:r>
              <a:rPr lang="en-US" sz="3600" dirty="0" smtClean="0">
                <a:solidFill>
                  <a:schemeClr val="tx2"/>
                </a:solidFill>
                <a:latin typeface="Times New Roman" pitchFamily="18" charset="0"/>
                <a:cs typeface="Times New Roman" pitchFamily="18" charset="0"/>
              </a:rPr>
              <a:t> </a:t>
            </a:r>
            <a:r>
              <a:rPr lang="el-GR" sz="3600" dirty="0" smtClean="0">
                <a:solidFill>
                  <a:schemeClr val="tx2"/>
                </a:solidFill>
                <a:latin typeface="Times New Roman" pitchFamily="18" charset="0"/>
                <a:cs typeface="Times New Roman" pitchFamily="18" charset="0"/>
              </a:rPr>
              <a:t>Σ</a:t>
            </a:r>
            <a:r>
              <a:rPr lang="en-US" sz="3600" dirty="0" err="1" smtClean="0">
                <a:solidFill>
                  <a:schemeClr val="tx2"/>
                </a:solidFill>
                <a:latin typeface="Times New Roman" pitchFamily="18" charset="0"/>
                <a:cs typeface="Times New Roman" pitchFamily="18" charset="0"/>
              </a:rPr>
              <a:t>y</a:t>
            </a:r>
            <a:r>
              <a:rPr lang="en-US" sz="3600" baseline="-25000" dirty="0" err="1"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n a + b </a:t>
            </a:r>
            <a:r>
              <a:rPr lang="el-GR" sz="3600" dirty="0" smtClean="0">
                <a:solidFill>
                  <a:schemeClr val="tx2"/>
                </a:solidFill>
                <a:latin typeface="Times New Roman" pitchFamily="18" charset="0"/>
                <a:cs typeface="Times New Roman" pitchFamily="18" charset="0"/>
              </a:rPr>
              <a:t>Σ</a:t>
            </a:r>
            <a:r>
              <a:rPr lang="en-US" sz="3600" dirty="0" smtClean="0">
                <a:solidFill>
                  <a:schemeClr val="tx2"/>
                </a:solidFill>
                <a:latin typeface="Times New Roman" pitchFamily="18" charset="0"/>
                <a:cs typeface="Times New Roman" pitchFamily="18" charset="0"/>
              </a:rPr>
              <a:t>x</a:t>
            </a:r>
            <a:r>
              <a:rPr lang="en-US" sz="3600" baseline="-25000" dirty="0" smtClean="0">
                <a:solidFill>
                  <a:schemeClr val="tx2"/>
                </a:solidFill>
                <a:latin typeface="Times New Roman" pitchFamily="18" charset="0"/>
                <a:cs typeface="Times New Roman" pitchFamily="18" charset="0"/>
              </a:rPr>
              <a:t>i</a:t>
            </a:r>
            <a:r>
              <a:rPr lang="en-US" sz="3600" dirty="0" smtClean="0">
                <a:latin typeface="Times New Roman" pitchFamily="18" charset="0"/>
                <a:cs typeface="Times New Roman" pitchFamily="18" charset="0"/>
              </a:rPr>
              <a:t>       ---------------  1</a:t>
            </a:r>
          </a:p>
          <a:p>
            <a:pPr marL="0" indent="0" algn="just">
              <a:lnSpc>
                <a:spcPct val="80000"/>
              </a:lnSpc>
              <a:buFontTx/>
              <a:buNone/>
            </a:pPr>
            <a:r>
              <a:rPr lang="en-US" sz="3600" dirty="0" smtClean="0">
                <a:solidFill>
                  <a:schemeClr val="tx2"/>
                </a:solidFill>
                <a:latin typeface="Times New Roman" pitchFamily="18" charset="0"/>
                <a:cs typeface="Times New Roman" pitchFamily="18" charset="0"/>
              </a:rPr>
              <a:t>          </a:t>
            </a:r>
            <a:r>
              <a:rPr lang="el-GR" sz="3600" dirty="0" smtClean="0">
                <a:solidFill>
                  <a:schemeClr val="tx2"/>
                </a:solidFill>
                <a:latin typeface="Times New Roman" pitchFamily="18" charset="0"/>
                <a:cs typeface="Times New Roman" pitchFamily="18" charset="0"/>
              </a:rPr>
              <a:t>Σ</a:t>
            </a:r>
            <a:r>
              <a:rPr lang="en-US" sz="3600" dirty="0" err="1" smtClean="0">
                <a:solidFill>
                  <a:schemeClr val="tx2"/>
                </a:solidFill>
                <a:latin typeface="Times New Roman" pitchFamily="18" charset="0"/>
                <a:cs typeface="Times New Roman" pitchFamily="18" charset="0"/>
              </a:rPr>
              <a:t>x</a:t>
            </a:r>
            <a:r>
              <a:rPr lang="en-US" sz="3600" baseline="-25000" dirty="0" err="1" smtClean="0">
                <a:solidFill>
                  <a:schemeClr val="tx2"/>
                </a:solidFill>
                <a:latin typeface="Times New Roman" pitchFamily="18" charset="0"/>
                <a:cs typeface="Times New Roman" pitchFamily="18" charset="0"/>
              </a:rPr>
              <a:t>i</a:t>
            </a:r>
            <a:r>
              <a:rPr lang="en-US" sz="3600" dirty="0" err="1" smtClean="0">
                <a:solidFill>
                  <a:schemeClr val="tx2"/>
                </a:solidFill>
                <a:latin typeface="Times New Roman" pitchFamily="18" charset="0"/>
                <a:cs typeface="Times New Roman" pitchFamily="18" charset="0"/>
              </a:rPr>
              <a:t>y</a:t>
            </a:r>
            <a:r>
              <a:rPr lang="en-US" sz="3600" baseline="-25000" dirty="0" err="1"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a </a:t>
            </a:r>
            <a:r>
              <a:rPr lang="el-GR" sz="3600" dirty="0" smtClean="0">
                <a:solidFill>
                  <a:schemeClr val="tx2"/>
                </a:solidFill>
                <a:latin typeface="Times New Roman" pitchFamily="18" charset="0"/>
                <a:cs typeface="Times New Roman" pitchFamily="18" charset="0"/>
              </a:rPr>
              <a:t>Σ</a:t>
            </a:r>
            <a:r>
              <a:rPr lang="en-US" sz="3600" dirty="0" smtClean="0">
                <a:solidFill>
                  <a:schemeClr val="tx2"/>
                </a:solidFill>
                <a:latin typeface="Times New Roman" pitchFamily="18" charset="0"/>
                <a:cs typeface="Times New Roman" pitchFamily="18" charset="0"/>
              </a:rPr>
              <a:t>x</a:t>
            </a:r>
            <a:r>
              <a:rPr lang="en-US" sz="3600" baseline="-25000" dirty="0"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b </a:t>
            </a:r>
            <a:r>
              <a:rPr lang="el-GR" sz="3600" dirty="0" smtClean="0">
                <a:solidFill>
                  <a:schemeClr val="tx2"/>
                </a:solidFill>
                <a:latin typeface="Times New Roman" pitchFamily="18" charset="0"/>
                <a:cs typeface="Times New Roman" pitchFamily="18" charset="0"/>
              </a:rPr>
              <a:t>Σ</a:t>
            </a:r>
            <a:r>
              <a:rPr lang="en-US" sz="3600" dirty="0" smtClean="0">
                <a:solidFill>
                  <a:schemeClr val="tx2"/>
                </a:solidFill>
                <a:latin typeface="Times New Roman" pitchFamily="18" charset="0"/>
                <a:cs typeface="Times New Roman" pitchFamily="18" charset="0"/>
              </a:rPr>
              <a:t>x</a:t>
            </a:r>
            <a:r>
              <a:rPr lang="en-US" sz="3600" baseline="-25000" dirty="0" smtClean="0">
                <a:solidFill>
                  <a:schemeClr val="tx2"/>
                </a:solidFill>
                <a:latin typeface="Times New Roman" pitchFamily="18" charset="0"/>
                <a:cs typeface="Times New Roman" pitchFamily="18" charset="0"/>
              </a:rPr>
              <a:t>i</a:t>
            </a:r>
            <a:r>
              <a:rPr lang="en-US" sz="3600" baseline="30000" dirty="0" smtClean="0">
                <a:solidFill>
                  <a:schemeClr val="tx2"/>
                </a:solidFill>
                <a:latin typeface="Times New Roman" pitchFamily="18" charset="0"/>
                <a:cs typeface="Times New Roman" pitchFamily="18" charset="0"/>
              </a:rPr>
              <a:t>2</a:t>
            </a:r>
            <a:r>
              <a:rPr lang="en-US" sz="3600" dirty="0" smtClean="0">
                <a:latin typeface="Times New Roman" pitchFamily="18" charset="0"/>
                <a:cs typeface="Times New Roman" pitchFamily="18" charset="0"/>
              </a:rPr>
              <a:t>   --------------  2</a:t>
            </a:r>
          </a:p>
          <a:p>
            <a:pPr marL="0" indent="0">
              <a:lnSpc>
                <a:spcPct val="80000"/>
              </a:lnSpc>
              <a:buFontTx/>
              <a:buNone/>
            </a:pPr>
            <a:r>
              <a:rPr lang="en-US" sz="2000" dirty="0" smtClean="0">
                <a:latin typeface="Times New Roman" pitchFamily="18" charset="0"/>
                <a:cs typeface="Times New Roman" pitchFamily="18" charset="0"/>
              </a:rPr>
              <a:t> </a:t>
            </a:r>
          </a:p>
          <a:p>
            <a:pPr marL="0" indent="0">
              <a:lnSpc>
                <a:spcPct val="80000"/>
              </a:lnSpc>
              <a:buFontTx/>
              <a:buNone/>
            </a:pPr>
            <a:endParaRPr lang="en-US" sz="3800" b="1" dirty="0" smtClean="0">
              <a:latin typeface="Times New Roman" pitchFamily="18" charset="0"/>
              <a:cs typeface="Times New Roman" pitchFamily="18" charset="0"/>
            </a:endParaRPr>
          </a:p>
          <a:p>
            <a:pPr marL="0" indent="0">
              <a:lnSpc>
                <a:spcPct val="80000"/>
              </a:lnSpc>
              <a:buFontTx/>
              <a:buNone/>
            </a:pPr>
            <a:endParaRPr lang="en-US" sz="3800" b="1" dirty="0" smtClean="0">
              <a:latin typeface="Times New Roman" pitchFamily="18" charset="0"/>
              <a:cs typeface="Times New Roman" pitchFamily="18" charset="0"/>
            </a:endParaRPr>
          </a:p>
          <a:p>
            <a:pPr marL="0" indent="0" algn="just">
              <a:lnSpc>
                <a:spcPct val="80000"/>
              </a:lnSpc>
              <a:buFontTx/>
              <a:buNone/>
            </a:pPr>
            <a:r>
              <a:rPr lang="en-US" sz="3800" b="1" dirty="0" smtClean="0">
                <a:latin typeface="Times New Roman" pitchFamily="18" charset="0"/>
                <a:cs typeface="Times New Roman" pitchFamily="18" charset="0"/>
              </a:rPr>
              <a:t>These are two equations in two unknowns </a:t>
            </a:r>
            <a:r>
              <a:rPr lang="en-US" sz="3800" b="1" dirty="0" smtClean="0">
                <a:solidFill>
                  <a:schemeClr val="accent1"/>
                </a:solidFill>
                <a:latin typeface="Times New Roman" pitchFamily="18" charset="0"/>
                <a:cs typeface="Times New Roman" pitchFamily="18" charset="0"/>
              </a:rPr>
              <a:t>a</a:t>
            </a:r>
            <a:r>
              <a:rPr lang="en-US" sz="3800" b="1" dirty="0" smtClean="0">
                <a:latin typeface="Times New Roman" pitchFamily="18" charset="0"/>
                <a:cs typeface="Times New Roman" pitchFamily="18" charset="0"/>
              </a:rPr>
              <a:t> and </a:t>
            </a:r>
            <a:r>
              <a:rPr lang="en-US" sz="3800" b="1" dirty="0" smtClean="0">
                <a:solidFill>
                  <a:schemeClr val="accent1"/>
                </a:solidFill>
                <a:latin typeface="Times New Roman" pitchFamily="18" charset="0"/>
                <a:cs typeface="Times New Roman" pitchFamily="18" charset="0"/>
              </a:rPr>
              <a:t>b</a:t>
            </a:r>
            <a:r>
              <a:rPr lang="en-US" sz="3800" b="1" dirty="0" smtClean="0">
                <a:latin typeface="Times New Roman" pitchFamily="18" charset="0"/>
                <a:cs typeface="Times New Roman" pitchFamily="18" charset="0"/>
              </a:rPr>
              <a:t>. On solving them simultaneously, we get,</a:t>
            </a:r>
          </a:p>
          <a:p>
            <a:pPr marL="0" indent="0">
              <a:lnSpc>
                <a:spcPct val="80000"/>
              </a:lnSpc>
              <a:buFontTx/>
              <a:buNone/>
            </a:pPr>
            <a:r>
              <a:rPr lang="en-US" sz="1200" dirty="0" smtClean="0">
                <a:latin typeface="Times New Roman" pitchFamily="18" charset="0"/>
                <a:cs typeface="Times New Roman" pitchFamily="18" charset="0"/>
              </a:rPr>
              <a:t> </a:t>
            </a:r>
            <a:endParaRPr lang="el-GR" sz="1200" dirty="0" smtClean="0">
              <a:latin typeface="Times New Roman" pitchFamily="18" charset="0"/>
              <a:cs typeface="Times New Roman" pitchFamily="18" charset="0"/>
            </a:endParaRPr>
          </a:p>
        </p:txBody>
      </p:sp>
      <p:sp>
        <p:nvSpPr>
          <p:cNvPr id="25602" name="Slide Number Placeholder 7"/>
          <p:cNvSpPr>
            <a:spLocks noGrp="1"/>
          </p:cNvSpPr>
          <p:nvPr>
            <p:ph type="sldNum" sz="quarter" idx="12"/>
          </p:nvPr>
        </p:nvSpPr>
        <p:spPr/>
        <p:txBody>
          <a:bodyPr/>
          <a:lstStyle/>
          <a:p>
            <a:pPr>
              <a:defRPr/>
            </a:pPr>
            <a:fld id="{90994137-AAEF-492E-ADAE-9894D2814156}" type="slidenum">
              <a:rPr lang="en-US" smtClean="0"/>
              <a:pPr>
                <a:defRPr/>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4"/>
          <p:cNvGraphicFramePr>
            <a:graphicFrameLocks noChangeAspect="1"/>
          </p:cNvGraphicFramePr>
          <p:nvPr>
            <p:ph sz="half" idx="1"/>
          </p:nvPr>
        </p:nvGraphicFramePr>
        <p:xfrm>
          <a:off x="2770188" y="914400"/>
          <a:ext cx="3983037" cy="2851150"/>
        </p:xfrm>
        <a:graphic>
          <a:graphicData uri="http://schemas.openxmlformats.org/presentationml/2006/ole">
            <p:oleObj spid="_x0000_s1026" name="Equation" r:id="rId3" imgW="1117440" imgH="799920" progId="Equation.3">
              <p:embed/>
            </p:oleObj>
          </a:graphicData>
        </a:graphic>
      </p:graphicFrame>
      <p:graphicFrame>
        <p:nvGraphicFramePr>
          <p:cNvPr id="7171" name="Object 6"/>
          <p:cNvGraphicFramePr>
            <a:graphicFrameLocks noChangeAspect="1"/>
          </p:cNvGraphicFramePr>
          <p:nvPr>
            <p:ph sz="half" idx="2"/>
          </p:nvPr>
        </p:nvGraphicFramePr>
        <p:xfrm>
          <a:off x="2667000" y="4279900"/>
          <a:ext cx="4179888" cy="1527175"/>
        </p:xfrm>
        <a:graphic>
          <a:graphicData uri="http://schemas.openxmlformats.org/presentationml/2006/ole">
            <p:oleObj spid="_x0000_s1027" name="Equation" r:id="rId4" imgW="660240" imgH="241200" progId="Equation.3">
              <p:embed/>
            </p:oleObj>
          </a:graphicData>
        </a:graphic>
      </p:graphicFrame>
      <p:sp>
        <p:nvSpPr>
          <p:cNvPr id="7172" name="Slide Number Placeholder 6"/>
          <p:cNvSpPr>
            <a:spLocks noGrp="1"/>
          </p:cNvSpPr>
          <p:nvPr>
            <p:ph type="sldNum" sz="quarter" idx="12"/>
          </p:nvPr>
        </p:nvSpPr>
        <p:spPr/>
        <p:txBody>
          <a:bodyPr/>
          <a:lstStyle/>
          <a:p>
            <a:pPr>
              <a:defRPr/>
            </a:pPr>
            <a:fld id="{957E21B6-D073-45B4-BBBF-8BE75F63BDB8}"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685800" y="1295400"/>
            <a:ext cx="7620000" cy="5029200"/>
          </a:xfrm>
        </p:spPr>
        <p:txBody>
          <a:bodyPr/>
          <a:lstStyle/>
          <a:p>
            <a:pPr marL="0" indent="0" algn="ctr">
              <a:buFontTx/>
              <a:buNone/>
            </a:pPr>
            <a:r>
              <a:rPr lang="en-US" b="1" u="sng" dirty="0" smtClean="0">
                <a:latin typeface="Times New Roman" pitchFamily="18" charset="0"/>
                <a:cs typeface="Times New Roman" pitchFamily="18" charset="0"/>
              </a:rPr>
              <a:t>Regression equation of Y on X</a:t>
            </a:r>
          </a:p>
          <a:p>
            <a:pPr marL="0" indent="0" algn="ctr">
              <a:buFontTx/>
              <a:buNone/>
            </a:pPr>
            <a:r>
              <a:rPr lang="en-US" dirty="0" smtClean="0">
                <a:latin typeface="Times New Roman" pitchFamily="18" charset="0"/>
                <a:cs typeface="Times New Roman" pitchFamily="18" charset="0"/>
              </a:rPr>
              <a:t>y = a + </a:t>
            </a:r>
            <a:r>
              <a:rPr lang="en-US" dirty="0" err="1" smtClean="0">
                <a:latin typeface="Times New Roman" pitchFamily="18" charset="0"/>
                <a:cs typeface="Times New Roman" pitchFamily="18" charset="0"/>
              </a:rPr>
              <a:t>bx</a:t>
            </a:r>
            <a:endParaRPr lang="en-US" dirty="0" smtClean="0">
              <a:latin typeface="Times New Roman" pitchFamily="18" charset="0"/>
              <a:cs typeface="Times New Roman" pitchFamily="18" charset="0"/>
            </a:endParaRPr>
          </a:p>
          <a:p>
            <a:pPr marL="0" indent="0">
              <a:buFontTx/>
              <a:buNone/>
            </a:pPr>
            <a:r>
              <a:rPr lang="en-US" dirty="0" smtClean="0">
                <a:latin typeface="Times New Roman" pitchFamily="18" charset="0"/>
                <a:cs typeface="Times New Roman" pitchFamily="18" charset="0"/>
              </a:rPr>
              <a:t>Or                                 </a:t>
            </a:r>
            <a:r>
              <a:rPr lang="en-US" dirty="0" smtClean="0">
                <a:solidFill>
                  <a:schemeClr val="tx2"/>
                </a:solidFill>
                <a:latin typeface="Times New Roman" pitchFamily="18" charset="0"/>
                <a:cs typeface="Times New Roman" pitchFamily="18" charset="0"/>
              </a:rPr>
              <a:t>_               _</a:t>
            </a:r>
          </a:p>
          <a:p>
            <a:pPr marL="0" indent="0" algn="ctr">
              <a:buFontTx/>
              <a:buNone/>
            </a:pPr>
            <a:r>
              <a:rPr lang="en-US" dirty="0" smtClean="0">
                <a:solidFill>
                  <a:schemeClr val="tx2"/>
                </a:solidFill>
                <a:latin typeface="Times New Roman" pitchFamily="18" charset="0"/>
                <a:cs typeface="Times New Roman" pitchFamily="18" charset="0"/>
              </a:rPr>
              <a:t>(y-y) = </a:t>
            </a:r>
            <a:r>
              <a:rPr lang="en-US" dirty="0" err="1" smtClean="0">
                <a:solidFill>
                  <a:schemeClr val="tx2"/>
                </a:solidFill>
                <a:latin typeface="Times New Roman" pitchFamily="18" charset="0"/>
                <a:cs typeface="Times New Roman" pitchFamily="18" charset="0"/>
              </a:rPr>
              <a:t>b</a:t>
            </a:r>
            <a:r>
              <a:rPr lang="en-US" baseline="-25000" dirty="0" err="1" smtClean="0">
                <a:solidFill>
                  <a:schemeClr val="tx2"/>
                </a:solidFill>
                <a:latin typeface="Times New Roman" pitchFamily="18" charset="0"/>
                <a:cs typeface="Times New Roman" pitchFamily="18" charset="0"/>
              </a:rPr>
              <a:t>yx</a:t>
            </a:r>
            <a:r>
              <a:rPr lang="en-US" dirty="0" smtClean="0">
                <a:solidFill>
                  <a:schemeClr val="tx2"/>
                </a:solidFill>
                <a:latin typeface="Times New Roman" pitchFamily="18" charset="0"/>
                <a:cs typeface="Times New Roman" pitchFamily="18" charset="0"/>
              </a:rPr>
              <a:t>(x-x)</a:t>
            </a:r>
          </a:p>
          <a:p>
            <a:pPr marL="0" indent="0" algn="ctr">
              <a:buFontTx/>
              <a:buNone/>
            </a:pPr>
            <a:r>
              <a:rPr lang="en-US" dirty="0" smtClean="0">
                <a:latin typeface="Times New Roman" pitchFamily="18" charset="0"/>
                <a:cs typeface="Times New Roman" pitchFamily="18" charset="0"/>
              </a:rPr>
              <a:t>      </a:t>
            </a:r>
            <a:r>
              <a:rPr lang="en-US" dirty="0" smtClean="0">
                <a:solidFill>
                  <a:schemeClr val="tx2"/>
                </a:solidFill>
                <a:latin typeface="Times New Roman" pitchFamily="18" charset="0"/>
                <a:cs typeface="Times New Roman" pitchFamily="18" charset="0"/>
              </a:rPr>
              <a:t>_         _</a:t>
            </a:r>
          </a:p>
          <a:p>
            <a:pPr marL="0" indent="0">
              <a:buFontTx/>
              <a:buNone/>
            </a:pPr>
            <a:r>
              <a:rPr lang="en-US" dirty="0" smtClean="0">
                <a:latin typeface="Times New Roman" pitchFamily="18" charset="0"/>
                <a:cs typeface="Times New Roman" pitchFamily="18" charset="0"/>
              </a:rPr>
              <a:t>where </a:t>
            </a:r>
            <a:r>
              <a:rPr lang="en-US" dirty="0" err="1" smtClean="0">
                <a:solidFill>
                  <a:schemeClr val="tx2"/>
                </a:solidFill>
                <a:latin typeface="Times New Roman" pitchFamily="18" charset="0"/>
                <a:cs typeface="Times New Roman" pitchFamily="18" charset="0"/>
              </a:rPr>
              <a:t>b</a:t>
            </a:r>
            <a:r>
              <a:rPr lang="en-US" baseline="-25000" dirty="0" err="1" smtClean="0">
                <a:solidFill>
                  <a:schemeClr val="tx2"/>
                </a:solidFill>
                <a:latin typeface="Times New Roman" pitchFamily="18" charset="0"/>
                <a:cs typeface="Times New Roman" pitchFamily="18" charset="0"/>
              </a:rPr>
              <a:t>yx</a:t>
            </a:r>
            <a:r>
              <a:rPr lang="en-US" dirty="0" smtClean="0">
                <a:solidFill>
                  <a:schemeClr val="tx2"/>
                </a:solidFill>
                <a:latin typeface="Times New Roman" pitchFamily="18" charset="0"/>
                <a:cs typeface="Times New Roman" pitchFamily="18" charset="0"/>
              </a:rPr>
              <a:t> =      1/n ∑(x</a:t>
            </a:r>
            <a:r>
              <a:rPr lang="en-US" baseline="-25000" dirty="0" smtClean="0">
                <a:solidFill>
                  <a:schemeClr val="tx2"/>
                </a:solidFill>
                <a:latin typeface="Times New Roman" pitchFamily="18" charset="0"/>
                <a:cs typeface="Times New Roman" pitchFamily="18" charset="0"/>
              </a:rPr>
              <a:t>i</a:t>
            </a:r>
            <a:r>
              <a:rPr lang="en-US" dirty="0" smtClean="0">
                <a:solidFill>
                  <a:schemeClr val="tx2"/>
                </a:solidFill>
                <a:latin typeface="Times New Roman" pitchFamily="18" charset="0"/>
                <a:cs typeface="Times New Roman" pitchFamily="18" charset="0"/>
              </a:rPr>
              <a:t> – x)(</a:t>
            </a:r>
            <a:r>
              <a:rPr lang="en-US" dirty="0" err="1" smtClean="0">
                <a:solidFill>
                  <a:schemeClr val="tx2"/>
                </a:solidFill>
                <a:latin typeface="Times New Roman" pitchFamily="18" charset="0"/>
                <a:cs typeface="Times New Roman" pitchFamily="18" charset="0"/>
              </a:rPr>
              <a:t>y</a:t>
            </a:r>
            <a:r>
              <a:rPr lang="en-US" baseline="-25000" dirty="0" err="1" smtClean="0">
                <a:solidFill>
                  <a:schemeClr val="tx2"/>
                </a:solidFill>
                <a:latin typeface="Times New Roman" pitchFamily="18" charset="0"/>
                <a:cs typeface="Times New Roman" pitchFamily="18" charset="0"/>
              </a:rPr>
              <a:t>i</a:t>
            </a:r>
            <a:r>
              <a:rPr lang="en-US" dirty="0" smtClean="0">
                <a:solidFill>
                  <a:schemeClr val="tx2"/>
                </a:solidFill>
                <a:latin typeface="Times New Roman" pitchFamily="18" charset="0"/>
                <a:cs typeface="Times New Roman" pitchFamily="18" charset="0"/>
              </a:rPr>
              <a:t> – y)</a:t>
            </a:r>
          </a:p>
          <a:p>
            <a:pPr marL="0" indent="0">
              <a:buFontTx/>
              <a:buNone/>
            </a:pPr>
            <a:r>
              <a:rPr lang="en-US" dirty="0" smtClean="0">
                <a:solidFill>
                  <a:schemeClr val="tx2"/>
                </a:solidFill>
                <a:latin typeface="Times New Roman" pitchFamily="18" charset="0"/>
                <a:cs typeface="Times New Roman" pitchFamily="18" charset="0"/>
              </a:rPr>
              <a:t>                                              _</a:t>
            </a:r>
          </a:p>
          <a:p>
            <a:pPr marL="0" indent="0">
              <a:buFontTx/>
              <a:buNone/>
            </a:pPr>
            <a:r>
              <a:rPr lang="en-US" dirty="0" smtClean="0">
                <a:solidFill>
                  <a:schemeClr val="tx2"/>
                </a:solidFill>
                <a:latin typeface="Times New Roman" pitchFamily="18" charset="0"/>
                <a:cs typeface="Times New Roman" pitchFamily="18" charset="0"/>
              </a:rPr>
              <a:t>                              1/n∑(x</a:t>
            </a:r>
            <a:r>
              <a:rPr lang="en-US" baseline="-25000" dirty="0" smtClean="0">
                <a:solidFill>
                  <a:schemeClr val="tx2"/>
                </a:solidFill>
                <a:latin typeface="Times New Roman" pitchFamily="18" charset="0"/>
                <a:cs typeface="Times New Roman" pitchFamily="18" charset="0"/>
              </a:rPr>
              <a:t>i</a:t>
            </a:r>
            <a:r>
              <a:rPr lang="en-US" dirty="0" smtClean="0">
                <a:solidFill>
                  <a:schemeClr val="tx2"/>
                </a:solidFill>
                <a:latin typeface="Times New Roman" pitchFamily="18" charset="0"/>
                <a:cs typeface="Times New Roman" pitchFamily="18" charset="0"/>
              </a:rPr>
              <a:t> – x)</a:t>
            </a:r>
            <a:r>
              <a:rPr lang="en-US" baseline="30000" dirty="0" smtClean="0">
                <a:solidFill>
                  <a:schemeClr val="tx2"/>
                </a:solidFill>
                <a:latin typeface="Times New Roman" pitchFamily="18" charset="0"/>
                <a:cs typeface="Times New Roman" pitchFamily="18" charset="0"/>
              </a:rPr>
              <a:t>2</a:t>
            </a:r>
            <a:endParaRPr lang="en-US" baseline="-25000" dirty="0" smtClean="0">
              <a:solidFill>
                <a:schemeClr val="tx2"/>
              </a:solidFill>
              <a:latin typeface="Times New Roman" pitchFamily="18" charset="0"/>
              <a:cs typeface="Times New Roman" pitchFamily="18" charset="0"/>
            </a:endParaRPr>
          </a:p>
          <a:p>
            <a:pPr marL="0" indent="0">
              <a:buFontTx/>
              <a:buNone/>
            </a:pPr>
            <a:r>
              <a:rPr lang="en-US" dirty="0" smtClean="0">
                <a:solidFill>
                  <a:schemeClr val="tx2"/>
                </a:solidFill>
                <a:latin typeface="Times New Roman" pitchFamily="18" charset="0"/>
                <a:cs typeface="Times New Roman" pitchFamily="18" charset="0"/>
              </a:rPr>
              <a:t> </a:t>
            </a:r>
          </a:p>
          <a:p>
            <a:pPr marL="0" indent="0">
              <a:buFontTx/>
              <a:buNone/>
            </a:pPr>
            <a:r>
              <a:rPr lang="en-US" dirty="0" smtClean="0"/>
              <a:t>                             </a:t>
            </a:r>
          </a:p>
        </p:txBody>
      </p:sp>
      <p:sp>
        <p:nvSpPr>
          <p:cNvPr id="26626" name="Slide Number Placeholder 5"/>
          <p:cNvSpPr>
            <a:spLocks noGrp="1"/>
          </p:cNvSpPr>
          <p:nvPr>
            <p:ph type="sldNum" sz="quarter" idx="12"/>
          </p:nvPr>
        </p:nvSpPr>
        <p:spPr/>
        <p:txBody>
          <a:bodyPr/>
          <a:lstStyle/>
          <a:p>
            <a:pPr>
              <a:defRPr/>
            </a:pPr>
            <a:fld id="{B649CC79-05E2-4162-ADA2-E265DB02B65F}" type="slidenum">
              <a:rPr lang="en-US"/>
              <a:pPr>
                <a:defRPr/>
              </a:pPr>
              <a:t>6</a:t>
            </a:fld>
            <a:endParaRPr lang="en-US"/>
          </a:p>
        </p:txBody>
      </p:sp>
      <p:sp>
        <p:nvSpPr>
          <p:cNvPr id="27652" name="Line 6"/>
          <p:cNvSpPr>
            <a:spLocks noChangeShapeType="1"/>
          </p:cNvSpPr>
          <p:nvPr/>
        </p:nvSpPr>
        <p:spPr bwMode="auto">
          <a:xfrm>
            <a:off x="2514600" y="4343400"/>
            <a:ext cx="3581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457200" y="1676400"/>
            <a:ext cx="8229600" cy="4648200"/>
          </a:xfrm>
        </p:spPr>
        <p:txBody>
          <a:bodyPr/>
          <a:lstStyle/>
          <a:p>
            <a:pPr marL="0" indent="0">
              <a:lnSpc>
                <a:spcPct val="90000"/>
              </a:lnSpc>
              <a:buFontTx/>
              <a:buNone/>
            </a:pPr>
            <a:r>
              <a:rPr lang="en-US" dirty="0" smtClean="0"/>
              <a:t>Let the regression line be represented by the equation </a:t>
            </a:r>
          </a:p>
          <a:p>
            <a:pPr marL="0" indent="0" algn="ctr">
              <a:lnSpc>
                <a:spcPct val="90000"/>
              </a:lnSpc>
              <a:buFontTx/>
              <a:buNone/>
            </a:pPr>
            <a:r>
              <a:rPr lang="en-US" dirty="0" smtClean="0">
                <a:solidFill>
                  <a:schemeClr val="tx2"/>
                </a:solidFill>
              </a:rPr>
              <a:t>X = a’ + </a:t>
            </a:r>
            <a:r>
              <a:rPr lang="en-US" dirty="0" err="1" smtClean="0">
                <a:solidFill>
                  <a:schemeClr val="tx2"/>
                </a:solidFill>
              </a:rPr>
              <a:t>b’Y</a:t>
            </a:r>
            <a:r>
              <a:rPr lang="en-US" dirty="0" smtClean="0"/>
              <a:t>      or     </a:t>
            </a:r>
            <a:r>
              <a:rPr lang="en-US" dirty="0" smtClean="0">
                <a:solidFill>
                  <a:schemeClr val="tx2"/>
                </a:solidFill>
              </a:rPr>
              <a:t>x = a’ + </a:t>
            </a:r>
            <a:r>
              <a:rPr lang="en-US" dirty="0" err="1" smtClean="0">
                <a:solidFill>
                  <a:schemeClr val="tx2"/>
                </a:solidFill>
              </a:rPr>
              <a:t>yb</a:t>
            </a:r>
            <a:r>
              <a:rPr lang="en-US" dirty="0" smtClean="0">
                <a:solidFill>
                  <a:schemeClr val="tx2"/>
                </a:solidFill>
              </a:rPr>
              <a:t>’</a:t>
            </a:r>
          </a:p>
          <a:p>
            <a:pPr marL="0" indent="0" algn="just">
              <a:lnSpc>
                <a:spcPct val="90000"/>
              </a:lnSpc>
              <a:buFontTx/>
              <a:buNone/>
            </a:pPr>
            <a:r>
              <a:rPr lang="en-US" dirty="0" smtClean="0"/>
              <a:t>Here Y is called the independent variable and X is called the dependent variable.</a:t>
            </a:r>
          </a:p>
          <a:p>
            <a:pPr marL="0" indent="0" algn="just">
              <a:lnSpc>
                <a:spcPct val="90000"/>
              </a:lnSpc>
              <a:buFontTx/>
              <a:buNone/>
            </a:pPr>
            <a:endParaRPr lang="en-US" dirty="0" smtClean="0"/>
          </a:p>
          <a:p>
            <a:pPr marL="0" indent="0" algn="just">
              <a:lnSpc>
                <a:spcPct val="90000"/>
              </a:lnSpc>
              <a:buFontTx/>
              <a:buNone/>
            </a:pPr>
            <a:r>
              <a:rPr lang="en-US" dirty="0" smtClean="0"/>
              <a:t>The equation of the regression line can be obtained by minimization of error from the above mentioned equation. While doing so we get the following two NORMAL EQUATIONS.</a:t>
            </a:r>
          </a:p>
          <a:p>
            <a:pPr marL="0" indent="0">
              <a:lnSpc>
                <a:spcPct val="90000"/>
              </a:lnSpc>
              <a:buFontTx/>
              <a:buNone/>
            </a:pPr>
            <a:endParaRPr lang="en-US" dirty="0" smtClean="0"/>
          </a:p>
        </p:txBody>
      </p:sp>
      <p:sp>
        <p:nvSpPr>
          <p:cNvPr id="27650" name="Slide Number Placeholder 5"/>
          <p:cNvSpPr>
            <a:spLocks noGrp="1"/>
          </p:cNvSpPr>
          <p:nvPr>
            <p:ph type="sldNum" sz="quarter" idx="12"/>
          </p:nvPr>
        </p:nvSpPr>
        <p:spPr/>
        <p:txBody>
          <a:bodyPr/>
          <a:lstStyle/>
          <a:p>
            <a:pPr>
              <a:defRPr/>
            </a:pPr>
            <a:fld id="{11286135-89ED-4647-AB2B-C741EE4119F5}"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sz="half" idx="1"/>
          </p:nvPr>
        </p:nvSpPr>
        <p:spPr>
          <a:xfrm>
            <a:off x="381000" y="1066800"/>
            <a:ext cx="8229600" cy="5257800"/>
          </a:xfrm>
        </p:spPr>
        <p:txBody>
          <a:bodyPr/>
          <a:lstStyle/>
          <a:p>
            <a:pPr marL="0" indent="0" algn="r">
              <a:lnSpc>
                <a:spcPct val="80000"/>
              </a:lnSpc>
              <a:buFontTx/>
              <a:buNone/>
            </a:pPr>
            <a:endParaRPr lang="en-US" sz="3600" dirty="0" smtClean="0">
              <a:solidFill>
                <a:schemeClr val="tx2"/>
              </a:solidFill>
              <a:latin typeface="Times New Roman" pitchFamily="18" charset="0"/>
              <a:cs typeface="Times New Roman" pitchFamily="18" charset="0"/>
            </a:endParaRPr>
          </a:p>
          <a:p>
            <a:pPr marL="0" indent="0" algn="r">
              <a:lnSpc>
                <a:spcPct val="80000"/>
              </a:lnSpc>
              <a:buFontTx/>
              <a:buNone/>
            </a:pPr>
            <a:r>
              <a:rPr lang="el-GR" sz="3600" dirty="0" smtClean="0">
                <a:solidFill>
                  <a:schemeClr val="tx2"/>
                </a:solidFill>
                <a:latin typeface="Times New Roman" pitchFamily="18" charset="0"/>
                <a:cs typeface="Times New Roman" pitchFamily="18" charset="0"/>
              </a:rPr>
              <a:t>Σ</a:t>
            </a:r>
            <a:r>
              <a:rPr lang="en-US" sz="3600" dirty="0" smtClean="0">
                <a:solidFill>
                  <a:schemeClr val="tx2"/>
                </a:solidFill>
                <a:latin typeface="Times New Roman" pitchFamily="18" charset="0"/>
                <a:cs typeface="Times New Roman" pitchFamily="18" charset="0"/>
              </a:rPr>
              <a:t>x</a:t>
            </a:r>
            <a:r>
              <a:rPr lang="en-US" sz="3600" baseline="-25000" dirty="0"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n a’ + b’ </a:t>
            </a:r>
            <a:r>
              <a:rPr lang="el-GR" sz="3600" dirty="0" smtClean="0">
                <a:solidFill>
                  <a:schemeClr val="tx2"/>
                </a:solidFill>
                <a:latin typeface="Times New Roman" pitchFamily="18" charset="0"/>
                <a:cs typeface="Times New Roman" pitchFamily="18" charset="0"/>
              </a:rPr>
              <a:t>Σ</a:t>
            </a:r>
            <a:r>
              <a:rPr lang="en-US" sz="3600" dirty="0" err="1" smtClean="0">
                <a:solidFill>
                  <a:schemeClr val="tx2"/>
                </a:solidFill>
                <a:latin typeface="Times New Roman" pitchFamily="18" charset="0"/>
                <a:cs typeface="Times New Roman" pitchFamily="18" charset="0"/>
              </a:rPr>
              <a:t>y</a:t>
            </a:r>
            <a:r>
              <a:rPr lang="en-US" sz="3600" baseline="-25000" dirty="0" err="1" smtClean="0">
                <a:solidFill>
                  <a:schemeClr val="tx2"/>
                </a:solidFill>
                <a:latin typeface="Times New Roman" pitchFamily="18" charset="0"/>
                <a:cs typeface="Times New Roman" pitchFamily="18" charset="0"/>
              </a:rPr>
              <a:t>i</a:t>
            </a:r>
            <a:r>
              <a:rPr lang="en-US" sz="3600" dirty="0" smtClean="0">
                <a:latin typeface="Times New Roman" pitchFamily="18" charset="0"/>
                <a:cs typeface="Times New Roman" pitchFamily="18" charset="0"/>
              </a:rPr>
              <a:t>       ---------------  1</a:t>
            </a:r>
          </a:p>
          <a:p>
            <a:pPr marL="0" indent="0" algn="r">
              <a:lnSpc>
                <a:spcPct val="80000"/>
              </a:lnSpc>
              <a:buFontTx/>
              <a:buNone/>
            </a:pPr>
            <a:r>
              <a:rPr lang="el-GR" sz="3600" dirty="0" smtClean="0">
                <a:solidFill>
                  <a:schemeClr val="tx2"/>
                </a:solidFill>
                <a:latin typeface="Times New Roman" pitchFamily="18" charset="0"/>
                <a:cs typeface="Times New Roman" pitchFamily="18" charset="0"/>
              </a:rPr>
              <a:t>Σ</a:t>
            </a:r>
            <a:r>
              <a:rPr lang="en-US" sz="3600" dirty="0" err="1" smtClean="0">
                <a:solidFill>
                  <a:schemeClr val="tx2"/>
                </a:solidFill>
                <a:latin typeface="Times New Roman" pitchFamily="18" charset="0"/>
                <a:cs typeface="Times New Roman" pitchFamily="18" charset="0"/>
              </a:rPr>
              <a:t>x</a:t>
            </a:r>
            <a:r>
              <a:rPr lang="en-US" sz="3600" baseline="-25000" dirty="0" err="1" smtClean="0">
                <a:solidFill>
                  <a:schemeClr val="tx2"/>
                </a:solidFill>
                <a:latin typeface="Times New Roman" pitchFamily="18" charset="0"/>
                <a:cs typeface="Times New Roman" pitchFamily="18" charset="0"/>
              </a:rPr>
              <a:t>i</a:t>
            </a:r>
            <a:r>
              <a:rPr lang="en-US" sz="3600" dirty="0" err="1" smtClean="0">
                <a:solidFill>
                  <a:schemeClr val="tx2"/>
                </a:solidFill>
                <a:latin typeface="Times New Roman" pitchFamily="18" charset="0"/>
                <a:cs typeface="Times New Roman" pitchFamily="18" charset="0"/>
              </a:rPr>
              <a:t>y</a:t>
            </a:r>
            <a:r>
              <a:rPr lang="en-US" sz="3600" baseline="-25000" dirty="0" err="1"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a’ </a:t>
            </a:r>
            <a:r>
              <a:rPr lang="el-GR" sz="3600" dirty="0" smtClean="0">
                <a:solidFill>
                  <a:schemeClr val="tx2"/>
                </a:solidFill>
                <a:latin typeface="Times New Roman" pitchFamily="18" charset="0"/>
                <a:cs typeface="Times New Roman" pitchFamily="18" charset="0"/>
              </a:rPr>
              <a:t>Σ</a:t>
            </a:r>
            <a:r>
              <a:rPr lang="en-US" sz="3600" dirty="0" err="1" smtClean="0">
                <a:solidFill>
                  <a:schemeClr val="tx2"/>
                </a:solidFill>
                <a:latin typeface="Times New Roman" pitchFamily="18" charset="0"/>
                <a:cs typeface="Times New Roman" pitchFamily="18" charset="0"/>
              </a:rPr>
              <a:t>y</a:t>
            </a:r>
            <a:r>
              <a:rPr lang="en-US" sz="3600" baseline="-25000" dirty="0" err="1" smtClean="0">
                <a:solidFill>
                  <a:schemeClr val="tx2"/>
                </a:solidFill>
                <a:latin typeface="Times New Roman" pitchFamily="18" charset="0"/>
                <a:cs typeface="Times New Roman" pitchFamily="18" charset="0"/>
              </a:rPr>
              <a:t>i</a:t>
            </a:r>
            <a:r>
              <a:rPr lang="en-US" sz="3600" dirty="0" smtClean="0">
                <a:solidFill>
                  <a:schemeClr val="tx2"/>
                </a:solidFill>
                <a:latin typeface="Times New Roman" pitchFamily="18" charset="0"/>
                <a:cs typeface="Times New Roman" pitchFamily="18" charset="0"/>
              </a:rPr>
              <a:t> + b’ </a:t>
            </a:r>
            <a:r>
              <a:rPr lang="el-GR" sz="3600" dirty="0" smtClean="0">
                <a:solidFill>
                  <a:schemeClr val="tx2"/>
                </a:solidFill>
                <a:latin typeface="Times New Roman" pitchFamily="18" charset="0"/>
                <a:cs typeface="Times New Roman" pitchFamily="18" charset="0"/>
              </a:rPr>
              <a:t>Σ</a:t>
            </a:r>
            <a:r>
              <a:rPr lang="en-US" sz="3600" dirty="0" smtClean="0">
                <a:solidFill>
                  <a:schemeClr val="tx2"/>
                </a:solidFill>
                <a:latin typeface="Times New Roman" pitchFamily="18" charset="0"/>
                <a:cs typeface="Times New Roman" pitchFamily="18" charset="0"/>
              </a:rPr>
              <a:t>y</a:t>
            </a:r>
            <a:r>
              <a:rPr lang="en-US" sz="3600" baseline="-25000" dirty="0" smtClean="0">
                <a:solidFill>
                  <a:schemeClr val="tx2"/>
                </a:solidFill>
                <a:latin typeface="Times New Roman" pitchFamily="18" charset="0"/>
                <a:cs typeface="Times New Roman" pitchFamily="18" charset="0"/>
              </a:rPr>
              <a:t>i</a:t>
            </a:r>
            <a:r>
              <a:rPr lang="en-US" sz="3600" baseline="30000" dirty="0" smtClean="0">
                <a:solidFill>
                  <a:schemeClr val="tx2"/>
                </a:solidFill>
                <a:latin typeface="Times New Roman" pitchFamily="18" charset="0"/>
                <a:cs typeface="Times New Roman" pitchFamily="18" charset="0"/>
              </a:rPr>
              <a:t>2</a:t>
            </a:r>
            <a:r>
              <a:rPr lang="en-US" sz="3600" dirty="0" smtClean="0">
                <a:latin typeface="Times New Roman" pitchFamily="18" charset="0"/>
                <a:cs typeface="Times New Roman" pitchFamily="18" charset="0"/>
              </a:rPr>
              <a:t>  --------------  2</a:t>
            </a:r>
          </a:p>
          <a:p>
            <a:pPr marL="0" indent="0">
              <a:lnSpc>
                <a:spcPct val="80000"/>
              </a:lnSpc>
              <a:buFontTx/>
              <a:buNone/>
            </a:pPr>
            <a:r>
              <a:rPr lang="en-US" sz="2000" dirty="0" smtClean="0">
                <a:latin typeface="Times New Roman" pitchFamily="18" charset="0"/>
                <a:cs typeface="Times New Roman" pitchFamily="18" charset="0"/>
              </a:rPr>
              <a:t> </a:t>
            </a:r>
          </a:p>
          <a:p>
            <a:pPr marL="0" indent="0">
              <a:lnSpc>
                <a:spcPct val="80000"/>
              </a:lnSpc>
              <a:buFontTx/>
              <a:buNone/>
            </a:pPr>
            <a:endParaRPr lang="en-US" sz="3800" b="1" dirty="0" smtClean="0">
              <a:latin typeface="Times New Roman" pitchFamily="18" charset="0"/>
              <a:cs typeface="Times New Roman" pitchFamily="18" charset="0"/>
            </a:endParaRPr>
          </a:p>
          <a:p>
            <a:pPr marL="0" indent="0" algn="just">
              <a:lnSpc>
                <a:spcPct val="80000"/>
              </a:lnSpc>
              <a:buFontTx/>
              <a:buNone/>
            </a:pPr>
            <a:r>
              <a:rPr lang="en-US" sz="3800" b="1" dirty="0" smtClean="0">
                <a:latin typeface="Times New Roman" pitchFamily="18" charset="0"/>
                <a:cs typeface="Times New Roman" pitchFamily="18" charset="0"/>
              </a:rPr>
              <a:t>These are two equations in two unknowns </a:t>
            </a:r>
            <a:r>
              <a:rPr lang="en-US" sz="3800" b="1" dirty="0" smtClean="0">
                <a:solidFill>
                  <a:schemeClr val="accent1"/>
                </a:solidFill>
                <a:latin typeface="Times New Roman" pitchFamily="18" charset="0"/>
                <a:cs typeface="Times New Roman" pitchFamily="18" charset="0"/>
              </a:rPr>
              <a:t>a’</a:t>
            </a:r>
            <a:r>
              <a:rPr lang="en-US" sz="3800" b="1" dirty="0" smtClean="0">
                <a:latin typeface="Times New Roman" pitchFamily="18" charset="0"/>
                <a:cs typeface="Times New Roman" pitchFamily="18" charset="0"/>
              </a:rPr>
              <a:t> and </a:t>
            </a:r>
            <a:r>
              <a:rPr lang="en-US" sz="3800" b="1" dirty="0" smtClean="0">
                <a:solidFill>
                  <a:schemeClr val="accent1"/>
                </a:solidFill>
                <a:latin typeface="Times New Roman" pitchFamily="18" charset="0"/>
                <a:cs typeface="Times New Roman" pitchFamily="18" charset="0"/>
              </a:rPr>
              <a:t>b’</a:t>
            </a:r>
            <a:r>
              <a:rPr lang="en-US" sz="3800" b="1" dirty="0" smtClean="0">
                <a:latin typeface="Times New Roman" pitchFamily="18" charset="0"/>
                <a:cs typeface="Times New Roman" pitchFamily="18" charset="0"/>
              </a:rPr>
              <a:t>. On solving them simultaneously, we get,</a:t>
            </a:r>
          </a:p>
          <a:p>
            <a:pPr marL="0" indent="0">
              <a:lnSpc>
                <a:spcPct val="80000"/>
              </a:lnSpc>
              <a:buFontTx/>
              <a:buNone/>
            </a:pPr>
            <a:r>
              <a:rPr lang="en-US" sz="1200" dirty="0" smtClean="0">
                <a:latin typeface="Times New Roman" pitchFamily="18" charset="0"/>
                <a:cs typeface="Times New Roman" pitchFamily="18" charset="0"/>
              </a:rPr>
              <a:t> </a:t>
            </a:r>
            <a:endParaRPr lang="el-GR" sz="1200" dirty="0" smtClean="0">
              <a:latin typeface="Times New Roman" pitchFamily="18" charset="0"/>
              <a:cs typeface="Times New Roman" pitchFamily="18" charset="0"/>
            </a:endParaRPr>
          </a:p>
        </p:txBody>
      </p:sp>
      <p:sp>
        <p:nvSpPr>
          <p:cNvPr id="28674" name="Slide Number Placeholder 7"/>
          <p:cNvSpPr>
            <a:spLocks noGrp="1"/>
          </p:cNvSpPr>
          <p:nvPr>
            <p:ph type="sldNum" sz="quarter" idx="12"/>
          </p:nvPr>
        </p:nvSpPr>
        <p:spPr/>
        <p:txBody>
          <a:bodyPr/>
          <a:lstStyle/>
          <a:p>
            <a:pPr>
              <a:defRPr/>
            </a:pPr>
            <a:fld id="{2F62783B-0D3B-447E-9503-9EB34856D090}" type="slidenum">
              <a:rPr lang="en-US" smtClean="0"/>
              <a:pPr>
                <a:defRPr/>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ph sz="half" idx="1"/>
          </p:nvPr>
        </p:nvGraphicFramePr>
        <p:xfrm>
          <a:off x="2633663" y="914400"/>
          <a:ext cx="4027487" cy="2851150"/>
        </p:xfrm>
        <a:graphic>
          <a:graphicData uri="http://schemas.openxmlformats.org/presentationml/2006/ole">
            <p:oleObj spid="_x0000_s2050" name="Equation" r:id="rId3" imgW="1130040" imgH="799920" progId="Equation.3">
              <p:embed/>
            </p:oleObj>
          </a:graphicData>
        </a:graphic>
      </p:graphicFrame>
      <p:graphicFrame>
        <p:nvGraphicFramePr>
          <p:cNvPr id="8195" name="Object 3"/>
          <p:cNvGraphicFramePr>
            <a:graphicFrameLocks noChangeAspect="1"/>
          </p:cNvGraphicFramePr>
          <p:nvPr>
            <p:ph sz="half" idx="2"/>
          </p:nvPr>
        </p:nvGraphicFramePr>
        <p:xfrm>
          <a:off x="2349500" y="4181475"/>
          <a:ext cx="4735513" cy="1606550"/>
        </p:xfrm>
        <a:graphic>
          <a:graphicData uri="http://schemas.openxmlformats.org/presentationml/2006/ole">
            <p:oleObj spid="_x0000_s2051" name="Equation" r:id="rId4" imgW="711000" imgH="241200" progId="Equation.3">
              <p:embed/>
            </p:oleObj>
          </a:graphicData>
        </a:graphic>
      </p:graphicFrame>
      <p:sp>
        <p:nvSpPr>
          <p:cNvPr id="8196" name="Slide Number Placeholder 6"/>
          <p:cNvSpPr>
            <a:spLocks noGrp="1"/>
          </p:cNvSpPr>
          <p:nvPr>
            <p:ph type="sldNum" sz="quarter" idx="12"/>
          </p:nvPr>
        </p:nvSpPr>
        <p:spPr/>
        <p:txBody>
          <a:bodyPr/>
          <a:lstStyle/>
          <a:p>
            <a:pPr>
              <a:defRPr/>
            </a:pPr>
            <a:fld id="{2952967F-7139-49E8-B05F-3F238C87D7B4}"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895</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Flow</vt:lpstr>
      <vt:lpstr>Equation</vt:lpstr>
      <vt:lpstr>REGRESSION</vt:lpstr>
      <vt:lpstr>Slide 2</vt:lpstr>
      <vt:lpstr>Slide 3</vt:lpstr>
      <vt:lpstr>Slide 4</vt:lpstr>
      <vt:lpstr>Slide 5</vt:lpstr>
      <vt:lpstr>Slide 6</vt:lpstr>
      <vt:lpstr>Slide 7</vt:lpstr>
      <vt:lpstr>Slide 8</vt:lpstr>
      <vt:lpstr>Slide 9</vt:lpstr>
      <vt:lpstr>Slide 10</vt:lpstr>
      <vt:lpstr>Why are there two line of regression?</vt:lpstr>
      <vt:lpstr>Slide 12</vt:lpstr>
      <vt:lpstr>Slide 13</vt:lpstr>
      <vt:lpstr>Properties of Regression Coefficients</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dc:title>
  <dc:creator>abc</dc:creator>
  <cp:lastModifiedBy>abc</cp:lastModifiedBy>
  <cp:revision>23</cp:revision>
  <dcterms:created xsi:type="dcterms:W3CDTF">2010-08-03T23:32:52Z</dcterms:created>
  <dcterms:modified xsi:type="dcterms:W3CDTF">2010-08-24T21:49:23Z</dcterms:modified>
</cp:coreProperties>
</file>