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5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1" r:id="rId10"/>
    <p:sldId id="262" r:id="rId11"/>
    <p:sldId id="263" r:id="rId12"/>
    <p:sldId id="269" r:id="rId13"/>
    <p:sldId id="272" r:id="rId14"/>
    <p:sldId id="273" r:id="rId15"/>
    <p:sldId id="274" r:id="rId16"/>
    <p:sldId id="275" r:id="rId17"/>
    <p:sldId id="276" r:id="rId18"/>
    <p:sldId id="277" r:id="rId19"/>
    <p:sldId id="280" r:id="rId20"/>
    <p:sldId id="281" r:id="rId21"/>
    <p:sldId id="270" r:id="rId22"/>
    <p:sldId id="279" r:id="rId23"/>
    <p:sldId id="271" r:id="rId24"/>
    <p:sldId id="278" r:id="rId25"/>
    <p:sldId id="26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333B3-2079-4A5F-913E-DBFB00E62AB5}" type="datetimeFigureOut">
              <a:rPr lang="en-US" smtClean="0"/>
              <a:pPr/>
              <a:t>8/9/2010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74B8E-D277-4B63-91C8-CF65F92BD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4EF9-4376-474A-ADB7-B181AC0E282D}" type="datetime1">
              <a:rPr lang="en-US" smtClean="0"/>
              <a:pPr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1413-3536-414E-99C3-41879AA223C6}" type="datetime1">
              <a:rPr lang="en-US" smtClean="0"/>
              <a:pPr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52AB-6CA0-4CB3-942B-F14377E56FF6}" type="datetime1">
              <a:rPr lang="en-US" smtClean="0"/>
              <a:pPr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EA15-CF3B-4A15-8FA8-E854DCB79008}" type="datetime1">
              <a:rPr lang="en-US" smtClean="0"/>
              <a:pPr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F9E9-3E62-432F-9588-281F4D6A1160}" type="datetime1">
              <a:rPr lang="en-US" smtClean="0"/>
              <a:pPr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07E2-8250-42C1-AC6F-CE4C72F303BD}" type="datetime1">
              <a:rPr lang="en-US" smtClean="0"/>
              <a:pPr/>
              <a:t>8/9/2010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5EE-7220-4575-8B40-A99718E359A3}" type="datetime1">
              <a:rPr lang="en-US" smtClean="0"/>
              <a:pPr/>
              <a:t>8/9/2010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E2D-FDF5-413D-8685-6542B53FD877}" type="datetime1">
              <a:rPr lang="en-US" smtClean="0"/>
              <a:pPr/>
              <a:t>8/9/2010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EA90-3D07-4FFB-A318-1B00F68F3C86}" type="datetime1">
              <a:rPr lang="en-US" smtClean="0"/>
              <a:pPr/>
              <a:t>8/9/2010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A514-CEE2-42EA-A258-5DBBCBA08EB2}" type="datetime1">
              <a:rPr lang="en-US" smtClean="0"/>
              <a:pPr/>
              <a:t>8/9/2010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4EA5-C00B-4C49-BF2B-3A5B9E84EC89}" type="datetime1">
              <a:rPr lang="en-US" smtClean="0"/>
              <a:pPr/>
              <a:t>8/9/2010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B6376-E3D1-43F4-9785-BB0CE8FA00B5}" type="datetime1">
              <a:rPr lang="en-US" smtClean="0"/>
              <a:pPr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PROFIT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Based on:</a:t>
            </a:r>
          </a:p>
          <a:p>
            <a:r>
              <a:rPr lang="en-US" dirty="0" smtClean="0"/>
              <a:t>Dominic Salvatore, Managerial Economics (Adopted by </a:t>
            </a:r>
            <a:r>
              <a:rPr lang="en-US" dirty="0" err="1" smtClean="0"/>
              <a:t>Ravikesh</a:t>
            </a:r>
            <a:r>
              <a:rPr lang="en-US" dirty="0" smtClean="0"/>
              <a:t> </a:t>
            </a:r>
            <a:r>
              <a:rPr lang="en-US" dirty="0" err="1" smtClean="0"/>
              <a:t>Srivastava</a:t>
            </a:r>
            <a:r>
              <a:rPr lang="en-US" dirty="0" smtClean="0"/>
              <a:t>), OUP, 2009</a:t>
            </a:r>
          </a:p>
          <a:p>
            <a:r>
              <a:rPr lang="en-US" dirty="0" smtClean="0"/>
              <a:t>M. L. </a:t>
            </a:r>
            <a:r>
              <a:rPr lang="en-US" dirty="0" err="1" smtClean="0"/>
              <a:t>Ahuja</a:t>
            </a:r>
            <a:r>
              <a:rPr lang="en-US" dirty="0" smtClean="0"/>
              <a:t>, Principles of Microeconomics, S. </a:t>
            </a:r>
            <a:r>
              <a:rPr lang="en-US" dirty="0" err="1" smtClean="0"/>
              <a:t>Chand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Schumpeter’s Innovations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B. Innovations that increase the demand for the product ( those which change the demand or utility function- to sell more or at a better price)</a:t>
            </a:r>
          </a:p>
          <a:p>
            <a:pPr>
              <a:buNone/>
            </a:pPr>
            <a:r>
              <a:rPr lang="en-US" dirty="0" smtClean="0"/>
              <a:t>Include:</a:t>
            </a:r>
          </a:p>
          <a:p>
            <a:pPr>
              <a:buNone/>
            </a:pPr>
            <a:r>
              <a:rPr lang="en-US" dirty="0" smtClean="0"/>
              <a:t>New product, new variety, new design of product, new method of advertising, discovery of new market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Schumpeter’s Innovations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Profits accrue not to those who conceived the innovation or financed it or to the one who introduced it</a:t>
            </a:r>
          </a:p>
          <a:p>
            <a:r>
              <a:rPr lang="en-US" dirty="0" smtClean="0"/>
              <a:t>Profits from a particular innovation are </a:t>
            </a:r>
            <a:r>
              <a:rPr lang="en-US" u="sng" dirty="0" smtClean="0"/>
              <a:t>temporary- </a:t>
            </a:r>
            <a:r>
              <a:rPr lang="en-US" dirty="0" smtClean="0"/>
              <a:t>(He is in a </a:t>
            </a:r>
            <a:r>
              <a:rPr lang="en-US" u="sng" dirty="0" smtClean="0"/>
              <a:t>monopoly position </a:t>
            </a:r>
            <a:r>
              <a:rPr lang="en-US" dirty="0" smtClean="0"/>
              <a:t>for sometime- transitional unless he can construct a  permanent monopoly)</a:t>
            </a:r>
          </a:p>
          <a:p>
            <a:r>
              <a:rPr lang="en-US" dirty="0" smtClean="0"/>
              <a:t>With </a:t>
            </a:r>
            <a:r>
              <a:rPr lang="en-US" u="sng" dirty="0" smtClean="0"/>
              <a:t>patents,</a:t>
            </a:r>
            <a:r>
              <a:rPr lang="en-US" dirty="0" smtClean="0"/>
              <a:t> he can continue to make profits for a long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Schumpeter’s Innovations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 a competitive economy without patents, existing competitors will soon adopt any successful innovation and profits disappear.</a:t>
            </a:r>
          </a:p>
          <a:p>
            <a:pPr>
              <a:buNone/>
            </a:pPr>
            <a:r>
              <a:rPr lang="en-US" dirty="0" smtClean="0"/>
              <a:t>In a progressive, competitive economy  entrepreneurs continue to introduce new innovation and earn profits.</a:t>
            </a:r>
          </a:p>
          <a:p>
            <a:pPr>
              <a:buNone/>
            </a:pPr>
            <a:r>
              <a:rPr lang="en-US" dirty="0" smtClean="0"/>
              <a:t>“</a:t>
            </a:r>
            <a:r>
              <a:rPr lang="en-US" sz="2800" dirty="0" smtClean="0"/>
              <a:t>The successful innovator  can continuously seek new equilibrium profits since the horizon of conceivable innovations is unlimited</a:t>
            </a:r>
            <a:r>
              <a:rPr lang="en-US" dirty="0" smtClean="0"/>
              <a:t>”- Stigler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Knight: Risk, Uncertainty &amp;Profits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Uncertainty is a permanent feature of the economic system</a:t>
            </a:r>
          </a:p>
          <a:p>
            <a:pPr lvl="1">
              <a:buNone/>
            </a:pPr>
            <a:r>
              <a:rPr lang="en-US" dirty="0" smtClean="0"/>
              <a:t>“So long as entrepreneurs start production with imperfect knowledge of the market, anticipated marginal product  of hired factors deviate from their actual product, so long a surplus would persist”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Knight: Risk, Uncertainty </a:t>
            </a:r>
            <a:r>
              <a:rPr lang="en-US" dirty="0" smtClean="0"/>
              <a:t>&amp; Profits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Causes of Uncertainty </a:t>
            </a:r>
          </a:p>
          <a:p>
            <a:pPr>
              <a:buNone/>
            </a:pPr>
            <a:r>
              <a:rPr lang="en-US" sz="2800" dirty="0" smtClean="0"/>
              <a:t>Changes in fashions &amp; taste</a:t>
            </a:r>
          </a:p>
          <a:p>
            <a:pPr>
              <a:buNone/>
            </a:pPr>
            <a:r>
              <a:rPr lang="en-US" sz="2800" dirty="0" smtClean="0"/>
              <a:t>Changes </a:t>
            </a:r>
            <a:r>
              <a:rPr lang="en-US" sz="2800" dirty="0" smtClean="0"/>
              <a:t>in incomes</a:t>
            </a:r>
          </a:p>
          <a:p>
            <a:pPr>
              <a:buNone/>
            </a:pPr>
            <a:r>
              <a:rPr lang="en-US" sz="2800" dirty="0" smtClean="0"/>
              <a:t>Changes in Government policies (Taxation, wage and labor laws, export policies)</a:t>
            </a:r>
          </a:p>
          <a:p>
            <a:pPr>
              <a:buNone/>
            </a:pPr>
            <a:r>
              <a:rPr lang="en-US" sz="2800" dirty="0" smtClean="0"/>
              <a:t>Movement of prices as a result of inflation and deflation</a:t>
            </a:r>
          </a:p>
          <a:p>
            <a:pPr>
              <a:buNone/>
            </a:pPr>
            <a:r>
              <a:rPr lang="en-US" sz="2800" dirty="0" smtClean="0"/>
              <a:t>Changes </a:t>
            </a:r>
            <a:r>
              <a:rPr lang="en-US" sz="2800" dirty="0" smtClean="0"/>
              <a:t>in production technology</a:t>
            </a:r>
          </a:p>
          <a:p>
            <a:pPr>
              <a:buNone/>
            </a:pPr>
            <a:r>
              <a:rPr lang="en-US" sz="2800" dirty="0" smtClean="0"/>
              <a:t>Competition from new firms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Knight: Risk, Uncertainty </a:t>
            </a:r>
            <a:r>
              <a:rPr lang="en-US" dirty="0" smtClean="0"/>
              <a:t>&amp; Profits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Insurable &amp; Non insurable Risks</a:t>
            </a:r>
          </a:p>
          <a:p>
            <a:r>
              <a:rPr lang="en-US" dirty="0" smtClean="0"/>
              <a:t>Insurable: fire, theft, accident etc- may cause huge losses but by paying premium, can insure- Premium becomes part of cost of production</a:t>
            </a:r>
            <a:endParaRPr lang="en-US" dirty="0" smtClean="0"/>
          </a:p>
          <a:p>
            <a:r>
              <a:rPr lang="en-US" dirty="0" smtClean="0"/>
              <a:t>Non Insurable Risks: Relate to the outcome of price-output/product design/advertisement expenditure decisions made by the entrepreneur -Can’t be insured- Involve uncertainty and give rise to economic profits, positive or negative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Knight: Risk, Uncertainty </a:t>
            </a:r>
            <a:r>
              <a:rPr lang="en-US" dirty="0" smtClean="0"/>
              <a:t>&amp; Profits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theory explains why supernormal (economic) profits arise in fields like petroleum exploration (have higher risks)</a:t>
            </a:r>
          </a:p>
          <a:p>
            <a:r>
              <a:rPr lang="en-US" dirty="0" smtClean="0"/>
              <a:t>Expected returns on stocks is higher than the interest on bonds because of higher risks.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Managerial Efficiency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firms are more efficient than others in terms of productive operations/ higher managerial skills- Hence need to be compensated with supernormal profits.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Monopoly Theory Of 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5. Due to Monopoly</a:t>
            </a:r>
          </a:p>
          <a:p>
            <a:pPr>
              <a:buNone/>
            </a:pPr>
            <a:r>
              <a:rPr lang="en-US" dirty="0" smtClean="0"/>
              <a:t>Through</a:t>
            </a:r>
          </a:p>
          <a:p>
            <a:pPr>
              <a:buNone/>
            </a:pPr>
            <a:r>
              <a:rPr lang="en-US" dirty="0" smtClean="0"/>
              <a:t>Patents</a:t>
            </a:r>
          </a:p>
          <a:p>
            <a:pPr>
              <a:buNone/>
            </a:pPr>
            <a:r>
              <a:rPr lang="en-US" dirty="0" smtClean="0"/>
              <a:t>Licenses</a:t>
            </a:r>
          </a:p>
          <a:p>
            <a:pPr>
              <a:buNone/>
            </a:pPr>
            <a:r>
              <a:rPr lang="en-US" dirty="0" smtClean="0"/>
              <a:t>Economies of scale</a:t>
            </a:r>
          </a:p>
          <a:p>
            <a:pPr>
              <a:buNone/>
            </a:pPr>
            <a:r>
              <a:rPr lang="en-US" dirty="0" smtClean="0"/>
              <a:t>Exclusive control over raw materials which prevent competitors from entering</a:t>
            </a:r>
          </a:p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Frictional Theory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long run, in a perfectly competitive equilibrium , firms tend to earn only a normal return or zero profit. </a:t>
            </a:r>
          </a:p>
          <a:p>
            <a:r>
              <a:rPr lang="en-US" dirty="0" smtClean="0"/>
              <a:t>At any time firms are not likely to be in such long run equilibrium and earn profit or loss </a:t>
            </a:r>
          </a:p>
          <a:p>
            <a:r>
              <a:rPr lang="en-US" i="1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Profit theories</a:t>
            </a:r>
          </a:p>
          <a:p>
            <a:r>
              <a:rPr lang="en-US" dirty="0" smtClean="0"/>
              <a:t>Schumpeter</a:t>
            </a:r>
          </a:p>
          <a:p>
            <a:r>
              <a:rPr lang="en-US" dirty="0" smtClean="0"/>
              <a:t>Risk &amp; Uncertainty</a:t>
            </a:r>
          </a:p>
          <a:p>
            <a:r>
              <a:rPr lang="en-US" dirty="0" smtClean="0"/>
              <a:t>Breakeven</a:t>
            </a:r>
          </a:p>
          <a:p>
            <a:r>
              <a:rPr lang="en-US" dirty="0" smtClean="0"/>
              <a:t>Measurement of Profit</a:t>
            </a:r>
          </a:p>
          <a:p>
            <a:r>
              <a:rPr lang="en-US" dirty="0" smtClean="0"/>
              <a:t>Profit Maximization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theory is most acceptable?</a:t>
            </a:r>
          </a:p>
          <a:p>
            <a:endParaRPr lang="en-US" dirty="0" smtClean="0"/>
          </a:p>
          <a:p>
            <a:r>
              <a:rPr lang="en-US" dirty="0" smtClean="0"/>
              <a:t>Salvatore &amp; </a:t>
            </a:r>
            <a:r>
              <a:rPr lang="en-US" dirty="0" err="1" smtClean="0"/>
              <a:t>Srivastava</a:t>
            </a:r>
            <a:r>
              <a:rPr lang="en-US" smtClean="0"/>
              <a:t>, </a:t>
            </a:r>
            <a:r>
              <a:rPr lang="en-US" dirty="0" smtClean="0"/>
              <a:t>p19</a:t>
            </a:r>
            <a:r>
              <a:rPr lang="en-US" smtClean="0"/>
              <a:t>, Case  1-3 on Apple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&amp; Functions of 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cap="all" dirty="0" smtClean="0"/>
              <a:t>In a free market, profits have two functions.</a:t>
            </a:r>
          </a:p>
          <a:p>
            <a:pPr marL="514350" indent="-514350">
              <a:buAutoNum type="arabicPeriod"/>
            </a:pPr>
            <a:endParaRPr lang="en-US" cap="all" dirty="0" smtClean="0"/>
          </a:p>
          <a:p>
            <a:pPr marL="514350" indent="-514350">
              <a:buAutoNum type="arabicPeriod"/>
            </a:pPr>
            <a:r>
              <a:rPr lang="en-US" cap="all" dirty="0" smtClean="0"/>
              <a:t>Signal</a:t>
            </a:r>
            <a:r>
              <a:rPr lang="en-US" dirty="0" smtClean="0"/>
              <a:t>: That consumers want more </a:t>
            </a:r>
            <a:r>
              <a:rPr lang="en-US" dirty="0" smtClean="0"/>
              <a:t>, to </a:t>
            </a:r>
            <a:r>
              <a:rPr lang="en-US" dirty="0" smtClean="0"/>
              <a:t>change the rate of output and firms to enter and exist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REWARD: Incentive: to innovate, increase efficiency an take risks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EFFICIENT ALLOCATION of resources</a:t>
            </a:r>
          </a:p>
          <a:p>
            <a:r>
              <a:rPr lang="en-US" dirty="0" smtClean="0"/>
              <a:t>Soviet economic system collapsed because of lack of profit motive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Milton Freidman: “ Business has only one social responsibility- to make profits (so long as it stays within the legal  and moral rules of the game established by the society)</a:t>
            </a:r>
          </a:p>
          <a:p>
            <a:pPr>
              <a:buNone/>
            </a:pPr>
            <a:r>
              <a:rPr lang="en-US" dirty="0" smtClean="0"/>
              <a:t>… to make as much money as possible for their share holders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the following affect Profits of your firm?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Firm is required by government to shift to Green technology</a:t>
            </a:r>
          </a:p>
          <a:p>
            <a:pPr marL="514350" indent="-514350">
              <a:buAutoNum type="arabicPeriod"/>
            </a:pPr>
            <a:r>
              <a:rPr lang="en-US" dirty="0" smtClean="0"/>
              <a:t>RBI reduces its Repo rate</a:t>
            </a:r>
          </a:p>
          <a:p>
            <a:pPr marL="514350" indent="-514350">
              <a:buAutoNum type="arabicPeriod"/>
            </a:pPr>
            <a:r>
              <a:rPr lang="en-US" dirty="0" smtClean="0"/>
              <a:t>A new rival firm enters the industry</a:t>
            </a:r>
          </a:p>
          <a:p>
            <a:pPr marL="514350" indent="-514350">
              <a:buAutoNum type="arabicPeriod"/>
            </a:pPr>
            <a:r>
              <a:rPr lang="en-US" dirty="0" smtClean="0"/>
              <a:t>Rate of inflation rises steeply</a:t>
            </a:r>
          </a:p>
          <a:p>
            <a:pPr marL="514350" indent="-514350">
              <a:buAutoNum type="arabicPeriod"/>
            </a:pPr>
            <a:r>
              <a:rPr lang="en-US" dirty="0" smtClean="0"/>
              <a:t>Import duty on the product you manufacture is greatly slashed</a:t>
            </a:r>
          </a:p>
          <a:p>
            <a:pPr marL="514350" indent="-514350">
              <a:buAutoNum type="arabicPeriod"/>
            </a:pPr>
            <a:r>
              <a:rPr lang="en-US" dirty="0" smtClean="0"/>
              <a:t>A Trade Union is started newly in your industry where none existed before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 Notion of Profit (Business profit):</a:t>
            </a:r>
          </a:p>
          <a:p>
            <a:r>
              <a:rPr lang="en-US" dirty="0" smtClean="0"/>
              <a:t>Revenue of the firm– Explicit Costs- useful for accounting and tax purposes</a:t>
            </a:r>
          </a:p>
          <a:p>
            <a:r>
              <a:rPr lang="en-US" dirty="0" smtClean="0"/>
              <a:t>Explicit (Accounting) Costs: Actual out-of-pocket expenditure on inputs</a:t>
            </a:r>
          </a:p>
          <a:p>
            <a:r>
              <a:rPr lang="en-US" dirty="0" smtClean="0"/>
              <a:t>Economic Profit:  Revenue of the firm– Explicit and implicit Costs- </a:t>
            </a:r>
            <a:r>
              <a:rPr lang="en-US" u="sng" dirty="0" smtClean="0"/>
              <a:t>useful in reaching correct investment decisions</a:t>
            </a:r>
          </a:p>
          <a:p>
            <a:r>
              <a:rPr lang="en-US" dirty="0" smtClean="0"/>
              <a:t>Implicit Costs:  What the same inputs would have earned in the next best alternative use outside the firm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 p16-17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of 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agreement</a:t>
            </a:r>
          </a:p>
          <a:p>
            <a:r>
              <a:rPr lang="en-US" dirty="0" smtClean="0"/>
              <a:t>Profits as Residual Income left after  payment of contractual rewards to other factors of production</a:t>
            </a:r>
          </a:p>
          <a:p>
            <a:r>
              <a:rPr lang="en-US" dirty="0" smtClean="0"/>
              <a:t>contractual rewards are always positive, but non contractual rewards  may be positive or negative.</a:t>
            </a:r>
          </a:p>
          <a:p>
            <a:r>
              <a:rPr lang="en-US" dirty="0" smtClean="0"/>
              <a:t>Risk bearing theories: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Profits As Dynamic Surplus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b="1" dirty="0" smtClean="0"/>
              <a:t>J. B. Clarke’s Dynamic Theory of Profits</a:t>
            </a:r>
          </a:p>
          <a:p>
            <a:pPr>
              <a:buNone/>
            </a:pPr>
            <a:r>
              <a:rPr lang="en-US" dirty="0" smtClean="0"/>
              <a:t>In competitive long run equilibrium, P= AC (including normal profits) and therefore, there is no pure profit.</a:t>
            </a:r>
          </a:p>
          <a:p>
            <a:pPr>
              <a:buNone/>
            </a:pPr>
            <a:r>
              <a:rPr lang="en-US" dirty="0" smtClean="0"/>
              <a:t>But profits will emerge if P &gt; AC due to changes(disequilibrium)  either in demand or supply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Clarke’s Dynamic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5 changes that occur  in a dynamic economy and give rise to profits:</a:t>
            </a:r>
          </a:p>
          <a:p>
            <a:pPr>
              <a:buNone/>
            </a:pPr>
            <a:r>
              <a:rPr lang="en-US" dirty="0" smtClean="0"/>
              <a:t>Changes in</a:t>
            </a:r>
          </a:p>
          <a:p>
            <a:pPr>
              <a:buFontTx/>
              <a:buChar char="-"/>
            </a:pPr>
            <a:r>
              <a:rPr lang="en-US" dirty="0" smtClean="0"/>
              <a:t>Quantity &amp; quality of human wants</a:t>
            </a:r>
          </a:p>
          <a:p>
            <a:pPr>
              <a:buFontTx/>
              <a:buChar char="-"/>
            </a:pPr>
            <a:r>
              <a:rPr lang="en-US" dirty="0" smtClean="0"/>
              <a:t>Methods of production</a:t>
            </a:r>
          </a:p>
          <a:p>
            <a:pPr>
              <a:buFontTx/>
              <a:buChar char="-"/>
            </a:pPr>
            <a:r>
              <a:rPr lang="en-US" dirty="0" smtClean="0"/>
              <a:t>Amount of capital</a:t>
            </a:r>
          </a:p>
          <a:p>
            <a:pPr>
              <a:buFontTx/>
              <a:buChar char="-"/>
            </a:pPr>
            <a:r>
              <a:rPr lang="en-US" dirty="0" smtClean="0"/>
              <a:t>Forms of organization</a:t>
            </a:r>
          </a:p>
          <a:p>
            <a:pPr>
              <a:buFontTx/>
              <a:buChar char="-"/>
            </a:pPr>
            <a:r>
              <a:rPr lang="en-US" dirty="0" smtClean="0"/>
              <a:t>Growth of population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Clarke’s Dynamic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addition, 2 more changes:</a:t>
            </a:r>
          </a:p>
          <a:p>
            <a:r>
              <a:rPr lang="en-US" dirty="0" smtClean="0"/>
              <a:t>Innovation and External change</a:t>
            </a:r>
          </a:p>
          <a:p>
            <a:r>
              <a:rPr lang="en-US" dirty="0" smtClean="0"/>
              <a:t>According to Knight, it is not change which leads to profits,  but dynamic changes give rise to profits ONLY if changes and their consequences are </a:t>
            </a:r>
            <a:r>
              <a:rPr lang="en-US" i="1" dirty="0" smtClean="0"/>
              <a:t>unpredictable- because of uncertainty of Future.</a:t>
            </a:r>
          </a:p>
          <a:p>
            <a:r>
              <a:rPr lang="en-US" dirty="0" smtClean="0"/>
              <a:t>“In an economy where nothing changes, there can be no profits; there is no uncertainty about the future, so there is no risk and no profit”- Stonier &amp; Hague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Schumpeter’s Innovations Theory of Profits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Main function of entrepreneur is to introduce innovations in the economy  and profits are a reward for this function.</a:t>
            </a:r>
          </a:p>
          <a:p>
            <a:pPr>
              <a:buNone/>
            </a:pPr>
            <a:r>
              <a:rPr lang="en-US" dirty="0" smtClean="0"/>
              <a:t>2 types:</a:t>
            </a:r>
          </a:p>
          <a:p>
            <a:pPr>
              <a:buNone/>
            </a:pPr>
            <a:r>
              <a:rPr lang="en-US" dirty="0" smtClean="0"/>
              <a:t>A. Innovations that </a:t>
            </a:r>
            <a:r>
              <a:rPr lang="en-US" i="1" dirty="0" smtClean="0"/>
              <a:t>reduce cost of production </a:t>
            </a:r>
            <a:r>
              <a:rPr lang="en-US" dirty="0" smtClean="0"/>
              <a:t>( those which change the production function)</a:t>
            </a:r>
          </a:p>
          <a:p>
            <a:pPr>
              <a:buNone/>
            </a:pPr>
            <a:r>
              <a:rPr lang="en-US" dirty="0" smtClean="0"/>
              <a:t>Include new machinery, new processes and techniques of production, new source of raw material, new ways of </a:t>
            </a:r>
            <a:r>
              <a:rPr lang="en-US" dirty="0" err="1" smtClean="0"/>
              <a:t>organising</a:t>
            </a:r>
            <a:r>
              <a:rPr lang="en-US" dirty="0" smtClean="0"/>
              <a:t> business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1100</Words>
  <Application>Microsoft Office PowerPoint</Application>
  <PresentationFormat>On-screen Show (4:3)</PresentationFormat>
  <Paragraphs>134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PROFIT MANAGEMENT</vt:lpstr>
      <vt:lpstr>Slide 2</vt:lpstr>
      <vt:lpstr>Slide 3</vt:lpstr>
      <vt:lpstr>Slide 4</vt:lpstr>
      <vt:lpstr>Theories of Profit</vt:lpstr>
      <vt:lpstr>Profits As Dynamic Surplus</vt:lpstr>
      <vt:lpstr>Clarke’s Dynamic Theory</vt:lpstr>
      <vt:lpstr>Clarke’s Dynamic Theory</vt:lpstr>
      <vt:lpstr>2. Schumpeter’s Innovations Theory of Profits</vt:lpstr>
      <vt:lpstr>Schumpeter’s Innovations Theory</vt:lpstr>
      <vt:lpstr>Schumpeter’s Innovations Theory</vt:lpstr>
      <vt:lpstr>Schumpeter’s Innovations Theory</vt:lpstr>
      <vt:lpstr>3. Knight: Risk, Uncertainty &amp;Profits</vt:lpstr>
      <vt:lpstr>Knight: Risk, Uncertainty &amp; Profits</vt:lpstr>
      <vt:lpstr>Knight: Risk, Uncertainty &amp; Profits</vt:lpstr>
      <vt:lpstr>Knight: Risk, Uncertainty &amp; Profits</vt:lpstr>
      <vt:lpstr>4. Managerial Efficiency Theory </vt:lpstr>
      <vt:lpstr>5. Monopoly Theory Of Profit</vt:lpstr>
      <vt:lpstr>6. Frictional Theory </vt:lpstr>
      <vt:lpstr>Slide 20</vt:lpstr>
      <vt:lpstr>Role &amp; Functions of Profit</vt:lpstr>
      <vt:lpstr>Slide 22</vt:lpstr>
      <vt:lpstr>Debate</vt:lpstr>
      <vt:lpstr>How would the following affect Profits of your firm?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New User</cp:lastModifiedBy>
  <cp:revision>39</cp:revision>
  <dcterms:created xsi:type="dcterms:W3CDTF">2006-08-16T00:00:00Z</dcterms:created>
  <dcterms:modified xsi:type="dcterms:W3CDTF">2010-08-09T10:03:51Z</dcterms:modified>
</cp:coreProperties>
</file>