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9" r:id="rId3"/>
    <p:sldId id="270" r:id="rId4"/>
    <p:sldId id="272" r:id="rId5"/>
    <p:sldId id="273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DBF08-C4FA-4AC1-B89A-EB5706F5CB60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EC6B9-5BE0-406D-8A79-73D083413FC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AF83A-2D25-45C5-8F3B-CE49271ACD8B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1984C10D-ED51-442B-BBB6-12A033990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7772400" cy="171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381500"/>
            <a:ext cx="7772400" cy="171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8A2A-2C98-4827-9539-5A52E0E30FEF}" type="datetimeFigureOut">
              <a:rPr lang="en-US" smtClean="0"/>
              <a:pPr/>
              <a:t>8/28/2010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46795-FA23-4C15-9857-8A8391936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714356"/>
            <a:ext cx="8358246" cy="1295400"/>
          </a:xfrm>
        </p:spPr>
        <p:txBody>
          <a:bodyPr>
            <a:noAutofit/>
          </a:bodyPr>
          <a:lstStyle/>
          <a:p>
            <a:r>
              <a:rPr lang="en-US" sz="4800" b="1" u="sng" dirty="0">
                <a:latin typeface="Times New Roman" pitchFamily="18" charset="0"/>
              </a:rPr>
              <a:t>Probability and Distribution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b="1" u="sng">
                <a:solidFill>
                  <a:srgbClr val="009900"/>
                </a:solidFill>
                <a:latin typeface="Times New Roman" pitchFamily="18" charset="0"/>
              </a:rPr>
              <a:t>NORMAL DISTRIBUTION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3000">
                <a:solidFill>
                  <a:srgbClr val="000000"/>
                </a:solidFill>
                <a:latin typeface="Times New Roman" pitchFamily="18" charset="0"/>
              </a:rPr>
              <a:t>The most widely used continuous probability density function of a continuous random variable X is given by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533400" y="2057400"/>
          <a:ext cx="7626350" cy="1150938"/>
        </p:xfrm>
        <a:graphic>
          <a:graphicData uri="http://schemas.openxmlformats.org/presentationml/2006/ole">
            <p:oleObj spid="_x0000_s22530" name="Equation" r:id="rId3" imgW="3365280" imgH="457200" progId="Equation.3">
              <p:embed/>
            </p:oleObj>
          </a:graphicData>
        </a:graphic>
      </p:graphicFrame>
      <p:sp>
        <p:nvSpPr>
          <p:cNvPr id="410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581400"/>
            <a:ext cx="8229600" cy="2971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</a:rPr>
              <a:t>       = 0                        ; otherwise</a:t>
            </a:r>
          </a:p>
          <a:p>
            <a:pPr marL="0" indent="0">
              <a:buFontTx/>
              <a:buNone/>
            </a:pPr>
            <a:endParaRPr lang="en-US" sz="2400">
              <a:solidFill>
                <a:srgbClr val="0000CC"/>
              </a:solidFill>
            </a:endParaRPr>
          </a:p>
          <a:p>
            <a:pPr marL="0" indent="0" algn="just">
              <a:buFontTx/>
              <a:buNone/>
            </a:pPr>
            <a:r>
              <a:rPr lang="en-US" sz="3000">
                <a:solidFill>
                  <a:srgbClr val="000000"/>
                </a:solidFill>
                <a:latin typeface="Times New Roman" pitchFamily="18" charset="0"/>
              </a:rPr>
              <a:t>The random variable in this case is said to follow a </a:t>
            </a:r>
            <a:r>
              <a:rPr lang="en-US" sz="3000" b="1">
                <a:solidFill>
                  <a:srgbClr val="000000"/>
                </a:solidFill>
                <a:latin typeface="Times New Roman" pitchFamily="18" charset="0"/>
              </a:rPr>
              <a:t>Normal Distribution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</a:rPr>
              <a:t> with parameters </a:t>
            </a:r>
            <a:r>
              <a:rPr lang="el-GR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Tx/>
              <a:buNone/>
            </a:pP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graph of y = f(x) is known as the </a:t>
            </a:r>
            <a:r>
              <a:rPr lang="en-US" sz="3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normal curve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l-GR" sz="3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000" b="1" u="sng">
                <a:solidFill>
                  <a:srgbClr val="009900"/>
                </a:solidFill>
                <a:latin typeface="Times New Roman" pitchFamily="18" charset="0"/>
              </a:rPr>
              <a:t>PROPERTIES OF NORMAL DISTRIBUTION AND NORMAL CURVE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5257800"/>
          </a:xfrm>
        </p:spPr>
        <p:txBody>
          <a:bodyPr/>
          <a:lstStyle/>
          <a:p>
            <a:pPr marL="282575" indent="-282575" algn="just">
              <a:buFontTx/>
              <a:buBlip>
                <a:blip r:embed="rId2"/>
              </a:buBlip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Mean = median = mode = </a:t>
            </a:r>
            <a:r>
              <a:rPr lang="el-GR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2575" indent="-282575" algn="just">
              <a:buFontTx/>
              <a:buBlip>
                <a:blip r:embed="rId2"/>
              </a:buBlip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Standard deviation =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2575" indent="-282575" algn="just">
              <a:buFontTx/>
              <a:buBlip>
                <a:blip r:embed="rId2"/>
              </a:buBlip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x moves away from </a:t>
            </a:r>
            <a:r>
              <a:rPr lang="el-GR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the curve comes closer to the x-axis and extends till infinity on both sides 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without touching the x-axis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282575" indent="-282575" algn="just">
              <a:buFontTx/>
              <a:buBlip>
                <a:blip r:embed="rId2"/>
              </a:buBlip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The normal curve is a symmetric bell-shaped curve; symmetric about </a:t>
            </a:r>
            <a:r>
              <a:rPr lang="en-US" sz="2800" b="1" i="1">
                <a:solidFill>
                  <a:srgbClr val="0000CC"/>
                </a:solidFill>
                <a:latin typeface="Times New Roman" pitchFamily="18" charset="0"/>
              </a:rPr>
              <a:t>x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 =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l-GR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2575" indent="-282575" algn="just">
              <a:buFontTx/>
              <a:buBlip>
                <a:blip r:embed="rId2"/>
              </a:buBlip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total area under the normal curve = 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2575" indent="-282575" algn="just">
              <a:buFontTx/>
              <a:buBlip>
                <a:blip r:embed="rId2"/>
              </a:buBlip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normal variate with mean (</a:t>
            </a:r>
            <a:r>
              <a:rPr lang="el-GR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standard deviation (</a:t>
            </a:r>
            <a:r>
              <a:rPr lang="el-GR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known as 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standard normal variate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is usually denoted by 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l-GR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2575" indent="-282575" algn="just">
              <a:buFontTx/>
              <a:buBlip>
                <a:blip r:embed="rId2"/>
              </a:buBlip>
            </a:pPr>
            <a:endParaRPr lang="el-GR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1066800"/>
          </a:xfrm>
        </p:spPr>
        <p:txBody>
          <a:bodyPr>
            <a:normAutofit fontScale="90000"/>
          </a:bodyPr>
          <a:lstStyle/>
          <a:p>
            <a:r>
              <a:rPr lang="en-US" sz="4000" b="1" u="sng">
                <a:solidFill>
                  <a:srgbClr val="009900"/>
                </a:solidFill>
                <a:latin typeface="Times New Roman" pitchFamily="18" charset="0"/>
              </a:rPr>
              <a:t>Curve of a Standard Normal Variate</a:t>
            </a:r>
          </a:p>
        </p:txBody>
      </p:sp>
      <p:pic>
        <p:nvPicPr>
          <p:cNvPr id="119811" name="Picture 3" descr="normal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524000"/>
            <a:ext cx="7162800" cy="45831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4000" b="1" u="sng">
                <a:solidFill>
                  <a:srgbClr val="009900"/>
                </a:solidFill>
                <a:latin typeface="Times New Roman" pitchFamily="18" charset="0"/>
              </a:rPr>
              <a:t>Area under the standard normal curve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marL="277813" indent="-277813"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 area to the left of Z = 0 is same as that to the right of Z = 0 i.e. 50% or 0.5.</a:t>
            </a:r>
          </a:p>
          <a:p>
            <a:pPr marL="277813" indent="-277813"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convert a normal variable X to a standard normal variable Z, we use the following transformation: Z = </a:t>
            </a:r>
            <a:r>
              <a:rPr lang="en-US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el-GR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lang="en-US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7813" indent="-277813" algn="just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l-G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7813" indent="-277813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P(Z &lt; Z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Area to the left of Z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7813" indent="-277813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P(Z &gt; Z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Area to the right of Z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l-G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7813" indent="-277813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P(Z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 Z &lt; Z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Area between Z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Z</a:t>
            </a:r>
            <a:r>
              <a:rPr lang="en-US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l-GR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357166"/>
            <a:ext cx="8286808" cy="62484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4000" u="sng" dirty="0">
                <a:latin typeface="Times New Roman" pitchFamily="18" charset="0"/>
              </a:rPr>
              <a:t>Random Experiment</a:t>
            </a:r>
            <a:r>
              <a:rPr lang="en-US" sz="4000" dirty="0">
                <a:latin typeface="Times New Roman" pitchFamily="18" charset="0"/>
              </a:rPr>
              <a:t>: An experiment whose outcome is uncertain.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40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4000" u="sng" dirty="0">
                <a:latin typeface="Times New Roman" pitchFamily="18" charset="0"/>
              </a:rPr>
              <a:t>Sample Space (S)</a:t>
            </a:r>
            <a:r>
              <a:rPr lang="en-US" sz="4000" dirty="0">
                <a:latin typeface="Times New Roman" pitchFamily="18" charset="0"/>
              </a:rPr>
              <a:t>: A set of all elementary outcomes of an experiment.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4000" dirty="0">
                <a:latin typeface="Times New Roman" pitchFamily="18" charset="0"/>
              </a:rPr>
              <a:t>E.g. 1. A coin is tossed; S = {H, T}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40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4000" dirty="0">
                <a:latin typeface="Times New Roman" pitchFamily="18" charset="0"/>
              </a:rPr>
              <a:t>2. A die is rolled; S = {1, 2, 3, 4, 5, 6}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40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4000" dirty="0">
                <a:latin typeface="Times New Roman" pitchFamily="18" charset="0"/>
              </a:rPr>
              <a:t>3. A Coin is tossed twice; S = {HH, HT, TH, TT}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4000" dirty="0">
              <a:latin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4000" u="sng" dirty="0">
                <a:latin typeface="Times New Roman" pitchFamily="18" charset="0"/>
              </a:rPr>
              <a:t>Sample points</a:t>
            </a:r>
            <a:r>
              <a:rPr lang="en-US" sz="4000" dirty="0">
                <a:latin typeface="Times New Roman" pitchFamily="18" charset="0"/>
              </a:rPr>
              <a:t>: Elements of a sample space.</a:t>
            </a:r>
          </a:p>
          <a:p>
            <a:pPr marL="0" indent="0">
              <a:buFontTx/>
              <a:buNone/>
            </a:pPr>
            <a:endParaRPr lang="en-US" dirty="0"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304800"/>
            <a:ext cx="8523317" cy="62484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600" u="sng" dirty="0">
                <a:latin typeface="Times New Roman" pitchFamily="18" charset="0"/>
              </a:rPr>
              <a:t>Event</a:t>
            </a:r>
            <a:r>
              <a:rPr lang="en-US" sz="3600" dirty="0">
                <a:latin typeface="Times New Roman" pitchFamily="18" charset="0"/>
              </a:rPr>
              <a:t>: A phenomenon that may or may not be observed as a result of the experiment. Also, defined as a subset of sample space.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n-US" sz="3000" dirty="0">
              <a:latin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500" dirty="0">
                <a:latin typeface="Times New Roman" pitchFamily="18" charset="0"/>
              </a:rPr>
              <a:t>E.g. a) In tossing of a coin,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500" dirty="0">
                <a:latin typeface="Times New Roman" pitchFamily="18" charset="0"/>
              </a:rPr>
              <a:t>A: The coin falls on Head; A = {H}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n-US" sz="3500" dirty="0" smtClean="0">
              <a:latin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500" dirty="0" smtClean="0">
                <a:latin typeface="Times New Roman" pitchFamily="18" charset="0"/>
              </a:rPr>
              <a:t>b</a:t>
            </a:r>
            <a:r>
              <a:rPr lang="en-US" sz="3500" dirty="0">
                <a:latin typeface="Times New Roman" pitchFamily="18" charset="0"/>
              </a:rPr>
              <a:t>) In tossing a coin thrice,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500" dirty="0">
                <a:latin typeface="Times New Roman" pitchFamily="18" charset="0"/>
              </a:rPr>
              <a:t>S = {TTT, HTT, THT, TTH, THH, HHT, HTH, HHH}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500" dirty="0">
                <a:latin typeface="Times New Roman" pitchFamily="18" charset="0"/>
              </a:rPr>
              <a:t>B: Head on all tosses B = {HHH}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500" dirty="0">
                <a:latin typeface="Times New Roman" pitchFamily="18" charset="0"/>
              </a:rPr>
              <a:t>C: Heads and Tails are alternate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500" dirty="0">
                <a:latin typeface="Times New Roman" pitchFamily="18" charset="0"/>
              </a:rPr>
              <a:t>C = {HTH, THT}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500" dirty="0">
                <a:latin typeface="Times New Roman" pitchFamily="18" charset="0"/>
              </a:rPr>
              <a:t>D: At most two heads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500" dirty="0">
                <a:latin typeface="Times New Roman" pitchFamily="18" charset="0"/>
              </a:rPr>
              <a:t>D = {TTT, HTT, THT, TTH, THH, HHT, HTH}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496329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Probability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598613"/>
            <a:ext cx="8594755" cy="4497387"/>
          </a:xfrm>
          <a:noFill/>
          <a:ln/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en-US" sz="3600" dirty="0">
                <a:latin typeface="Times New Roman" pitchFamily="18" charset="0"/>
              </a:rPr>
              <a:t>If an experiment can result into any one of n mutually exclusive and equally likely outcomes of which m are </a:t>
            </a:r>
            <a:r>
              <a:rPr lang="en-US" sz="3600" dirty="0" err="1">
                <a:latin typeface="Times New Roman" pitchFamily="18" charset="0"/>
              </a:rPr>
              <a:t>favourable</a:t>
            </a:r>
            <a:r>
              <a:rPr lang="en-US" sz="3600" dirty="0">
                <a:latin typeface="Times New Roman" pitchFamily="18" charset="0"/>
              </a:rPr>
              <a:t> to an event A, then probability of an event  A is given by</a:t>
            </a:r>
          </a:p>
          <a:p>
            <a:pPr marL="0" indent="0">
              <a:buFontTx/>
              <a:buNone/>
            </a:pPr>
            <a:r>
              <a:rPr lang="en-US" sz="3600" dirty="0">
                <a:latin typeface="Times New Roman" pitchFamily="18" charset="0"/>
              </a:rPr>
              <a:t>            </a:t>
            </a:r>
          </a:p>
          <a:p>
            <a:pPr marL="0" indent="0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                         P(A</a:t>
            </a:r>
            <a:r>
              <a:rPr lang="en-US" sz="3600" dirty="0">
                <a:latin typeface="Times New Roman" pitchFamily="18" charset="0"/>
              </a:rPr>
              <a:t>) =</a:t>
            </a:r>
          </a:p>
          <a:p>
            <a:pPr marL="0" indent="0"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14876" y="4714884"/>
          <a:ext cx="663575" cy="1371600"/>
        </p:xfrm>
        <a:graphic>
          <a:graphicData uri="http://schemas.openxmlformats.org/presentationml/2006/ole">
            <p:oleObj spid="_x0000_s3074" name="Equation" r:id="rId3" imgW="190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63524" y="500042"/>
            <a:ext cx="8451879" cy="5929354"/>
          </a:xfrm>
        </p:spPr>
        <p:txBody>
          <a:bodyPr>
            <a:noAutofit/>
          </a:bodyPr>
          <a:lstStyle/>
          <a:p>
            <a:pPr marL="60325" indent="-60325" algn="just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itchFamily="18" charset="0"/>
              </a:rPr>
              <a:t>Properties of Probability</a:t>
            </a:r>
          </a:p>
          <a:p>
            <a:pPr marL="60325" indent="-60325" algn="just">
              <a:lnSpc>
                <a:spcPct val="90000"/>
              </a:lnSpc>
              <a:buFontTx/>
              <a:buNone/>
            </a:pPr>
            <a:endParaRPr lang="en-US" sz="3600" dirty="0" smtClean="0">
              <a:latin typeface="Times New Roman" pitchFamily="18" charset="0"/>
            </a:endParaRPr>
          </a:p>
          <a:p>
            <a:pPr marL="514350" indent="-514350" algn="just">
              <a:lnSpc>
                <a:spcPct val="90000"/>
              </a:lnSpc>
              <a:buFontTx/>
              <a:buAutoNum type="arabicPeriod"/>
            </a:pPr>
            <a:r>
              <a:rPr lang="en-US" sz="3600" dirty="0" smtClean="0">
                <a:latin typeface="Times New Roman" pitchFamily="18" charset="0"/>
              </a:rPr>
              <a:t>0 </a:t>
            </a:r>
            <a:r>
              <a:rPr lang="en-US" sz="3600" u="sng" dirty="0">
                <a:latin typeface="Times New Roman" pitchFamily="18" charset="0"/>
              </a:rPr>
              <a:t>&lt;</a:t>
            </a:r>
            <a:r>
              <a:rPr lang="en-US" sz="3600" dirty="0">
                <a:latin typeface="Times New Roman" pitchFamily="18" charset="0"/>
              </a:rPr>
              <a:t> P(A) </a:t>
            </a:r>
            <a:r>
              <a:rPr lang="en-US" sz="3600" u="sng" dirty="0">
                <a:latin typeface="Times New Roman" pitchFamily="18" charset="0"/>
              </a:rPr>
              <a:t>&lt;</a:t>
            </a:r>
            <a:r>
              <a:rPr lang="en-US" sz="3600" dirty="0">
                <a:latin typeface="Times New Roman" pitchFamily="18" charset="0"/>
              </a:rPr>
              <a:t> 1</a:t>
            </a:r>
          </a:p>
          <a:p>
            <a:pPr marL="60325" indent="-60325" algn="just">
              <a:lnSpc>
                <a:spcPct val="90000"/>
              </a:lnSpc>
              <a:buFontTx/>
              <a:buNone/>
            </a:pPr>
            <a:endParaRPr lang="en-US" sz="3600" dirty="0">
              <a:latin typeface="Times New Roman" pitchFamily="18" charset="0"/>
            </a:endParaRPr>
          </a:p>
          <a:p>
            <a:pPr marL="60325" indent="-60325" algn="just">
              <a:lnSpc>
                <a:spcPct val="90000"/>
              </a:lnSpc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</a:rPr>
              <a:t>. If m outcomes out of n are </a:t>
            </a:r>
            <a:r>
              <a:rPr lang="en-US" sz="3600" dirty="0" err="1">
                <a:latin typeface="Times New Roman" pitchFamily="18" charset="0"/>
              </a:rPr>
              <a:t>favourable</a:t>
            </a:r>
            <a:r>
              <a:rPr lang="en-US" sz="3600" dirty="0">
                <a:latin typeface="Times New Roman" pitchFamily="18" charset="0"/>
              </a:rPr>
              <a:t> to event A, remaining (n-m)  outcomes will be </a:t>
            </a:r>
            <a:r>
              <a:rPr lang="en-US" sz="3600" dirty="0" err="1">
                <a:latin typeface="Times New Roman" pitchFamily="18" charset="0"/>
              </a:rPr>
              <a:t>favourable</a:t>
            </a:r>
            <a:r>
              <a:rPr lang="en-US" sz="3600" dirty="0">
                <a:latin typeface="Times New Roman" pitchFamily="18" charset="0"/>
              </a:rPr>
              <a:t> to </a:t>
            </a:r>
            <a:r>
              <a:rPr lang="en-US" sz="3600" dirty="0">
                <a:latin typeface="Times New Roman" pitchFamily="18" charset="0"/>
                <a:cs typeface="Arial" charset="0"/>
              </a:rPr>
              <a:t>Ā, so that P(A) = m/n and P(Ā) = (n-m)/</a:t>
            </a:r>
            <a:r>
              <a:rPr lang="en-US" sz="3600" dirty="0" smtClean="0">
                <a:latin typeface="Times New Roman" pitchFamily="18" charset="0"/>
                <a:cs typeface="Arial" charset="0"/>
              </a:rPr>
              <a:t>n</a:t>
            </a:r>
          </a:p>
          <a:p>
            <a:pPr marL="60325" indent="-60325" algn="just">
              <a:lnSpc>
                <a:spcPct val="90000"/>
              </a:lnSpc>
              <a:buFontTx/>
              <a:buNone/>
            </a:pPr>
            <a:endParaRPr lang="en-US" sz="3600" dirty="0">
              <a:latin typeface="Times New Roman" pitchFamily="18" charset="0"/>
              <a:cs typeface="Arial" charset="0"/>
            </a:endParaRPr>
          </a:p>
          <a:p>
            <a:pPr marL="60325" indent="-60325" algn="ctr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itchFamily="18" charset="0"/>
                <a:cs typeface="Arial" charset="0"/>
              </a:rPr>
              <a:t>Thus P(A) + P(Ā)  = </a:t>
            </a:r>
            <a:r>
              <a:rPr lang="en-US" sz="3600" dirty="0" smtClean="0">
                <a:latin typeface="Times New Roman" pitchFamily="18" charset="0"/>
                <a:cs typeface="Arial" charset="0"/>
              </a:rPr>
              <a:t>1</a:t>
            </a:r>
            <a:endParaRPr lang="en-US" sz="3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304800"/>
            <a:ext cx="8286808" cy="22669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dirty="0">
                <a:latin typeface="Times New Roman" pitchFamily="18" charset="0"/>
              </a:rPr>
              <a:t>Probability Distribution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dirty="0">
                <a:latin typeface="Times New Roman" pitchFamily="18" charset="0"/>
              </a:rPr>
              <a:t>If a coin is tossed thrice, the sample space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700" b="1" dirty="0">
                <a:latin typeface="Times New Roman" pitchFamily="18" charset="0"/>
              </a:rPr>
              <a:t>S = {TTT, HTT, THT, TTH, THH, HHT, HTH, </a:t>
            </a:r>
            <a:r>
              <a:rPr lang="en-US" sz="2700" b="1" dirty="0" smtClean="0">
                <a:latin typeface="Times New Roman" pitchFamily="18" charset="0"/>
              </a:rPr>
              <a:t>HHH</a:t>
            </a:r>
            <a:r>
              <a:rPr lang="en-US" sz="2700" b="1" dirty="0">
                <a:latin typeface="Times New Roman" pitchFamily="18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dirty="0">
                <a:latin typeface="Times New Roman" pitchFamily="18" charset="0"/>
              </a:rPr>
              <a:t>Let X: Number of heads </a:t>
            </a:r>
          </a:p>
          <a:p>
            <a:pPr marL="0" indent="0"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36900" name="Group 36"/>
          <p:cNvGraphicFramePr>
            <a:graphicFrameLocks noGrp="1"/>
          </p:cNvGraphicFramePr>
          <p:nvPr>
            <p:ph sz="half" idx="2"/>
          </p:nvPr>
        </p:nvGraphicFramePr>
        <p:xfrm>
          <a:off x="1071538" y="2857496"/>
          <a:ext cx="6934200" cy="3600449"/>
        </p:xfrm>
        <a:graphic>
          <a:graphicData uri="http://schemas.openxmlformats.org/drawingml/2006/table">
            <a:tbl>
              <a:tblPr/>
              <a:tblGrid>
                <a:gridCol w="1828800"/>
                <a:gridCol w="3276600"/>
                <a:gridCol w="1828800"/>
              </a:tblGrid>
              <a:tr h="716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 of 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Outcomes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Probability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TTT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TTH, THT, HTT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3/8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HHT, HTH, THH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3/8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HHH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63524" y="304800"/>
            <a:ext cx="8380441" cy="6172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FontTx/>
              <a:buNone/>
            </a:pPr>
            <a:r>
              <a:rPr lang="en-US" dirty="0" smtClean="0">
                <a:latin typeface="Times New Roman" pitchFamily="18" charset="0"/>
              </a:rPr>
              <a:t>Here X assumes different values depending upon the occurrence of the number of heads. Hence X will be called as a RANDOM VARIABLE. </a:t>
            </a:r>
          </a:p>
          <a:p>
            <a:pPr marL="0" indent="0" algn="just">
              <a:buFontTx/>
              <a:buNone/>
            </a:pPr>
            <a:endParaRPr lang="en-US" dirty="0" smtClean="0">
              <a:latin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en-US" dirty="0" smtClean="0">
                <a:latin typeface="Times New Roman" pitchFamily="18" charset="0"/>
              </a:rPr>
              <a:t>When X is listed with the corresponding values of probabilities </a:t>
            </a:r>
            <a:r>
              <a:rPr lang="en-US" dirty="0">
                <a:latin typeface="Times New Roman" pitchFamily="18" charset="0"/>
              </a:rPr>
              <a:t>is called as a </a:t>
            </a:r>
            <a:r>
              <a:rPr lang="en-US" dirty="0" smtClean="0">
                <a:latin typeface="Times New Roman" pitchFamily="18" charset="0"/>
              </a:rPr>
              <a:t>PROBABILITY DISTRIBUTION </a:t>
            </a:r>
            <a:r>
              <a:rPr lang="en-US" dirty="0">
                <a:latin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</a:rPr>
              <a:t>random variable X.</a:t>
            </a:r>
          </a:p>
          <a:p>
            <a:pPr marL="0" indent="0" algn="just">
              <a:buFontTx/>
              <a:buNone/>
            </a:pPr>
            <a:endParaRPr lang="en-US" dirty="0">
              <a:latin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en-US" dirty="0">
                <a:latin typeface="Times New Roman" pitchFamily="18" charset="0"/>
              </a:rPr>
              <a:t>X is called as a DISCRETE Random variable as it assumes </a:t>
            </a:r>
            <a:r>
              <a:rPr lang="en-US" dirty="0" smtClean="0">
                <a:latin typeface="Times New Roman" pitchFamily="18" charset="0"/>
              </a:rPr>
              <a:t>INTEGER </a:t>
            </a:r>
            <a:r>
              <a:rPr lang="en-US" dirty="0">
                <a:latin typeface="Times New Roman" pitchFamily="18" charset="0"/>
              </a:rPr>
              <a:t>values only.</a:t>
            </a:r>
          </a:p>
          <a:p>
            <a:pPr marL="0" indent="0" algn="just">
              <a:buFontTx/>
              <a:buNone/>
            </a:pPr>
            <a:endParaRPr lang="en-US" dirty="0">
              <a:latin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en-US" dirty="0">
                <a:latin typeface="Times New Roman" pitchFamily="18" charset="0"/>
              </a:rPr>
              <a:t>The distribution can be written as:</a:t>
            </a:r>
          </a:p>
          <a:p>
            <a:pPr marL="0" indent="0" algn="just">
              <a:buFontTx/>
              <a:buNone/>
            </a:pPr>
            <a:r>
              <a:rPr lang="en-US" dirty="0">
                <a:latin typeface="Times New Roman" pitchFamily="18" charset="0"/>
              </a:rPr>
              <a:t>         X:    0            1             2             3</a:t>
            </a:r>
          </a:p>
          <a:p>
            <a:pPr marL="0" indent="0" algn="just">
              <a:buFontTx/>
              <a:buNone/>
            </a:pPr>
            <a:r>
              <a:rPr lang="en-US" dirty="0">
                <a:latin typeface="Times New Roman" pitchFamily="18" charset="0"/>
              </a:rPr>
              <a:t>P(X=x):  1/8         3/8          3/8          1/8</a:t>
            </a:r>
          </a:p>
          <a:p>
            <a:pPr marL="0" indent="0" algn="just"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785794"/>
            <a:ext cx="8215370" cy="5643602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en-US" sz="3600" dirty="0">
                <a:latin typeface="Times New Roman" pitchFamily="18" charset="0"/>
              </a:rPr>
              <a:t>It is also called as Probability Mass Function (PMF), and can also be written as P(x).</a:t>
            </a:r>
          </a:p>
          <a:p>
            <a:pPr marL="0" indent="0" algn="just">
              <a:buFontTx/>
              <a:buNone/>
            </a:pPr>
            <a:endParaRPr lang="en-US" sz="3600" dirty="0" smtClean="0">
              <a:latin typeface="Times New Roman" pitchFamily="18" charset="0"/>
            </a:endParaRPr>
          </a:p>
          <a:p>
            <a:pPr marL="0" indent="0" algn="just">
              <a:buFontTx/>
              <a:buNone/>
            </a:pPr>
            <a:endParaRPr lang="en-US" sz="3600" dirty="0">
              <a:latin typeface="Times New Roman" pitchFamily="18" charset="0"/>
            </a:endParaRPr>
          </a:p>
          <a:p>
            <a:pPr marL="0" indent="0" algn="ctr">
              <a:buFontTx/>
              <a:buNone/>
            </a:pPr>
            <a:r>
              <a:rPr lang="en-US" sz="3600" b="1" dirty="0">
                <a:latin typeface="Times New Roman" pitchFamily="18" charset="0"/>
              </a:rPr>
              <a:t>0 </a:t>
            </a:r>
            <a:r>
              <a:rPr lang="en-US" sz="3600" b="1" u="sng" dirty="0">
                <a:latin typeface="Times New Roman" pitchFamily="18" charset="0"/>
              </a:rPr>
              <a:t>&lt;</a:t>
            </a:r>
            <a:r>
              <a:rPr lang="en-US" sz="3600" b="1" dirty="0">
                <a:latin typeface="Times New Roman" pitchFamily="18" charset="0"/>
              </a:rPr>
              <a:t> P(x) </a:t>
            </a:r>
            <a:r>
              <a:rPr lang="en-US" sz="3600" b="1" u="sng" dirty="0">
                <a:latin typeface="Times New Roman" pitchFamily="18" charset="0"/>
              </a:rPr>
              <a:t>&lt;</a:t>
            </a:r>
            <a:r>
              <a:rPr lang="en-US" sz="3600" b="1" dirty="0">
                <a:latin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</a:rPr>
              <a:t> for each x</a:t>
            </a:r>
          </a:p>
          <a:p>
            <a:pPr marL="0" indent="0" algn="just">
              <a:buFontTx/>
              <a:buNone/>
            </a:pPr>
            <a:endParaRPr lang="en-US" sz="3600" dirty="0" smtClean="0">
              <a:latin typeface="Times New Roman" pitchFamily="18" charset="0"/>
            </a:endParaRPr>
          </a:p>
          <a:p>
            <a:pPr marL="0" indent="0" algn="just">
              <a:buFontTx/>
              <a:buNone/>
            </a:pPr>
            <a:endParaRPr lang="en-US" sz="3600" dirty="0">
              <a:latin typeface="Times New Roman" pitchFamily="18" charset="0"/>
            </a:endParaRPr>
          </a:p>
          <a:p>
            <a:pPr marL="0" indent="0" algn="ctr">
              <a:buFontTx/>
              <a:buNone/>
            </a:pPr>
            <a:r>
              <a:rPr lang="en-US" sz="3600" b="1" dirty="0">
                <a:latin typeface="Times New Roman" pitchFamily="18" charset="0"/>
              </a:rPr>
              <a:t>Sum of all probabilities</a:t>
            </a:r>
            <a:r>
              <a:rPr lang="en-US" sz="3600" dirty="0">
                <a:latin typeface="Times New Roman" pitchFamily="18" charset="0"/>
              </a:rPr>
              <a:t> is always = </a:t>
            </a:r>
            <a:r>
              <a:rPr lang="en-US" sz="3600" b="1" dirty="0">
                <a:latin typeface="Times New Roman" pitchFamily="18" charset="0"/>
              </a:rPr>
              <a:t>1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381000"/>
            <a:ext cx="8001056" cy="6172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 u="sng" dirty="0">
                <a:latin typeface="Times New Roman" pitchFamily="18" charset="0"/>
              </a:rPr>
              <a:t>Expectation and Variance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5400" dirty="0" smtClean="0">
                <a:latin typeface="Times New Roman" pitchFamily="18" charset="0"/>
              </a:rPr>
              <a:t>E(X</a:t>
            </a:r>
            <a:r>
              <a:rPr lang="en-US" sz="5400" dirty="0">
                <a:latin typeface="Times New Roman" pitchFamily="18" charset="0"/>
              </a:rPr>
              <a:t>) = </a:t>
            </a:r>
            <a:r>
              <a:rPr lang="el-GR" sz="54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xP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(x)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V(X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l-GR" sz="54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P(x) – [E(X)]</a:t>
            </a:r>
            <a:r>
              <a:rPr lang="en-US" sz="5400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777</Words>
  <Application>Microsoft Office PowerPoint</Application>
  <PresentationFormat>On-screen Show (4:3)</PresentationFormat>
  <Paragraphs>97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Probability and Distribution Function</vt:lpstr>
      <vt:lpstr>Slide 2</vt:lpstr>
      <vt:lpstr>Slide 3</vt:lpstr>
      <vt:lpstr>Probability</vt:lpstr>
      <vt:lpstr>Slide 5</vt:lpstr>
      <vt:lpstr>Slide 6</vt:lpstr>
      <vt:lpstr>Slide 7</vt:lpstr>
      <vt:lpstr>Slide 8</vt:lpstr>
      <vt:lpstr>Slide 9</vt:lpstr>
      <vt:lpstr>NORMAL DISTRIBUTION</vt:lpstr>
      <vt:lpstr>The most widely used continuous probability density function of a continuous random variable X is given by</vt:lpstr>
      <vt:lpstr>PROPERTIES OF NORMAL DISTRIBUTION AND NORMAL CURVE</vt:lpstr>
      <vt:lpstr>Curve of a Standard Normal Variate</vt:lpstr>
      <vt:lpstr>Area under the standard normal curve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and Distribution Function</dc:title>
  <dc:creator>Ashwini</dc:creator>
  <cp:lastModifiedBy>abc</cp:lastModifiedBy>
  <cp:revision>28</cp:revision>
  <dcterms:created xsi:type="dcterms:W3CDTF">2009-09-21T03:04:22Z</dcterms:created>
  <dcterms:modified xsi:type="dcterms:W3CDTF">2010-08-28T22:12:22Z</dcterms:modified>
</cp:coreProperties>
</file>