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6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65" r:id="rId11"/>
    <p:sldId id="266" r:id="rId12"/>
    <p:sldId id="270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75CD4-FF8F-427D-A1EB-1AC7BE8FE31D}" type="datetimeFigureOut">
              <a:rPr lang="en-US" smtClean="0"/>
              <a:pPr/>
              <a:t>9/4/2010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0A268A-5F7B-48BE-8905-DD84A8FD8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BCD87-342A-4D1A-942C-891E08F2773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A268A-5F7B-48BE-8905-DD84A8FD841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D7E61-782C-42B4-A598-9179A0F333F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A268A-5F7B-48BE-8905-DD84A8FD841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A268A-5F7B-48BE-8905-DD84A8FD841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A268A-5F7B-48BE-8905-DD84A8FD841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A268A-5F7B-48BE-8905-DD84A8FD841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A268A-5F7B-48BE-8905-DD84A8FD841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A268A-5F7B-48BE-8905-DD84A8FD841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A268A-5F7B-48BE-8905-DD84A8FD841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A268A-5F7B-48BE-8905-DD84A8FD841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A268A-5F7B-48BE-8905-DD84A8FD841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/>
              <a:t>8</a:t>
            </a: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07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807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CD2F8B-7B94-4A4E-BBBA-53F92DE8FD5B}" type="datetimeFigureOut">
              <a:rPr lang="en-US" smtClean="0"/>
              <a:pPr/>
              <a:t>9/4/2010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8BE51-F9EE-4FBC-A198-C14BBE897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CD2F8B-7B94-4A4E-BBBA-53F92DE8FD5B}" type="datetimeFigureOut">
              <a:rPr lang="en-US" smtClean="0"/>
              <a:pPr/>
              <a:t>9/4/2010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8BE51-F9EE-4FBC-A198-C14BBE897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CD2F8B-7B94-4A4E-BBBA-53F92DE8FD5B}" type="datetimeFigureOut">
              <a:rPr lang="en-US" smtClean="0"/>
              <a:pPr/>
              <a:t>9/4/2010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8BE51-F9EE-4FBC-A198-C14BBE897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94B5-6A10-43CC-9B42-9FE03CDBCC28}" type="datetimeFigureOut">
              <a:rPr lang="en-US" smtClean="0"/>
              <a:pPr/>
              <a:t>9/4/2010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CA1D-D07A-4F44-BD15-C9AFCD57A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94B5-6A10-43CC-9B42-9FE03CDBCC28}" type="datetimeFigureOut">
              <a:rPr lang="en-US" smtClean="0"/>
              <a:pPr/>
              <a:t>9/4/2010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CA1D-D07A-4F44-BD15-C9AFCD57A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94B5-6A10-43CC-9B42-9FE03CDBCC28}" type="datetimeFigureOut">
              <a:rPr lang="en-US" smtClean="0"/>
              <a:pPr/>
              <a:t>9/4/2010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CA1D-D07A-4F44-BD15-C9AFCD57A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94B5-6A10-43CC-9B42-9FE03CDBCC28}" type="datetimeFigureOut">
              <a:rPr lang="en-US" smtClean="0"/>
              <a:pPr/>
              <a:t>9/4/2010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CA1D-D07A-4F44-BD15-C9AFCD57A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94B5-6A10-43CC-9B42-9FE03CDBCC28}" type="datetimeFigureOut">
              <a:rPr lang="en-US" smtClean="0"/>
              <a:pPr/>
              <a:t>9/4/2010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CA1D-D07A-4F44-BD15-C9AFCD57A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94B5-6A10-43CC-9B42-9FE03CDBCC28}" type="datetimeFigureOut">
              <a:rPr lang="en-US" smtClean="0"/>
              <a:pPr/>
              <a:t>9/4/2010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CA1D-D07A-4F44-BD15-C9AFCD57A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94B5-6A10-43CC-9B42-9FE03CDBCC28}" type="datetimeFigureOut">
              <a:rPr lang="en-US" smtClean="0"/>
              <a:pPr/>
              <a:t>9/4/2010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CA1D-D07A-4F44-BD15-C9AFCD57A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94B5-6A10-43CC-9B42-9FE03CDBCC28}" type="datetimeFigureOut">
              <a:rPr lang="en-US" smtClean="0"/>
              <a:pPr/>
              <a:t>9/4/2010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CA1D-D07A-4F44-BD15-C9AFCD57A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CD2F8B-7B94-4A4E-BBBA-53F92DE8FD5B}" type="datetimeFigureOut">
              <a:rPr lang="en-US" smtClean="0"/>
              <a:pPr/>
              <a:t>9/4/2010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8BE51-F9EE-4FBC-A198-C14BBE897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94B5-6A10-43CC-9B42-9FE03CDBCC28}" type="datetimeFigureOut">
              <a:rPr lang="en-US" smtClean="0"/>
              <a:pPr/>
              <a:t>9/4/2010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40CA1D-D07A-4F44-BD15-C9AFCD57AC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94B5-6A10-43CC-9B42-9FE03CDBCC28}" type="datetimeFigureOut">
              <a:rPr lang="en-US" smtClean="0"/>
              <a:pPr/>
              <a:t>9/4/2010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CA1D-D07A-4F44-BD15-C9AFCD57A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94B5-6A10-43CC-9B42-9FE03CDBCC28}" type="datetimeFigureOut">
              <a:rPr lang="en-US" smtClean="0"/>
              <a:pPr/>
              <a:t>9/4/2010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CA1D-D07A-4F44-BD15-C9AFCD57A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CD2F8B-7B94-4A4E-BBBA-53F92DE8FD5B}" type="datetimeFigureOut">
              <a:rPr lang="en-US" smtClean="0"/>
              <a:pPr/>
              <a:t>9/4/2010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8BE51-F9EE-4FBC-A198-C14BBE897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CD2F8B-7B94-4A4E-BBBA-53F92DE8FD5B}" type="datetimeFigureOut">
              <a:rPr lang="en-US" smtClean="0"/>
              <a:pPr/>
              <a:t>9/4/2010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8BE51-F9EE-4FBC-A198-C14BBE897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CD2F8B-7B94-4A4E-BBBA-53F92DE8FD5B}" type="datetimeFigureOut">
              <a:rPr lang="en-US" smtClean="0"/>
              <a:pPr/>
              <a:t>9/4/2010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8BE51-F9EE-4FBC-A198-C14BBE897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CD2F8B-7B94-4A4E-BBBA-53F92DE8FD5B}" type="datetimeFigureOut">
              <a:rPr lang="en-US" smtClean="0"/>
              <a:pPr/>
              <a:t>9/4/2010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8BE51-F9EE-4FBC-A198-C14BBE897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CD2F8B-7B94-4A4E-BBBA-53F92DE8FD5B}" type="datetimeFigureOut">
              <a:rPr lang="en-US" smtClean="0"/>
              <a:pPr/>
              <a:t>9/4/2010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8BE51-F9EE-4FBC-A198-C14BBE897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CD2F8B-7B94-4A4E-BBBA-53F92DE8FD5B}" type="datetimeFigureOut">
              <a:rPr lang="en-US" smtClean="0"/>
              <a:pPr/>
              <a:t>9/4/2010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8BE51-F9EE-4FBC-A198-C14BBE897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CD2F8B-7B94-4A4E-BBBA-53F92DE8FD5B}" type="datetimeFigureOut">
              <a:rPr lang="en-US" smtClean="0"/>
              <a:pPr/>
              <a:t>9/4/2010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8BE51-F9EE-4FBC-A198-C14BBE897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0CD2F8B-7B94-4A4E-BBBA-53F92DE8FD5B}" type="datetimeFigureOut">
              <a:rPr lang="en-US" smtClean="0"/>
              <a:pPr/>
              <a:t>9/4/2010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08BE51-F9EE-4FBC-A198-C14BBE8970A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1" name="Picture 7" descr="cat_19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flipH="1">
            <a:off x="0" y="4495800"/>
            <a:ext cx="1644650" cy="2362200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B094B5-6A10-43CC-9B42-9FE03CDBCC28}" type="datetimeFigureOut">
              <a:rPr lang="en-US" smtClean="0"/>
              <a:pPr/>
              <a:t>9/4/2010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40CA1D-D07A-4F44-BD15-C9AFCD57AC6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Organisational Communication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(III) The two-Person Relationship Model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057400" y="2971800"/>
            <a:ext cx="1600200" cy="9906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A’s View of, and behaviour toward, B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105400" y="2971800"/>
            <a:ext cx="1600200" cy="9906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B’s view of, and behaviour toward, A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838200" y="4953000"/>
            <a:ext cx="1828800" cy="1066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A’s view of (way of thinking and feeling about) A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324600" y="4876800"/>
            <a:ext cx="1828800" cy="1066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B’s view of (way of thinking and feeling about) B</a:t>
            </a:r>
            <a:endParaRPr lang="en-US" dirty="0" smtClean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657600" y="32004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1"/>
            <a:endCxn id="8" idx="3"/>
          </p:cNvCxnSpPr>
          <p:nvPr/>
        </p:nvCxnSpPr>
        <p:spPr>
          <a:xfrm rot="10800000">
            <a:off x="3657600" y="34671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2"/>
          </p:cNvCxnSpPr>
          <p:nvPr/>
        </p:nvCxnSpPr>
        <p:spPr>
          <a:xfrm rot="5400000">
            <a:off x="2000250" y="4095750"/>
            <a:ext cx="990600" cy="723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4" idx="0"/>
          </p:cNvCxnSpPr>
          <p:nvPr/>
        </p:nvCxnSpPr>
        <p:spPr>
          <a:xfrm rot="5400000" flipH="1" flipV="1">
            <a:off x="1638300" y="4076700"/>
            <a:ext cx="99060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2"/>
          </p:cNvCxnSpPr>
          <p:nvPr/>
        </p:nvCxnSpPr>
        <p:spPr>
          <a:xfrm rot="16200000" flipH="1">
            <a:off x="5810250" y="4057650"/>
            <a:ext cx="914400" cy="723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6200000" flipV="1">
            <a:off x="6096000" y="4038600"/>
            <a:ext cx="91440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2286000" y="2514600"/>
            <a:ext cx="4343400" cy="1524000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590800" y="28194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Communicative behavior </a:t>
            </a:r>
          </a:p>
          <a:p>
            <a:pPr algn="ctr"/>
            <a:r>
              <a:rPr lang="en-US" sz="2000" dirty="0" smtClean="0"/>
              <a:t>between individuals</a:t>
            </a:r>
            <a:endParaRPr lang="en-US" sz="2000" dirty="0"/>
          </a:p>
        </p:txBody>
      </p:sp>
      <p:sp>
        <p:nvSpPr>
          <p:cNvPr id="12" name="Oval 11"/>
          <p:cNvSpPr/>
          <p:nvPr/>
        </p:nvSpPr>
        <p:spPr>
          <a:xfrm>
            <a:off x="1219200" y="1752600"/>
            <a:ext cx="6400800" cy="3048000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85800" y="1981200"/>
            <a:ext cx="25908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Organization structure</a:t>
            </a:r>
          </a:p>
          <a:p>
            <a:pPr algn="ctr"/>
            <a:r>
              <a:rPr lang="en-US" sz="1600" b="1" dirty="0" smtClean="0"/>
              <a:t> &amp; culture</a:t>
            </a:r>
            <a:endParaRPr lang="en-US" sz="1600" b="1" dirty="0"/>
          </a:p>
        </p:txBody>
      </p:sp>
      <p:cxnSp>
        <p:nvCxnSpPr>
          <p:cNvPr id="18" name="Straight Arrow Connector 17"/>
          <p:cNvCxnSpPr/>
          <p:nvPr/>
        </p:nvCxnSpPr>
        <p:spPr>
          <a:xfrm rot="5400000" flipH="1" flipV="1">
            <a:off x="1158240" y="2682240"/>
            <a:ext cx="457200" cy="274320"/>
          </a:xfrm>
          <a:prstGeom prst="straightConnector1">
            <a:avLst/>
          </a:prstGeom>
          <a:ln w="47625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438400" y="4495800"/>
            <a:ext cx="640080" cy="182880"/>
          </a:xfrm>
          <a:prstGeom prst="straightConnector1">
            <a:avLst/>
          </a:prstGeom>
          <a:ln w="47625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800600" y="1752600"/>
            <a:ext cx="609600" cy="76200"/>
          </a:xfrm>
          <a:prstGeom prst="straightConnector1">
            <a:avLst/>
          </a:prstGeom>
          <a:ln w="47625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2" idx="5"/>
          </p:cNvCxnSpPr>
          <p:nvPr/>
        </p:nvCxnSpPr>
        <p:spPr>
          <a:xfrm rot="5400000">
            <a:off x="6242328" y="4131703"/>
            <a:ext cx="217769" cy="662824"/>
          </a:xfrm>
          <a:prstGeom prst="straightConnector1">
            <a:avLst/>
          </a:prstGeom>
          <a:ln w="47625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0800000" flipV="1">
            <a:off x="2895600" y="1828800"/>
            <a:ext cx="609600" cy="76200"/>
          </a:xfrm>
          <a:prstGeom prst="straightConnector1">
            <a:avLst/>
          </a:prstGeom>
          <a:ln w="47625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6200000" flipV="1">
            <a:off x="6934200" y="2286000"/>
            <a:ext cx="381000" cy="381000"/>
          </a:xfrm>
          <a:prstGeom prst="straightConnector1">
            <a:avLst/>
          </a:prstGeom>
          <a:ln w="47625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410200" y="1676400"/>
            <a:ext cx="22098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Task </a:t>
            </a:r>
          </a:p>
          <a:p>
            <a:pPr algn="ctr"/>
            <a:r>
              <a:rPr lang="en-US" sz="1600" b="1" dirty="0" smtClean="0"/>
              <a:t>characteristics</a:t>
            </a:r>
            <a:endParaRPr lang="en-US" sz="16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3352800" y="4495800"/>
            <a:ext cx="25908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Group  characteristics</a:t>
            </a:r>
            <a:endParaRPr lang="en-US" sz="1600" b="1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2590800" y="2438400"/>
            <a:ext cx="533400" cy="441960"/>
          </a:xfrm>
          <a:prstGeom prst="straightConnector1">
            <a:avLst/>
          </a:prstGeom>
          <a:ln w="34925"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endCxn id="44" idx="0"/>
          </p:cNvCxnSpPr>
          <p:nvPr/>
        </p:nvCxnSpPr>
        <p:spPr>
          <a:xfrm rot="16200000" flipH="1">
            <a:off x="4076700" y="3924300"/>
            <a:ext cx="762000" cy="381000"/>
          </a:xfrm>
          <a:prstGeom prst="straightConnector1">
            <a:avLst/>
          </a:prstGeom>
          <a:ln w="34925"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>
            <a:off x="6019800" y="2286000"/>
            <a:ext cx="609600" cy="609600"/>
          </a:xfrm>
          <a:prstGeom prst="straightConnector1">
            <a:avLst/>
          </a:prstGeom>
          <a:ln w="34925"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219200" y="9144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09600" y="6858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(IV) The Communication-in-Context Model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(V) A Strategic Model: The Organisation-Environment Transaction</a:t>
            </a:r>
            <a:endParaRPr lang="en-US" sz="3600" dirty="0"/>
          </a:p>
        </p:txBody>
      </p:sp>
      <p:sp>
        <p:nvSpPr>
          <p:cNvPr id="4" name="Rounded Rectangle 3"/>
          <p:cNvSpPr/>
          <p:nvPr/>
        </p:nvSpPr>
        <p:spPr>
          <a:xfrm>
            <a:off x="762000" y="2819400"/>
            <a:ext cx="2743200" cy="2438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The Organisation</a:t>
            </a:r>
          </a:p>
          <a:p>
            <a:pPr algn="ctr"/>
            <a:endParaRPr lang="en-US" b="1" dirty="0" smtClean="0">
              <a:solidFill>
                <a:sysClr val="windowText" lastClr="000000"/>
              </a:solidFill>
            </a:endParaRPr>
          </a:p>
          <a:p>
            <a:pPr algn="ctr"/>
            <a:endParaRPr lang="en-US" b="1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US" sz="1200" b="1" dirty="0" smtClean="0">
                <a:solidFill>
                  <a:sysClr val="windowText" lastClr="000000"/>
                </a:solidFill>
              </a:rPr>
              <a:t>Information received from the environment</a:t>
            </a:r>
          </a:p>
          <a:p>
            <a:pPr algn="ctr"/>
            <a:endParaRPr lang="en-US" sz="1200" b="1" dirty="0">
              <a:solidFill>
                <a:sysClr val="windowText" lastClr="000000"/>
              </a:solidFill>
            </a:endParaRPr>
          </a:p>
          <a:p>
            <a:pPr algn="ctr"/>
            <a:endParaRPr lang="en-US" sz="1200" b="1" dirty="0" smtClean="0">
              <a:solidFill>
                <a:sysClr val="windowText" lastClr="000000"/>
              </a:solidFill>
            </a:endParaRPr>
          </a:p>
          <a:p>
            <a:pPr algn="ctr"/>
            <a:endParaRPr lang="en-US" sz="1200" b="1" dirty="0">
              <a:solidFill>
                <a:sysClr val="windowText" lastClr="000000"/>
              </a:solidFill>
            </a:endParaRPr>
          </a:p>
          <a:p>
            <a:pPr algn="ctr"/>
            <a:endParaRPr lang="en-US" sz="1200" b="1" dirty="0" smtClean="0">
              <a:solidFill>
                <a:sysClr val="windowText" lastClr="000000"/>
              </a:solidFill>
            </a:endParaRPr>
          </a:p>
          <a:p>
            <a:pPr algn="ctr"/>
            <a:endParaRPr lang="en-US" sz="1200" b="1" dirty="0">
              <a:solidFill>
                <a:sysClr val="windowText" lastClr="000000"/>
              </a:solidFill>
            </a:endParaRPr>
          </a:p>
          <a:p>
            <a:pPr algn="ctr"/>
            <a:endParaRPr lang="en-US" sz="1200" b="1" dirty="0" smtClean="0">
              <a:solidFill>
                <a:sysClr val="windowText" lastClr="000000"/>
              </a:solidFill>
            </a:endParaRPr>
          </a:p>
          <a:p>
            <a:pPr algn="ctr"/>
            <a:endParaRPr lang="en-US" sz="12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1943100" y="41529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1943100" y="45339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447800" y="4800600"/>
            <a:ext cx="15479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Strategy formation</a:t>
            </a:r>
            <a:endParaRPr lang="en-US" sz="1200" b="1" dirty="0"/>
          </a:p>
        </p:txBody>
      </p:sp>
      <p:sp>
        <p:nvSpPr>
          <p:cNvPr id="13" name="Rectangle 12"/>
          <p:cNvSpPr/>
          <p:nvPr/>
        </p:nvSpPr>
        <p:spPr>
          <a:xfrm>
            <a:off x="4495800" y="2209800"/>
            <a:ext cx="3429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000" b="1" dirty="0" smtClean="0"/>
              <a:t>The environment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95800" y="2743200"/>
            <a:ext cx="373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prstClr val="black"/>
                </a:solidFill>
              </a:rPr>
              <a:t>Information available in </a:t>
            </a:r>
            <a:r>
              <a:rPr lang="en-US" dirty="0" smtClean="0">
                <a:solidFill>
                  <a:prstClr val="black"/>
                </a:solidFill>
              </a:rPr>
              <a:t>the environment </a:t>
            </a:r>
            <a:r>
              <a:rPr lang="en-US" dirty="0">
                <a:solidFill>
                  <a:prstClr val="black"/>
                </a:solidFill>
              </a:rPr>
              <a:t>from </a:t>
            </a:r>
            <a:r>
              <a:rPr lang="en-US" dirty="0" smtClean="0">
                <a:solidFill>
                  <a:prstClr val="black"/>
                </a:solidFill>
              </a:rPr>
              <a:t>outside parties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876800" y="3810000"/>
            <a:ext cx="297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prstClr val="black"/>
                </a:solidFill>
              </a:rPr>
              <a:t>Information transmitted by</a:t>
            </a: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the organisation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10800000" flipV="1">
            <a:off x="3200400" y="2971800"/>
            <a:ext cx="16764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971800" y="3886200"/>
            <a:ext cx="1957276" cy="1052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Idioms for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Blue chip company</a:t>
            </a:r>
          </a:p>
          <a:p>
            <a:r>
              <a:rPr lang="en-US" dirty="0" smtClean="0"/>
              <a:t>Above board</a:t>
            </a:r>
          </a:p>
          <a:p>
            <a:r>
              <a:rPr lang="en-US" dirty="0" smtClean="0"/>
              <a:t>Get down to brass tracks</a:t>
            </a:r>
          </a:p>
          <a:p>
            <a:r>
              <a:rPr lang="en-US" dirty="0" smtClean="0"/>
              <a:t>Bricks and mortar/ bricks and clicks</a:t>
            </a:r>
          </a:p>
          <a:p>
            <a:r>
              <a:rPr lang="en-US" dirty="0" smtClean="0"/>
              <a:t>Pass the buck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Road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Importance</a:t>
            </a:r>
          </a:p>
          <a:p>
            <a:r>
              <a:rPr lang="en-US" dirty="0" smtClean="0"/>
              <a:t>Concept/ Meaning</a:t>
            </a:r>
          </a:p>
          <a:p>
            <a:r>
              <a:rPr lang="en-US" dirty="0" smtClean="0"/>
              <a:t>Definition</a:t>
            </a:r>
          </a:p>
          <a:p>
            <a:r>
              <a:rPr lang="en-US" dirty="0" smtClean="0"/>
              <a:t>Case study</a:t>
            </a:r>
          </a:p>
          <a:p>
            <a:r>
              <a:rPr lang="en-US" dirty="0" smtClean="0"/>
              <a:t>Models for Diagnosis to Help with Prognosis</a:t>
            </a:r>
          </a:p>
          <a:p>
            <a:r>
              <a:rPr lang="en-US" dirty="0" smtClean="0"/>
              <a:t>Feedback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a large extent, an organisation is communication</a:t>
            </a:r>
          </a:p>
          <a:p>
            <a:r>
              <a:rPr lang="en-US" dirty="0" smtClean="0"/>
              <a:t>Communication bolsters an organisation’s total effectiveness</a:t>
            </a:r>
          </a:p>
          <a:p>
            <a:r>
              <a:rPr lang="en-US" dirty="0" smtClean="0"/>
              <a:t>Stimulative ‘information-intensive’ jobs are the norm which require dexterity in communication</a:t>
            </a:r>
          </a:p>
          <a:p>
            <a:r>
              <a:rPr lang="en-US" dirty="0" smtClean="0"/>
              <a:t>Employees who are more ‘in-the-know’ are in demand </a:t>
            </a:r>
          </a:p>
          <a:p>
            <a:r>
              <a:rPr lang="en-US" dirty="0" smtClean="0"/>
              <a:t>Good communication skills are imperative for promotion</a:t>
            </a:r>
          </a:p>
          <a:p>
            <a:r>
              <a:rPr lang="en-US" dirty="0" smtClean="0"/>
              <a:t>Helps handle voluminous flow of information to facilitate decision making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19400" y="2438400"/>
            <a:ext cx="3657600" cy="8382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Communicative actions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Concept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rot="16200000" flipH="1">
            <a:off x="4465320" y="3459480"/>
            <a:ext cx="1676400" cy="13106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2"/>
          </p:cNvCxnSpPr>
          <p:nvPr/>
        </p:nvCxnSpPr>
        <p:spPr>
          <a:xfrm rot="5400000">
            <a:off x="3086100" y="3390900"/>
            <a:ext cx="1676400" cy="1447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362200" y="4953000"/>
            <a:ext cx="1524000" cy="1219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Creating messages or displays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10200" y="4953000"/>
            <a:ext cx="1524000" cy="1143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Interpreting messages or displays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Organisational communication is an evolutionary, culturally dependent process of sharing information and creating relationships in environments designed for manageable, goal-oriented </a:t>
            </a:r>
            <a:r>
              <a:rPr lang="en-US" dirty="0" err="1" smtClean="0"/>
              <a:t>behaviour</a:t>
            </a:r>
            <a:r>
              <a:rPr lang="en-US" dirty="0" smtClean="0"/>
              <a:t>.</a:t>
            </a:r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en-US" sz="1600" i="1" dirty="0" smtClean="0"/>
              <a:t>Gerald L. Wilson</a:t>
            </a:r>
          </a:p>
          <a:p>
            <a:pPr algn="r">
              <a:buNone/>
            </a:pPr>
            <a:r>
              <a:rPr lang="en-US" sz="1600" i="1" dirty="0" smtClean="0"/>
              <a:t>H. Lloyd </a:t>
            </a:r>
            <a:r>
              <a:rPr lang="en-US" sz="1600" i="1" dirty="0" err="1" smtClean="0"/>
              <a:t>Goodall</a:t>
            </a:r>
            <a:endParaRPr lang="en-US" sz="1600" i="1" dirty="0" smtClean="0"/>
          </a:p>
          <a:p>
            <a:pPr algn="r">
              <a:buNone/>
            </a:pPr>
            <a:r>
              <a:rPr lang="en-US" sz="1600" i="1" dirty="0" smtClean="0"/>
              <a:t>Christopher L. </a:t>
            </a:r>
            <a:r>
              <a:rPr lang="en-US" sz="1600" i="1" dirty="0" err="1" smtClean="0"/>
              <a:t>Waagen</a:t>
            </a:r>
            <a:endParaRPr lang="en-US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Models for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One-Way Model</a:t>
            </a:r>
          </a:p>
          <a:p>
            <a:r>
              <a:rPr lang="en-US" dirty="0" smtClean="0"/>
              <a:t>The Interaction Model</a:t>
            </a:r>
          </a:p>
          <a:p>
            <a:r>
              <a:rPr lang="en-US" dirty="0" smtClean="0"/>
              <a:t>Two-Person Relationship Model</a:t>
            </a:r>
          </a:p>
          <a:p>
            <a:r>
              <a:rPr lang="en-US" dirty="0" smtClean="0"/>
              <a:t>The Communication-in-Context Model</a:t>
            </a:r>
          </a:p>
          <a:p>
            <a:r>
              <a:rPr lang="en-US" dirty="0" smtClean="0"/>
              <a:t>The Strategic Model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(I) The One-Way Model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1600" y="3810000"/>
            <a:ext cx="1676400" cy="685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Sender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67400" y="3810000"/>
            <a:ext cx="1676400" cy="685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Receiver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endCxn id="5" idx="1"/>
          </p:cNvCxnSpPr>
          <p:nvPr/>
        </p:nvCxnSpPr>
        <p:spPr>
          <a:xfrm>
            <a:off x="3048000" y="4152900"/>
            <a:ext cx="2819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00400" y="3429000"/>
            <a:ext cx="2133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Message delivery and techniques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9041528">
            <a:off x="3511747" y="5030093"/>
            <a:ext cx="749996" cy="762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038600" y="4343400"/>
            <a:ext cx="838200" cy="914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 rot="19041528">
            <a:off x="4663232" y="3865350"/>
            <a:ext cx="685800" cy="762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5400000">
            <a:off x="4533900" y="2933700"/>
            <a:ext cx="838200" cy="762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72000" y="1981200"/>
            <a:ext cx="838200" cy="914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rot="16200000">
            <a:off x="5337048" y="1825752"/>
            <a:ext cx="1060704" cy="914400"/>
          </a:xfrm>
          <a:prstGeom prst="triangle">
            <a:avLst>
              <a:gd name="adj" fmla="val 3716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9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sz="1600" b="0" dirty="0">
              <a:solidFill>
                <a:schemeClr val="bg2"/>
              </a:solidFill>
            </a:endParaRPr>
          </a:p>
        </p:txBody>
      </p:sp>
      <p:sp>
        <p:nvSpPr>
          <p:cNvPr id="3174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305800" cy="1143000"/>
          </a:xfrm>
          <a:effectLst/>
        </p:spPr>
        <p:txBody>
          <a:bodyPr lIns="90488" tIns="44450" rIns="90488" bIns="44450">
            <a:normAutofit/>
          </a:bodyPr>
          <a:lstStyle/>
          <a:p>
            <a:pPr algn="ctr">
              <a:defRPr/>
            </a:pPr>
            <a:r>
              <a:rPr lang="en-US" dirty="0" smtClean="0"/>
              <a:t>(II) The Interaction Model</a:t>
            </a:r>
          </a:p>
        </p:txBody>
      </p:sp>
      <p:sp>
        <p:nvSpPr>
          <p:cNvPr id="103429" name="Freeform 5"/>
          <p:cNvSpPr>
            <a:spLocks/>
          </p:cNvSpPr>
          <p:nvPr/>
        </p:nvSpPr>
        <p:spPr bwMode="auto">
          <a:xfrm>
            <a:off x="6019800" y="4787900"/>
            <a:ext cx="1830388" cy="763588"/>
          </a:xfrm>
          <a:custGeom>
            <a:avLst/>
            <a:gdLst/>
            <a:ahLst/>
            <a:cxnLst>
              <a:cxn ang="0">
                <a:pos x="1152" y="0"/>
              </a:cxn>
              <a:cxn ang="0">
                <a:pos x="1152" y="480"/>
              </a:cxn>
              <a:cxn ang="0">
                <a:pos x="0" y="480"/>
              </a:cxn>
            </a:cxnLst>
            <a:rect l="0" t="0" r="r" b="b"/>
            <a:pathLst>
              <a:path w="1153" h="481">
                <a:moveTo>
                  <a:pt x="1152" y="0"/>
                </a:moveTo>
                <a:lnTo>
                  <a:pt x="1152" y="480"/>
                </a:lnTo>
                <a:lnTo>
                  <a:pt x="0" y="480"/>
                </a:lnTo>
              </a:path>
            </a:pathLst>
          </a:custGeom>
          <a:noFill/>
          <a:ln w="50800" cap="rnd" cmpd="sng">
            <a:solidFill>
              <a:srgbClr val="FF5008"/>
            </a:solidFill>
            <a:prstDash val="dash"/>
            <a:round/>
            <a:headEnd type="triangle" w="med" len="med"/>
            <a:tailEnd type="none" w="med" len="med"/>
          </a:ln>
          <a:effectLst>
            <a:outerShdw dist="107763" dir="2700000" algn="ctr" rotWithShape="0">
              <a:srgbClr val="973C2D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432" name="Rectangle 8"/>
          <p:cNvSpPr>
            <a:spLocks noChangeArrowheads="1"/>
          </p:cNvSpPr>
          <p:nvPr/>
        </p:nvSpPr>
        <p:spPr bwMode="auto">
          <a:xfrm>
            <a:off x="3886200" y="3352800"/>
            <a:ext cx="1314450" cy="1301638"/>
          </a:xfrm>
          <a:prstGeom prst="rect">
            <a:avLst/>
          </a:prstGeom>
          <a:ln>
            <a:headEnd/>
            <a:tailEnd/>
          </a:ln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69850" tIns="34925" rIns="69850" bIns="34925" anchor="ctr">
            <a:spAutoFit/>
          </a:bodyPr>
          <a:lstStyle/>
          <a:p>
            <a:pPr defTabSz="514350"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Arial" charset="0"/>
              </a:rPr>
              <a:t>Message (Delivered through channels and media</a:t>
            </a:r>
            <a:endParaRPr lang="en-US" sz="16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3433" name="Rectangle 9"/>
          <p:cNvSpPr>
            <a:spLocks noChangeArrowheads="1"/>
          </p:cNvSpPr>
          <p:nvPr/>
        </p:nvSpPr>
        <p:spPr bwMode="auto">
          <a:xfrm>
            <a:off x="914400" y="3352800"/>
            <a:ext cx="1314450" cy="117852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69850" tIns="34925" rIns="69850" bIns="34925" anchor="ctr">
            <a:spAutoFit/>
          </a:bodyPr>
          <a:lstStyle/>
          <a:p>
            <a:pPr algn="ctr" defTabSz="514350">
              <a:defRPr/>
            </a:pPr>
            <a:r>
              <a:rPr lang="en-US" sz="1800" b="1" dirty="0" smtClean="0">
                <a:solidFill>
                  <a:schemeClr val="tx1"/>
                </a:solidFill>
                <a:latin typeface="Arial" charset="0"/>
              </a:rPr>
              <a:t>Sender </a:t>
            </a:r>
          </a:p>
          <a:p>
            <a:pPr algn="ctr" defTabSz="514350">
              <a:defRPr/>
            </a:pPr>
            <a:endParaRPr lang="en-US" sz="1800" b="1" dirty="0" smtClean="0">
              <a:solidFill>
                <a:schemeClr val="tx1"/>
              </a:solidFill>
              <a:latin typeface="Arial" charset="0"/>
            </a:endParaRPr>
          </a:p>
          <a:p>
            <a:pPr algn="ctr" defTabSz="514350" eaLnBrk="1">
              <a:defRPr/>
            </a:pPr>
            <a:r>
              <a:rPr lang="en-US" sz="1800" b="1" dirty="0" smtClean="0">
                <a:solidFill>
                  <a:schemeClr val="tx1"/>
                </a:solidFill>
                <a:latin typeface="Arial" charset="0"/>
              </a:rPr>
              <a:t>(Encodes message)</a:t>
            </a:r>
            <a:endParaRPr lang="en-US" sz="18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3434" name="Rectangle 10"/>
          <p:cNvSpPr>
            <a:spLocks noChangeArrowheads="1"/>
          </p:cNvSpPr>
          <p:nvPr/>
        </p:nvSpPr>
        <p:spPr bwMode="auto">
          <a:xfrm>
            <a:off x="7086600" y="3252789"/>
            <a:ext cx="1295400" cy="145552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69850" tIns="34925" rIns="69850" bIns="34925" anchor="ctr">
            <a:spAutoFit/>
          </a:bodyPr>
          <a:lstStyle/>
          <a:p>
            <a:pPr defTabSz="514350">
              <a:defRPr/>
            </a:pPr>
            <a:r>
              <a:rPr lang="en-US" sz="1800" b="1" dirty="0" smtClean="0">
                <a:solidFill>
                  <a:schemeClr val="tx1"/>
                </a:solidFill>
                <a:latin typeface="Arial" charset="0"/>
              </a:rPr>
              <a:t>Receiver </a:t>
            </a:r>
          </a:p>
          <a:p>
            <a:pPr defTabSz="514350">
              <a:defRPr/>
            </a:pPr>
            <a:endParaRPr lang="en-US" sz="1800" b="1" dirty="0" smtClean="0">
              <a:solidFill>
                <a:schemeClr val="tx1"/>
              </a:solidFill>
              <a:latin typeface="Arial" charset="0"/>
            </a:endParaRPr>
          </a:p>
          <a:p>
            <a:pPr defTabSz="514350">
              <a:defRPr/>
            </a:pPr>
            <a:r>
              <a:rPr lang="en-US" sz="1800" b="1" dirty="0" smtClean="0">
                <a:solidFill>
                  <a:schemeClr val="tx1"/>
                </a:solidFill>
                <a:latin typeface="Arial" charset="0"/>
              </a:rPr>
              <a:t>(Decodes message)</a:t>
            </a:r>
            <a:endParaRPr lang="en-US" sz="1800" b="1" dirty="0">
              <a:solidFill>
                <a:schemeClr val="tx1"/>
              </a:solidFill>
              <a:latin typeface="Arial" charset="0"/>
            </a:endParaRPr>
          </a:p>
          <a:p>
            <a:pPr defTabSz="514350" eaLnBrk="1">
              <a:defRPr/>
            </a:pPr>
            <a:endParaRPr lang="en-US" sz="1800" b="1" dirty="0">
              <a:latin typeface="Arial" charset="0"/>
            </a:endParaRPr>
          </a:p>
        </p:txBody>
      </p:sp>
      <p:sp>
        <p:nvSpPr>
          <p:cNvPr id="103435" name="Rectangle 11"/>
          <p:cNvSpPr>
            <a:spLocks noChangeArrowheads="1"/>
          </p:cNvSpPr>
          <p:nvPr/>
        </p:nvSpPr>
        <p:spPr bwMode="auto">
          <a:xfrm>
            <a:off x="3379788" y="5068888"/>
            <a:ext cx="2536825" cy="62453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69850" tIns="34925" rIns="69850" bIns="34925" anchor="ctr">
            <a:spAutoFit/>
          </a:bodyPr>
          <a:lstStyle/>
          <a:p>
            <a:pPr defTabSz="514350">
              <a:defRPr/>
            </a:pPr>
            <a:r>
              <a:rPr lang="en-US" sz="1800" b="1" dirty="0" smtClean="0">
                <a:solidFill>
                  <a:schemeClr val="tx1"/>
                </a:solidFill>
                <a:latin typeface="Arial" charset="0"/>
              </a:rPr>
              <a:t>Possible 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additional feedback to receiver</a:t>
            </a:r>
          </a:p>
        </p:txBody>
      </p:sp>
      <p:sp>
        <p:nvSpPr>
          <p:cNvPr id="103436" name="Rectangle 12"/>
          <p:cNvSpPr>
            <a:spLocks noChangeArrowheads="1"/>
          </p:cNvSpPr>
          <p:nvPr/>
        </p:nvSpPr>
        <p:spPr bwMode="auto">
          <a:xfrm flipH="1">
            <a:off x="3429000" y="2362200"/>
            <a:ext cx="2532063" cy="34753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69850" tIns="34925" rIns="69850" bIns="34925" anchor="ctr">
            <a:spAutoFit/>
          </a:bodyPr>
          <a:lstStyle/>
          <a:p>
            <a:pPr algn="ctr">
              <a:defRPr/>
            </a:pPr>
            <a:r>
              <a:rPr lang="en-US" sz="1800" b="1" dirty="0" smtClean="0">
                <a:solidFill>
                  <a:schemeClr val="tx1"/>
                </a:solidFill>
                <a:latin typeface="Arial" charset="0"/>
              </a:rPr>
              <a:t>Feedback</a:t>
            </a:r>
            <a:endParaRPr lang="en-US" sz="18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3437" name="Freeform 13"/>
          <p:cNvSpPr>
            <a:spLocks/>
          </p:cNvSpPr>
          <p:nvPr/>
        </p:nvSpPr>
        <p:spPr bwMode="auto">
          <a:xfrm>
            <a:off x="6019800" y="2465388"/>
            <a:ext cx="1830388" cy="763587"/>
          </a:xfrm>
          <a:custGeom>
            <a:avLst/>
            <a:gdLst/>
            <a:ahLst/>
            <a:cxnLst>
              <a:cxn ang="0">
                <a:pos x="1152" y="480"/>
              </a:cxn>
              <a:cxn ang="0">
                <a:pos x="1152" y="0"/>
              </a:cxn>
              <a:cxn ang="0">
                <a:pos x="0" y="0"/>
              </a:cxn>
            </a:cxnLst>
            <a:rect l="0" t="0" r="r" b="b"/>
            <a:pathLst>
              <a:path w="1153" h="481">
                <a:moveTo>
                  <a:pt x="1152" y="480"/>
                </a:moveTo>
                <a:lnTo>
                  <a:pt x="1152" y="0"/>
                </a:lnTo>
                <a:lnTo>
                  <a:pt x="0" y="0"/>
                </a:ln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438" name="Freeform 14"/>
          <p:cNvSpPr>
            <a:spLocks/>
          </p:cNvSpPr>
          <p:nvPr/>
        </p:nvSpPr>
        <p:spPr bwMode="auto">
          <a:xfrm>
            <a:off x="1447800" y="4827588"/>
            <a:ext cx="1830388" cy="763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1152" y="480"/>
              </a:cxn>
            </a:cxnLst>
            <a:rect l="0" t="0" r="r" b="b"/>
            <a:pathLst>
              <a:path w="1153" h="481">
                <a:moveTo>
                  <a:pt x="0" y="0"/>
                </a:moveTo>
                <a:lnTo>
                  <a:pt x="0" y="480"/>
                </a:lnTo>
                <a:lnTo>
                  <a:pt x="1152" y="480"/>
                </a:lnTo>
              </a:path>
            </a:pathLst>
          </a:custGeom>
          <a:noFill/>
          <a:ln w="50800" cap="rnd" cmpd="sng">
            <a:solidFill>
              <a:srgbClr val="FF5008"/>
            </a:solidFill>
            <a:prstDash val="dash"/>
            <a:round/>
            <a:headEnd type="none" w="med" len="med"/>
            <a:tailEnd type="triangle" w="med" len="med"/>
          </a:ln>
          <a:effectLst>
            <a:outerShdw dist="107763" dir="2700000" algn="ctr" rotWithShape="0">
              <a:srgbClr val="973C2D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439" name="Freeform 15"/>
          <p:cNvSpPr>
            <a:spLocks/>
          </p:cNvSpPr>
          <p:nvPr/>
        </p:nvSpPr>
        <p:spPr bwMode="auto">
          <a:xfrm>
            <a:off x="1447800" y="2465388"/>
            <a:ext cx="1830388" cy="763587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0" y="0"/>
              </a:cxn>
              <a:cxn ang="0">
                <a:pos x="1152" y="0"/>
              </a:cxn>
            </a:cxnLst>
            <a:rect l="0" t="0" r="r" b="b"/>
            <a:pathLst>
              <a:path w="1153" h="481">
                <a:moveTo>
                  <a:pt x="0" y="480"/>
                </a:moveTo>
                <a:lnTo>
                  <a:pt x="0" y="0"/>
                </a:lnTo>
                <a:lnTo>
                  <a:pt x="1152" y="0"/>
                </a:lnTo>
              </a:path>
            </a:pathLst>
          </a:custGeom>
          <a:ln>
            <a:headEnd type="triangl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440" name="AutoShape 16"/>
          <p:cNvSpPr>
            <a:spLocks noChangeArrowheads="1"/>
          </p:cNvSpPr>
          <p:nvPr/>
        </p:nvSpPr>
        <p:spPr bwMode="auto">
          <a:xfrm>
            <a:off x="2268538" y="3678238"/>
            <a:ext cx="1541462" cy="360362"/>
          </a:xfrm>
          <a:prstGeom prst="rightArrow">
            <a:avLst>
              <a:gd name="adj1" fmla="val 75000"/>
              <a:gd name="adj2" fmla="val 54792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442" name="AutoShape 18"/>
          <p:cNvSpPr>
            <a:spLocks noChangeArrowheads="1"/>
          </p:cNvSpPr>
          <p:nvPr/>
        </p:nvSpPr>
        <p:spPr bwMode="auto">
          <a:xfrm>
            <a:off x="5257800" y="3678238"/>
            <a:ext cx="1774825" cy="360362"/>
          </a:xfrm>
          <a:prstGeom prst="rightArrow">
            <a:avLst>
              <a:gd name="adj1" fmla="val 75000"/>
              <a:gd name="adj2" fmla="val 54792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715000" y="3048000"/>
            <a:ext cx="1143000" cy="6096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Noise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362200" y="2971800"/>
            <a:ext cx="1219200" cy="6858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Noise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3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3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3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3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3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03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03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3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3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9" grpId="0" animBg="1"/>
      <p:bldP spid="103432" grpId="0" animBg="1"/>
      <p:bldP spid="103433" grpId="0" animBg="1"/>
      <p:bldP spid="103434" grpId="0" animBg="1"/>
      <p:bldP spid="103435" grpId="0" animBg="1"/>
      <p:bldP spid="103436" grpId="0" animBg="1"/>
      <p:bldP spid="103437" grpId="0" animBg="1"/>
      <p:bldP spid="103438" grpId="0" animBg="1"/>
      <p:bldP spid="103439" grpId="0" animBg="1"/>
      <p:bldP spid="103440" grpId="0" animBg="1"/>
      <p:bldP spid="103442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T AND MOUSE">
  <a:themeElements>
    <a:clrScheme name="Default Design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low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288</Words>
  <Application>Microsoft Office PowerPoint</Application>
  <PresentationFormat>On-screen Show (4:3)</PresentationFormat>
  <Paragraphs>100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CAT AND MOUSE</vt:lpstr>
      <vt:lpstr>Flow</vt:lpstr>
      <vt:lpstr>Organisational Communication</vt:lpstr>
      <vt:lpstr>Road Map</vt:lpstr>
      <vt:lpstr>Importance</vt:lpstr>
      <vt:lpstr>Concept</vt:lpstr>
      <vt:lpstr>Definition</vt:lpstr>
      <vt:lpstr>Models for Diagnosis</vt:lpstr>
      <vt:lpstr>(I) The One-Way Model</vt:lpstr>
      <vt:lpstr>Slide 8</vt:lpstr>
      <vt:lpstr>(II) The Interaction Model</vt:lpstr>
      <vt:lpstr>(III) The two-Person Relationship Model</vt:lpstr>
      <vt:lpstr>Slide 11</vt:lpstr>
      <vt:lpstr>(V) A Strategic Model: The Organisation-Environment Transaction</vt:lpstr>
      <vt:lpstr>Business Idioms for the Day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Organisational Communication</dc:title>
  <dc:creator>user</dc:creator>
  <cp:lastModifiedBy>user</cp:lastModifiedBy>
  <cp:revision>65</cp:revision>
  <dcterms:created xsi:type="dcterms:W3CDTF">2010-08-27T20:34:16Z</dcterms:created>
  <dcterms:modified xsi:type="dcterms:W3CDTF">2010-09-04T18:21:22Z</dcterms:modified>
</cp:coreProperties>
</file>