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66" r:id="rId3"/>
    <p:sldId id="257" r:id="rId4"/>
    <p:sldId id="267" r:id="rId5"/>
    <p:sldId id="258" r:id="rId6"/>
    <p:sldId id="259" r:id="rId7"/>
    <p:sldId id="270" r:id="rId8"/>
    <p:sldId id="260" r:id="rId9"/>
    <p:sldId id="269" r:id="rId10"/>
    <p:sldId id="261" r:id="rId11"/>
    <p:sldId id="262" r:id="rId12"/>
    <p:sldId id="263" r:id="rId13"/>
    <p:sldId id="268" r:id="rId14"/>
    <p:sldId id="264" r:id="rId15"/>
    <p:sldId id="26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F1BDBB07-ADA0-4599-B120-C6E1BC6E6603}"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9F781C-2F09-40A4-A803-1E5D837ABFA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B95219-F90E-44BA-AA8A-13E34BAF268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EA04BB59-4237-4779-9732-423C13172CC0}"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BB0FA7F9-90CC-400B-8F9F-4BE1E17204D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CE054CE-2D35-405E-8F40-2D3C9D316BE5}"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B477B3B-0205-4368-BAB6-05470B142C22}"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50BB5F4D-336E-4D28-90F5-4E5831C65728}"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3ECA307-0123-4E97-B33D-6FFFA67B687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D8E45BCF-9F17-4E0B-AAC6-E552BE5A1B69}"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ED53A7C6-BCBF-40D7-A1F8-C100BAF2A5D5}"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B36145E8-C697-4D69-858C-F1A2AFF982A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3700" smtClean="0"/>
              <a:t>INVENTORY VALUATION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473075"/>
            <a:ext cx="8153400" cy="106363"/>
          </a:xfrm>
        </p:spPr>
        <p:txBody>
          <a:bodyPr/>
          <a:lstStyle/>
          <a:p>
            <a:pPr eaLnBrk="1" hangingPunct="1"/>
            <a:endParaRPr lang="en-US" sz="4000" smtClean="0"/>
          </a:p>
        </p:txBody>
      </p:sp>
      <p:sp>
        <p:nvSpPr>
          <p:cNvPr id="12291" name="Rectangle 3"/>
          <p:cNvSpPr>
            <a:spLocks noGrp="1" noChangeArrowheads="1"/>
          </p:cNvSpPr>
          <p:nvPr>
            <p:ph sz="quarter" idx="1"/>
          </p:nvPr>
        </p:nvSpPr>
        <p:spPr>
          <a:xfrm>
            <a:off x="152400" y="609600"/>
            <a:ext cx="8534400" cy="6248400"/>
          </a:xfrm>
        </p:spPr>
        <p:txBody>
          <a:bodyPr/>
          <a:lstStyle/>
          <a:p>
            <a:pPr eaLnBrk="1" hangingPunct="1">
              <a:buFont typeface="Wingdings" pitchFamily="2" charset="2"/>
              <a:buNone/>
            </a:pPr>
            <a:r>
              <a:rPr lang="en-US" sz="2000" smtClean="0"/>
              <a:t>	</a:t>
            </a:r>
            <a:r>
              <a:rPr lang="en-US" sz="2000" b="1" smtClean="0"/>
              <a:t>Physical verification of stocks</a:t>
            </a:r>
          </a:p>
          <a:p>
            <a:pPr eaLnBrk="1" hangingPunct="1">
              <a:buFont typeface="Wingdings" pitchFamily="2" charset="2"/>
              <a:buNone/>
            </a:pPr>
            <a:endParaRPr lang="en-US" sz="2000" b="1" smtClean="0"/>
          </a:p>
          <a:p>
            <a:pPr eaLnBrk="1" hangingPunct="1">
              <a:buFont typeface="Wingdings" pitchFamily="2" charset="2"/>
              <a:buNone/>
            </a:pPr>
            <a:r>
              <a:rPr lang="en-US" sz="2000" b="1" smtClean="0"/>
              <a:t>	</a:t>
            </a:r>
          </a:p>
          <a:p>
            <a:pPr eaLnBrk="1" hangingPunct="1">
              <a:buFont typeface="Wingdings" pitchFamily="2" charset="2"/>
              <a:buNone/>
            </a:pPr>
            <a:endParaRPr lang="en-US" sz="2000" b="1" smtClean="0"/>
          </a:p>
          <a:p>
            <a:pPr eaLnBrk="1" hangingPunct="1">
              <a:buFont typeface="Wingdings" pitchFamily="2" charset="2"/>
              <a:buNone/>
            </a:pPr>
            <a:r>
              <a:rPr lang="en-US" sz="2000" b="1" smtClean="0"/>
              <a:t>	</a:t>
            </a:r>
            <a:r>
              <a:rPr lang="en-US" sz="2000" smtClean="0"/>
              <a:t>Although records are maintained</a:t>
            </a:r>
            <a:r>
              <a:rPr lang="en-US" sz="2000" b="1" smtClean="0"/>
              <a:t> </a:t>
            </a:r>
            <a:r>
              <a:rPr lang="en-US" sz="2000" smtClean="0"/>
              <a:t>for the</a:t>
            </a:r>
            <a:r>
              <a:rPr lang="en-US" sz="2000" b="1" smtClean="0"/>
              <a:t> </a:t>
            </a:r>
            <a:r>
              <a:rPr lang="en-US" sz="2000" smtClean="0"/>
              <a:t>movement of stock enabling valuation of stock at the end of the accounting period, it is very much necessary to physically verify the existence of stock at the end of the accounting period.</a:t>
            </a:r>
          </a:p>
          <a:p>
            <a:pPr eaLnBrk="1" hangingPunct="1">
              <a:buFont typeface="Wingdings" pitchFamily="2" charset="2"/>
              <a:buNone/>
            </a:pPr>
            <a:endParaRPr lang="en-US" sz="2000" smtClean="0"/>
          </a:p>
          <a:p>
            <a:pPr eaLnBrk="1" hangingPunct="1">
              <a:buFont typeface="Wingdings" pitchFamily="2" charset="2"/>
              <a:buNone/>
            </a:pPr>
            <a:r>
              <a:rPr lang="en-US" sz="2000" smtClean="0"/>
              <a:t>	For better internal control, PV of stocks is generally done by the staff who are not maintaining inventory. The actual stock is verified with book stock and differences analysed. Shortage in stock may be an indicator to stock pilferage or theft. Auditors also insist on PV of high value stock and random checks of low value stocks every year. </a:t>
            </a:r>
          </a:p>
          <a:p>
            <a:pPr eaLnBrk="1" hangingPunct="1">
              <a:buFont typeface="Wingdings" pitchFamily="2" charset="2"/>
              <a:buNone/>
            </a:pPr>
            <a:endParaRPr lang="en-US" sz="2000" smtClean="0"/>
          </a:p>
          <a:p>
            <a:pPr eaLnBrk="1" hangingPunct="1">
              <a:buFont typeface="Wingdings" pitchFamily="2" charset="2"/>
              <a:buNone/>
            </a:pPr>
            <a:r>
              <a:rPr lang="en-US" sz="2000" smtClean="0"/>
              <a:t>	</a:t>
            </a:r>
            <a:endParaRPr lang="en-US" sz="2000" b="1" u="sng"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473075"/>
            <a:ext cx="8153400" cy="106363"/>
          </a:xfrm>
        </p:spPr>
        <p:txBody>
          <a:bodyPr/>
          <a:lstStyle/>
          <a:p>
            <a:pPr eaLnBrk="1" hangingPunct="1"/>
            <a:endParaRPr lang="en-US" sz="4000" smtClean="0"/>
          </a:p>
        </p:txBody>
      </p:sp>
      <p:sp>
        <p:nvSpPr>
          <p:cNvPr id="13315" name="Rectangle 3"/>
          <p:cNvSpPr>
            <a:spLocks noGrp="1" noChangeArrowheads="1"/>
          </p:cNvSpPr>
          <p:nvPr>
            <p:ph sz="quarter" idx="1"/>
          </p:nvPr>
        </p:nvSpPr>
        <p:spPr>
          <a:xfrm>
            <a:off x="457200" y="762000"/>
            <a:ext cx="8229600" cy="5364163"/>
          </a:xfrm>
        </p:spPr>
        <p:txBody>
          <a:bodyPr/>
          <a:lstStyle/>
          <a:p>
            <a:pPr eaLnBrk="1" hangingPunct="1">
              <a:buFont typeface="Wingdings" pitchFamily="2" charset="2"/>
              <a:buNone/>
            </a:pPr>
            <a:r>
              <a:rPr lang="en-US" sz="2000" smtClean="0"/>
              <a:t>	</a:t>
            </a:r>
            <a:r>
              <a:rPr lang="en-US" sz="2000" b="1" u="sng" smtClean="0"/>
              <a:t>Adjustment of certain stocks</a:t>
            </a:r>
          </a:p>
          <a:p>
            <a:pPr eaLnBrk="1" hangingPunct="1">
              <a:buFont typeface="Wingdings" pitchFamily="2" charset="2"/>
              <a:buNone/>
            </a:pPr>
            <a:endParaRPr lang="en-US" sz="2000" b="1" u="sng" smtClean="0"/>
          </a:p>
          <a:p>
            <a:pPr eaLnBrk="1" hangingPunct="1">
              <a:buFont typeface="Wingdings" pitchFamily="2" charset="2"/>
              <a:buNone/>
            </a:pPr>
            <a:r>
              <a:rPr lang="en-US" sz="2000" smtClean="0"/>
              <a:t>	</a:t>
            </a:r>
          </a:p>
          <a:p>
            <a:pPr eaLnBrk="1" hangingPunct="1">
              <a:buFont typeface="Wingdings" pitchFamily="2" charset="2"/>
              <a:buNone/>
            </a:pPr>
            <a:r>
              <a:rPr lang="en-US" sz="2000" smtClean="0"/>
              <a:t>	1. Goods in transit = Goods in transit must be included in stock if it legally belongs to the company.</a:t>
            </a:r>
          </a:p>
          <a:p>
            <a:pPr eaLnBrk="1" hangingPunct="1">
              <a:buFont typeface="Wingdings" pitchFamily="2" charset="2"/>
              <a:buNone/>
            </a:pPr>
            <a:endParaRPr lang="en-US" sz="2000" smtClean="0"/>
          </a:p>
          <a:p>
            <a:pPr eaLnBrk="1" hangingPunct="1">
              <a:buFont typeface="Wingdings" pitchFamily="2" charset="2"/>
              <a:buNone/>
            </a:pPr>
            <a:r>
              <a:rPr lang="en-US" sz="2000" smtClean="0"/>
              <a:t>	2. Goods sent on approval basis = Goods sent on approval basis must be included in stock if the customer has not yet approved the same.</a:t>
            </a:r>
          </a:p>
          <a:p>
            <a:pPr eaLnBrk="1" hangingPunct="1">
              <a:buFont typeface="Wingdings" pitchFamily="2" charset="2"/>
              <a:buNone/>
            </a:pPr>
            <a:endParaRPr lang="en-US" sz="2000" smtClean="0"/>
          </a:p>
          <a:p>
            <a:pPr eaLnBrk="1" hangingPunct="1">
              <a:buFont typeface="Wingdings" pitchFamily="2" charset="2"/>
              <a:buNone/>
            </a:pPr>
            <a:r>
              <a:rPr lang="en-US" sz="2000" smtClean="0"/>
              <a:t>	3. Goods sent on consignment basis = sometimes goods are sent on consignment basis to an agent, who sells the goods for a commission. In such cases even though the goods may be lying with the agent but legally they belong to the company. Hnece they should be included in the stock.</a:t>
            </a:r>
          </a:p>
          <a:p>
            <a:pPr eaLnBrk="1" hangingPunct="1">
              <a:buFont typeface="Wingdings" pitchFamily="2" charset="2"/>
              <a:buNone/>
            </a:pPr>
            <a:endParaRPr lang="en-US" sz="2000" b="1" u="sng" smtClean="0"/>
          </a:p>
          <a:p>
            <a:pPr eaLnBrk="1" hangingPunct="1">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473075"/>
            <a:ext cx="8153400" cy="106363"/>
          </a:xfrm>
        </p:spPr>
        <p:txBody>
          <a:bodyPr/>
          <a:lstStyle/>
          <a:p>
            <a:pPr eaLnBrk="1" hangingPunct="1"/>
            <a:endParaRPr lang="en-US" sz="4000" smtClean="0"/>
          </a:p>
        </p:txBody>
      </p:sp>
      <p:sp>
        <p:nvSpPr>
          <p:cNvPr id="14339" name="Rectangle 3"/>
          <p:cNvSpPr>
            <a:spLocks noGrp="1" noChangeArrowheads="1"/>
          </p:cNvSpPr>
          <p:nvPr>
            <p:ph sz="quarter" idx="1"/>
          </p:nvPr>
        </p:nvSpPr>
        <p:spPr>
          <a:xfrm>
            <a:off x="457200" y="533400"/>
            <a:ext cx="8229600" cy="5592763"/>
          </a:xfrm>
        </p:spPr>
        <p:txBody>
          <a:bodyPr/>
          <a:lstStyle/>
          <a:p>
            <a:pPr eaLnBrk="1" hangingPunct="1">
              <a:buFont typeface="Wingdings" pitchFamily="2" charset="2"/>
              <a:buNone/>
            </a:pPr>
            <a:r>
              <a:rPr lang="en-US" sz="2000" smtClean="0"/>
              <a:t>	Perpetual Inventory system</a:t>
            </a:r>
          </a:p>
          <a:p>
            <a:pPr eaLnBrk="1" hangingPunct="1">
              <a:buFont typeface="Wingdings" pitchFamily="2" charset="2"/>
              <a:buNone/>
            </a:pPr>
            <a:endParaRPr lang="en-US" sz="2000" smtClean="0"/>
          </a:p>
          <a:p>
            <a:pPr eaLnBrk="1" hangingPunct="1">
              <a:buFont typeface="Wingdings" pitchFamily="2" charset="2"/>
              <a:buNone/>
            </a:pPr>
            <a:r>
              <a:rPr lang="en-US" sz="2000" smtClean="0"/>
              <a:t>	</a:t>
            </a:r>
          </a:p>
          <a:p>
            <a:pPr eaLnBrk="1" hangingPunct="1">
              <a:buFont typeface="Wingdings" pitchFamily="2" charset="2"/>
              <a:buNone/>
            </a:pPr>
            <a:endParaRPr lang="en-US" sz="2000" smtClean="0"/>
          </a:p>
          <a:p>
            <a:pPr eaLnBrk="1" hangingPunct="1">
              <a:buFont typeface="Wingdings" pitchFamily="2" charset="2"/>
              <a:buNone/>
            </a:pPr>
            <a:r>
              <a:rPr lang="en-US" sz="2000" smtClean="0"/>
              <a:t>	Unlike periodic inventory system where inventory is determined at the end of the accounting period, perpetual inventory system refers to continuous valuation of inventories. Here a continuous record of all purchases and sales is maintained . Today since it is relatively easy to record huge number of transactions electronically , most of the companies have perpetual inventory system.</a:t>
            </a:r>
          </a:p>
          <a:p>
            <a:pPr eaLnBrk="1" hangingPunct="1">
              <a:buFont typeface="Wingdings" pitchFamily="2" charset="2"/>
              <a:buNone/>
            </a:pPr>
            <a:endParaRPr lang="en-US" sz="2000" smtClean="0"/>
          </a:p>
          <a:p>
            <a:pPr eaLnBrk="1" hangingPunct="1">
              <a:buFont typeface="Wingdings" pitchFamily="2" charset="2"/>
              <a:buNone/>
            </a:pPr>
            <a:r>
              <a:rPr lang="en-US" sz="2000" smtClean="0"/>
              <a:t>	It is helpful to the company to assess the movement of stock and also to avoid the situation of overstocking or under stocking. It is also a tool for inventory control and management.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473075"/>
            <a:ext cx="8153400" cy="136525"/>
          </a:xfrm>
        </p:spPr>
        <p:txBody>
          <a:bodyPr/>
          <a:lstStyle/>
          <a:p>
            <a:pPr eaLnBrk="1" hangingPunct="1"/>
            <a:endParaRPr lang="en-US" sz="4000" smtClean="0"/>
          </a:p>
        </p:txBody>
      </p:sp>
      <p:sp>
        <p:nvSpPr>
          <p:cNvPr id="15363" name="Rectangle 3"/>
          <p:cNvSpPr>
            <a:spLocks noGrp="1" noChangeArrowheads="1"/>
          </p:cNvSpPr>
          <p:nvPr>
            <p:ph sz="quarter" idx="1"/>
          </p:nvPr>
        </p:nvSpPr>
        <p:spPr>
          <a:xfrm>
            <a:off x="533400" y="1066800"/>
            <a:ext cx="8153400" cy="5638800"/>
          </a:xfrm>
        </p:spPr>
        <p:txBody>
          <a:bodyPr/>
          <a:lstStyle/>
          <a:p>
            <a:pPr eaLnBrk="1" hangingPunct="1">
              <a:buFont typeface="Wingdings" pitchFamily="2" charset="2"/>
              <a:buNone/>
            </a:pPr>
            <a:r>
              <a:rPr lang="en-US" sz="2000" smtClean="0"/>
              <a:t>	</a:t>
            </a:r>
            <a:r>
              <a:rPr lang="en-US" sz="2000" b="1" smtClean="0"/>
              <a:t>Identification of old , non-moving and obsolete stock</a:t>
            </a:r>
          </a:p>
          <a:p>
            <a:pPr eaLnBrk="1" hangingPunct="1">
              <a:buFont typeface="Wingdings" pitchFamily="2" charset="2"/>
              <a:buNone/>
            </a:pPr>
            <a:endParaRPr lang="en-US" sz="2000" smtClean="0"/>
          </a:p>
          <a:p>
            <a:pPr eaLnBrk="1" hangingPunct="1">
              <a:buFont typeface="Wingdings" pitchFamily="2" charset="2"/>
              <a:buNone/>
            </a:pPr>
            <a:endParaRPr lang="en-US" sz="2000" smtClean="0"/>
          </a:p>
          <a:p>
            <a:pPr eaLnBrk="1" hangingPunct="1">
              <a:buFont typeface="Wingdings" pitchFamily="2" charset="2"/>
              <a:buNone/>
            </a:pPr>
            <a:r>
              <a:rPr lang="en-US" sz="2000" smtClean="0"/>
              <a:t>	To ensure that stocks reflect assets having realisable value , old , non-moving and obsolete stocks should be identified and scrapped periodically and such loss must be recognised in the financial statements.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473075"/>
            <a:ext cx="8153400" cy="106363"/>
          </a:xfrm>
        </p:spPr>
        <p:txBody>
          <a:bodyPr/>
          <a:lstStyle/>
          <a:p>
            <a:pPr eaLnBrk="1" hangingPunct="1"/>
            <a:endParaRPr lang="en-US" sz="4000" smtClean="0"/>
          </a:p>
        </p:txBody>
      </p:sp>
      <p:sp>
        <p:nvSpPr>
          <p:cNvPr id="16387" name="Rectangle 3"/>
          <p:cNvSpPr>
            <a:spLocks noGrp="1" noChangeArrowheads="1"/>
          </p:cNvSpPr>
          <p:nvPr>
            <p:ph sz="quarter" idx="1"/>
          </p:nvPr>
        </p:nvSpPr>
        <p:spPr>
          <a:xfrm>
            <a:off x="457200" y="762000"/>
            <a:ext cx="8229600" cy="5364163"/>
          </a:xfrm>
        </p:spPr>
        <p:txBody>
          <a:bodyPr/>
          <a:lstStyle/>
          <a:p>
            <a:pPr eaLnBrk="1" hangingPunct="1">
              <a:lnSpc>
                <a:spcPct val="90000"/>
              </a:lnSpc>
              <a:buFont typeface="Wingdings" pitchFamily="2" charset="2"/>
              <a:buNone/>
            </a:pPr>
            <a:r>
              <a:rPr lang="en-US" sz="2000" smtClean="0"/>
              <a:t>	</a:t>
            </a:r>
            <a:r>
              <a:rPr lang="en-US" sz="2000" b="1" u="sng" smtClean="0"/>
              <a:t>Inventory control and managemment</a:t>
            </a:r>
          </a:p>
          <a:p>
            <a:pPr eaLnBrk="1" hangingPunct="1">
              <a:lnSpc>
                <a:spcPct val="90000"/>
              </a:lnSpc>
              <a:buFont typeface="Wingdings" pitchFamily="2" charset="2"/>
              <a:buNone/>
            </a:pPr>
            <a:endParaRPr lang="en-US" sz="2000" b="1" u="sng" smtClean="0"/>
          </a:p>
          <a:p>
            <a:pPr eaLnBrk="1" hangingPunct="1">
              <a:lnSpc>
                <a:spcPct val="90000"/>
              </a:lnSpc>
              <a:buFont typeface="Wingdings" pitchFamily="2" charset="2"/>
              <a:buNone/>
            </a:pPr>
            <a:r>
              <a:rPr lang="en-US" sz="2000" smtClean="0"/>
              <a:t>	For every company it is a challenge to maintain optimum inventory levels. There should not be shortages since it may distrupt production or the company may not be able to meet the demand. Excessive stocking is also undesirable since investment in inventories blocks up funds. Inventory turnover ratio is a tool to measure the efficiency of inventory control.</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Inventory turnover ratio =    </a:t>
            </a:r>
            <a:r>
              <a:rPr lang="en-US" sz="2000" u="sng" smtClean="0"/>
              <a:t>cost of goods sold</a:t>
            </a:r>
            <a:r>
              <a:rPr lang="en-US" sz="2000" smtClean="0"/>
              <a:t> </a:t>
            </a:r>
          </a:p>
          <a:p>
            <a:pPr eaLnBrk="1" hangingPunct="1">
              <a:lnSpc>
                <a:spcPct val="90000"/>
              </a:lnSpc>
              <a:buFont typeface="Wingdings" pitchFamily="2" charset="2"/>
              <a:buNone/>
            </a:pPr>
            <a:r>
              <a:rPr lang="en-US" sz="2000" smtClean="0"/>
              <a:t>				              Average stock</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Inventory holding period( in months ) =  12/inventory turnover ratio</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A low inventory holding period or a high turnover ratio indicates an efficient inventory management since it indicates rapid movement of stocks.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473075"/>
            <a:ext cx="8153400" cy="182563"/>
          </a:xfrm>
        </p:spPr>
        <p:txBody>
          <a:bodyPr/>
          <a:lstStyle/>
          <a:p>
            <a:pPr eaLnBrk="1" hangingPunct="1"/>
            <a:endParaRPr lang="en-US" sz="4000" smtClean="0"/>
          </a:p>
        </p:txBody>
      </p:sp>
      <p:sp>
        <p:nvSpPr>
          <p:cNvPr id="17411" name="Rectangle 3"/>
          <p:cNvSpPr>
            <a:spLocks noGrp="1" noChangeArrowheads="1"/>
          </p:cNvSpPr>
          <p:nvPr>
            <p:ph sz="quarter" idx="1"/>
          </p:nvPr>
        </p:nvSpPr>
        <p:spPr>
          <a:xfrm>
            <a:off x="457200" y="762000"/>
            <a:ext cx="8229600" cy="5364163"/>
          </a:xfrm>
        </p:spPr>
        <p:txBody>
          <a:bodyPr/>
          <a:lstStyle/>
          <a:p>
            <a:pPr eaLnBrk="1" hangingPunct="1">
              <a:buFont typeface="Wingdings" pitchFamily="2" charset="2"/>
              <a:buNone/>
            </a:pPr>
            <a:r>
              <a:rPr lang="en-US" sz="2000" smtClean="0"/>
              <a:t>	</a:t>
            </a:r>
            <a:r>
              <a:rPr lang="en-US" sz="2000" b="1" smtClean="0"/>
              <a:t>Stock reconciliation</a:t>
            </a:r>
          </a:p>
          <a:p>
            <a:pPr eaLnBrk="1" hangingPunct="1">
              <a:buFont typeface="Wingdings" pitchFamily="2" charset="2"/>
              <a:buNone/>
            </a:pPr>
            <a:endParaRPr lang="en-US" sz="2000" b="1" smtClean="0"/>
          </a:p>
          <a:p>
            <a:pPr eaLnBrk="1" hangingPunct="1">
              <a:buFont typeface="Wingdings" pitchFamily="2" charset="2"/>
              <a:buNone/>
            </a:pPr>
            <a:r>
              <a:rPr lang="en-US" sz="2000" b="1" smtClean="0"/>
              <a:t>	S</a:t>
            </a:r>
            <a:r>
              <a:rPr lang="en-US" sz="2000" smtClean="0"/>
              <a:t>tock is taken at the end of the accounting period. If due to any reasons, stock is taken either before or after the accounting period, then such stock has to be adjusted with the relevant transactions of purchases and sales to arrive at the stock at the end of the accounting year. Such a computation is referred to as stock reconciliation.</a:t>
            </a:r>
            <a:endParaRPr lang="en-US" sz="20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473075"/>
            <a:ext cx="8153400" cy="106363"/>
          </a:xfrm>
        </p:spPr>
        <p:txBody>
          <a:bodyPr>
            <a:normAutofit fontScale="90000"/>
          </a:bodyPr>
          <a:lstStyle/>
          <a:p>
            <a:pPr eaLnBrk="1" hangingPunct="1"/>
            <a:endParaRPr lang="en-US" sz="1800" smtClean="0"/>
          </a:p>
        </p:txBody>
      </p:sp>
      <p:sp>
        <p:nvSpPr>
          <p:cNvPr id="4099" name="Rectangle 3"/>
          <p:cNvSpPr>
            <a:spLocks noGrp="1" noChangeArrowheads="1"/>
          </p:cNvSpPr>
          <p:nvPr>
            <p:ph sz="quarter" idx="1"/>
          </p:nvPr>
        </p:nvSpPr>
        <p:spPr>
          <a:xfrm>
            <a:off x="152400" y="533400"/>
            <a:ext cx="8991600" cy="6324600"/>
          </a:xfrm>
        </p:spPr>
        <p:txBody>
          <a:bodyPr/>
          <a:lstStyle/>
          <a:p>
            <a:pPr eaLnBrk="1" hangingPunct="1">
              <a:lnSpc>
                <a:spcPct val="80000"/>
              </a:lnSpc>
              <a:buFont typeface="Wingdings" pitchFamily="2" charset="2"/>
              <a:buNone/>
            </a:pPr>
            <a:r>
              <a:rPr lang="en-US" sz="1800" smtClean="0"/>
              <a:t>	Inventories generally form one of the largest items in current assets of the companies.</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Inventory valuation is crucial to income measurement and inventory management is crucial to financial management.</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r>
              <a:rPr lang="en-US" sz="1800" b="1" smtClean="0"/>
              <a:t>Meaning </a:t>
            </a:r>
          </a:p>
          <a:p>
            <a:pPr eaLnBrk="1" hangingPunct="1">
              <a:lnSpc>
                <a:spcPct val="80000"/>
              </a:lnSpc>
              <a:buFont typeface="Wingdings" pitchFamily="2" charset="2"/>
              <a:buNone/>
            </a:pPr>
            <a:endParaRPr lang="en-US" sz="1800" b="1" smtClean="0"/>
          </a:p>
          <a:p>
            <a:pPr eaLnBrk="1" hangingPunct="1">
              <a:lnSpc>
                <a:spcPct val="80000"/>
              </a:lnSpc>
              <a:buFont typeface="Wingdings" pitchFamily="2" charset="2"/>
              <a:buNone/>
            </a:pPr>
            <a:r>
              <a:rPr lang="en-US" sz="1800" b="1" smtClean="0"/>
              <a:t>	</a:t>
            </a:r>
            <a:r>
              <a:rPr lang="en-US" sz="1800" smtClean="0"/>
              <a:t>Inventories are assets </a:t>
            </a:r>
          </a:p>
          <a:p>
            <a:pPr eaLnBrk="1" hangingPunct="1">
              <a:lnSpc>
                <a:spcPct val="80000"/>
              </a:lnSpc>
              <a:buFont typeface="Wingdings" pitchFamily="2" charset="2"/>
              <a:buNone/>
            </a:pPr>
            <a:r>
              <a:rPr lang="en-US" sz="1800" smtClean="0"/>
              <a:t>		a) held for sale in the ordinary course of business</a:t>
            </a:r>
          </a:p>
          <a:p>
            <a:pPr eaLnBrk="1" hangingPunct="1">
              <a:lnSpc>
                <a:spcPct val="80000"/>
              </a:lnSpc>
              <a:buFont typeface="Wingdings" pitchFamily="2" charset="2"/>
              <a:buNone/>
            </a:pPr>
            <a:r>
              <a:rPr lang="en-US" sz="1800" smtClean="0"/>
              <a:t>		b) in the process of production or manufacture</a:t>
            </a:r>
          </a:p>
          <a:p>
            <a:pPr eaLnBrk="1" hangingPunct="1">
              <a:lnSpc>
                <a:spcPct val="80000"/>
              </a:lnSpc>
              <a:buFont typeface="Wingdings" pitchFamily="2" charset="2"/>
              <a:buNone/>
            </a:pPr>
            <a:r>
              <a:rPr lang="en-US" sz="1800" smtClean="0"/>
              <a:t>    		c) in the form of materials and supplies to be consumed in such 		     process of such production or manufacture.</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Hence inventories refer to :</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Finished goods inventory</a:t>
            </a:r>
          </a:p>
          <a:p>
            <a:pPr eaLnBrk="1" hangingPunct="1">
              <a:lnSpc>
                <a:spcPct val="80000"/>
              </a:lnSpc>
              <a:buFont typeface="Wingdings" pitchFamily="2" charset="2"/>
              <a:buNone/>
            </a:pPr>
            <a:r>
              <a:rPr lang="en-US" sz="1800" smtClean="0"/>
              <a:t>	Work in process inventory</a:t>
            </a:r>
          </a:p>
          <a:p>
            <a:pPr eaLnBrk="1" hangingPunct="1">
              <a:lnSpc>
                <a:spcPct val="80000"/>
              </a:lnSpc>
              <a:buFont typeface="Wingdings" pitchFamily="2" charset="2"/>
              <a:buNone/>
            </a:pPr>
            <a:r>
              <a:rPr lang="en-US" sz="1800" smtClean="0"/>
              <a:t>	Raw materials , stores and supplies</a:t>
            </a:r>
          </a:p>
          <a:p>
            <a:pPr eaLnBrk="1" hangingPunct="1">
              <a:lnSpc>
                <a:spcPct val="80000"/>
              </a:lnSpc>
              <a:buFont typeface="Wingdings" pitchFamily="2" charset="2"/>
              <a:buNone/>
            </a:pPr>
            <a:r>
              <a:rPr lang="en-US" sz="1800" smtClean="0"/>
              <a:t>	</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73075"/>
            <a:ext cx="8153400" cy="182563"/>
          </a:xfrm>
        </p:spPr>
        <p:txBody>
          <a:bodyPr>
            <a:normAutofit fontScale="90000"/>
          </a:bodyPr>
          <a:lstStyle/>
          <a:p>
            <a:pPr eaLnBrk="1" hangingPunct="1"/>
            <a:endParaRPr lang="en-US" sz="4000" smtClean="0"/>
          </a:p>
        </p:txBody>
      </p:sp>
      <p:sp>
        <p:nvSpPr>
          <p:cNvPr id="5123" name="Rectangle 3"/>
          <p:cNvSpPr>
            <a:spLocks noGrp="1" noChangeArrowheads="1"/>
          </p:cNvSpPr>
          <p:nvPr>
            <p:ph sz="quarter" idx="1"/>
          </p:nvPr>
        </p:nvSpPr>
        <p:spPr>
          <a:xfrm>
            <a:off x="457200" y="685800"/>
            <a:ext cx="8229600" cy="5791200"/>
          </a:xfrm>
        </p:spPr>
        <p:txBody>
          <a:bodyPr/>
          <a:lstStyle/>
          <a:p>
            <a:pPr eaLnBrk="1" hangingPunct="1">
              <a:buFont typeface="Wingdings" pitchFamily="2" charset="2"/>
              <a:buNone/>
            </a:pPr>
            <a:r>
              <a:rPr lang="en-US" sz="1800" smtClean="0"/>
              <a:t>	</a:t>
            </a:r>
            <a:r>
              <a:rPr lang="en-US" sz="1800" b="1" smtClean="0"/>
              <a:t>Inventory valuation and matching principle</a:t>
            </a:r>
          </a:p>
          <a:p>
            <a:pPr eaLnBrk="1" hangingPunct="1">
              <a:buFont typeface="Wingdings" pitchFamily="2" charset="2"/>
              <a:buNone/>
            </a:pPr>
            <a:endParaRPr lang="en-US" sz="1800" smtClean="0"/>
          </a:p>
          <a:p>
            <a:pPr eaLnBrk="1" hangingPunct="1">
              <a:buFont typeface="Wingdings" pitchFamily="2" charset="2"/>
              <a:buNone/>
            </a:pPr>
            <a:r>
              <a:rPr lang="en-US" sz="1800" smtClean="0"/>
              <a:t>	According to Matching principle, the expenses during an accounting period should match the income earned during the accounting period.</a:t>
            </a:r>
          </a:p>
          <a:p>
            <a:pPr eaLnBrk="1" hangingPunct="1">
              <a:buFont typeface="Wingdings" pitchFamily="2" charset="2"/>
              <a:buNone/>
            </a:pPr>
            <a:endParaRPr lang="en-US" sz="1800" smtClean="0"/>
          </a:p>
          <a:p>
            <a:pPr eaLnBrk="1" hangingPunct="1">
              <a:buFont typeface="Wingdings" pitchFamily="2" charset="2"/>
              <a:buNone/>
            </a:pPr>
            <a:r>
              <a:rPr lang="en-US" sz="1800" smtClean="0"/>
              <a:t>	Since goods are continuously bought and sold, the amount of inventories that should be carried forward to the next accounting period should be determined so that the current years revenue is matched with the current years cost of goods sold.</a:t>
            </a:r>
          </a:p>
          <a:p>
            <a:pPr eaLnBrk="1" hangingPunct="1">
              <a:buFont typeface="Wingdings" pitchFamily="2" charset="2"/>
              <a:buNone/>
            </a:pPr>
            <a:endParaRPr lang="en-US" sz="1800" smtClean="0"/>
          </a:p>
          <a:p>
            <a:pPr eaLnBrk="1" hangingPunct="1">
              <a:buFont typeface="Wingdings" pitchFamily="2" charset="2"/>
              <a:buNone/>
            </a:pPr>
            <a:r>
              <a:rPr lang="en-US" sz="1800" smtClean="0"/>
              <a:t>	</a:t>
            </a:r>
            <a:r>
              <a:rPr lang="en-US" sz="1800" b="1" i="1" smtClean="0"/>
              <a:t>Cost of Goods sold = Opening stock + Purchases – Closing stock</a:t>
            </a:r>
          </a:p>
          <a:p>
            <a:pPr eaLnBrk="1" hangingPunct="1">
              <a:buFont typeface="Wingdings" pitchFamily="2" charset="2"/>
              <a:buNone/>
            </a:pPr>
            <a:endParaRPr lang="en-US" sz="1800" b="1" i="1" smtClean="0"/>
          </a:p>
          <a:p>
            <a:pPr eaLnBrk="1" hangingPunct="1">
              <a:buFont typeface="Wingdings" pitchFamily="2" charset="2"/>
              <a:buNone/>
            </a:pPr>
            <a:r>
              <a:rPr lang="en-US" sz="1800" smtClean="0"/>
              <a:t>	</a:t>
            </a:r>
            <a:r>
              <a:rPr lang="en-US" sz="1800" b="1" smtClean="0"/>
              <a:t>Effect of errors in valuation of inventories</a:t>
            </a:r>
            <a:r>
              <a:rPr lang="en-US" sz="1800" smtClean="0"/>
              <a:t>.</a:t>
            </a:r>
          </a:p>
          <a:p>
            <a:pPr eaLnBrk="1" hangingPunct="1">
              <a:buFont typeface="Wingdings" pitchFamily="2" charset="2"/>
              <a:buNone/>
            </a:pPr>
            <a:endParaRPr lang="en-US" sz="1800" smtClean="0"/>
          </a:p>
          <a:p>
            <a:pPr eaLnBrk="1" hangingPunct="1">
              <a:buFont typeface="Wingdings" pitchFamily="2" charset="2"/>
              <a:buNone/>
            </a:pPr>
            <a:r>
              <a:rPr lang="en-US" sz="1800" smtClean="0"/>
              <a:t>	If there is an error in valuation of inventory it will affect not only the current years profits but also the next years profit because the  closing stock of current year is the opening stock of next year.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473075"/>
            <a:ext cx="8153400" cy="106363"/>
          </a:xfrm>
        </p:spPr>
        <p:txBody>
          <a:bodyPr>
            <a:normAutofit fontScale="90000"/>
          </a:bodyPr>
          <a:lstStyle/>
          <a:p>
            <a:pPr eaLnBrk="1" hangingPunct="1"/>
            <a:endParaRPr lang="en-US" sz="2000" smtClean="0"/>
          </a:p>
        </p:txBody>
      </p:sp>
      <p:sp>
        <p:nvSpPr>
          <p:cNvPr id="6147" name="Rectangle 3"/>
          <p:cNvSpPr>
            <a:spLocks noGrp="1" noChangeArrowheads="1"/>
          </p:cNvSpPr>
          <p:nvPr>
            <p:ph sz="quarter" idx="1"/>
          </p:nvPr>
        </p:nvSpPr>
        <p:spPr>
          <a:xfrm>
            <a:off x="457200" y="609600"/>
            <a:ext cx="8229600" cy="5943600"/>
          </a:xfrm>
        </p:spPr>
        <p:txBody>
          <a:bodyPr>
            <a:normAutofit lnSpcReduction="10000"/>
          </a:bodyPr>
          <a:lstStyle/>
          <a:p>
            <a:pPr eaLnBrk="1" hangingPunct="1">
              <a:lnSpc>
                <a:spcPct val="80000"/>
              </a:lnSpc>
              <a:buFont typeface="Wingdings" pitchFamily="2" charset="2"/>
              <a:buNone/>
            </a:pPr>
            <a:r>
              <a:rPr lang="en-US" sz="1800" smtClean="0"/>
              <a:t>	</a:t>
            </a:r>
            <a:r>
              <a:rPr lang="en-US" sz="1800" b="1" smtClean="0"/>
              <a:t>Valuation of inventories</a:t>
            </a:r>
          </a:p>
          <a:p>
            <a:pPr eaLnBrk="1" hangingPunct="1">
              <a:lnSpc>
                <a:spcPct val="80000"/>
              </a:lnSpc>
              <a:buFont typeface="Wingdings" pitchFamily="2" charset="2"/>
              <a:buNone/>
            </a:pPr>
            <a:endParaRPr lang="en-US" sz="1800" b="1" smtClean="0"/>
          </a:p>
          <a:p>
            <a:pPr eaLnBrk="1" hangingPunct="1">
              <a:lnSpc>
                <a:spcPct val="80000"/>
              </a:lnSpc>
              <a:buFont typeface="Wingdings" pitchFamily="2" charset="2"/>
              <a:buNone/>
            </a:pPr>
            <a:r>
              <a:rPr lang="en-US" sz="1800" b="1" smtClean="0"/>
              <a:t>	</a:t>
            </a:r>
            <a:r>
              <a:rPr lang="en-US" sz="1800" smtClean="0"/>
              <a:t>As per generally accepted accounting principles, inventories should be valued at cost. Cost refers to cost of acquisition plus cost of conversion.</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r>
              <a:rPr lang="en-US" sz="1800" u="sng" smtClean="0"/>
              <a:t>Raw materials, Stores, spare parts, consumables etc</a:t>
            </a:r>
          </a:p>
          <a:p>
            <a:pPr eaLnBrk="1" hangingPunct="1">
              <a:lnSpc>
                <a:spcPct val="80000"/>
              </a:lnSpc>
              <a:buFont typeface="Wingdings" pitchFamily="2" charset="2"/>
              <a:buNone/>
            </a:pPr>
            <a:r>
              <a:rPr lang="en-US" sz="1800" smtClean="0"/>
              <a:t>	= cost of acquisition i.e purchase costs including duties and taxes, freight and other expenses directly related to such purchases. Similarly any discounts , rebates on such purchases should be reduced.</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r>
              <a:rPr lang="en-US" sz="1800" u="sng" smtClean="0"/>
              <a:t>Finished goods in case of manufacturing concern</a:t>
            </a:r>
            <a:r>
              <a:rPr lang="en-US" sz="1800" smtClean="0"/>
              <a:t> =</a:t>
            </a:r>
          </a:p>
          <a:p>
            <a:pPr eaLnBrk="1" hangingPunct="1">
              <a:lnSpc>
                <a:spcPct val="80000"/>
              </a:lnSpc>
              <a:buFont typeface="Wingdings" pitchFamily="2" charset="2"/>
              <a:buNone/>
            </a:pPr>
            <a:r>
              <a:rPr lang="en-US" sz="1800" smtClean="0"/>
              <a:t>	cost of raw materials plus cost of conversion of raw materials into finished goods . It consists of direct expenses like labour costs as well as indirect manufacturing costs like power. Water , fuel, factory rent , factory insurance etc directly attributable to production / manufacturing. Indirect expenses like salaries, office expenses etc. are not included since they are period costs.</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r>
              <a:rPr lang="en-US" sz="1800" u="sng" smtClean="0"/>
              <a:t>Work in process</a:t>
            </a:r>
            <a:r>
              <a:rPr lang="en-US" sz="1800" smtClean="0"/>
              <a:t> =</a:t>
            </a:r>
          </a:p>
          <a:p>
            <a:pPr eaLnBrk="1" hangingPunct="1">
              <a:lnSpc>
                <a:spcPct val="80000"/>
              </a:lnSpc>
              <a:buFont typeface="Wingdings" pitchFamily="2" charset="2"/>
              <a:buNone/>
            </a:pPr>
            <a:r>
              <a:rPr lang="en-US" sz="1800" smtClean="0"/>
              <a:t>	WIP is valued at cost as above depending upon the stage of completion of labour  and overheads which is determined by the production department.</a:t>
            </a:r>
          </a:p>
          <a:p>
            <a:pPr eaLnBrk="1" hangingPunct="1">
              <a:lnSpc>
                <a:spcPct val="80000"/>
              </a:lnSpc>
              <a:buFont typeface="Wingdings" pitchFamily="2" charset="2"/>
              <a:buNone/>
            </a:pPr>
            <a:endParaRPr lang="en-US" sz="1800" b="1" smtClean="0"/>
          </a:p>
          <a:p>
            <a:pPr eaLnBrk="1" hangingPunct="1">
              <a:lnSpc>
                <a:spcPct val="80000"/>
              </a:lnSpc>
              <a:buFont typeface="Wingdings" pitchFamily="2" charset="2"/>
              <a:buNone/>
            </a:pPr>
            <a:r>
              <a:rPr lang="en-US" sz="1800" b="1"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473075"/>
            <a:ext cx="8153400" cy="106363"/>
          </a:xfrm>
        </p:spPr>
        <p:txBody>
          <a:bodyPr>
            <a:normAutofit fontScale="90000"/>
          </a:bodyPr>
          <a:lstStyle/>
          <a:p>
            <a:pPr eaLnBrk="1" hangingPunct="1"/>
            <a:endParaRPr lang="en-US" sz="4000" smtClean="0"/>
          </a:p>
        </p:txBody>
      </p:sp>
      <p:sp>
        <p:nvSpPr>
          <p:cNvPr id="7171" name="Rectangle 3"/>
          <p:cNvSpPr>
            <a:spLocks noGrp="1" noChangeArrowheads="1"/>
          </p:cNvSpPr>
          <p:nvPr>
            <p:ph sz="quarter" idx="1"/>
          </p:nvPr>
        </p:nvSpPr>
        <p:spPr>
          <a:xfrm>
            <a:off x="457200" y="685800"/>
            <a:ext cx="8229600" cy="5440363"/>
          </a:xfrm>
        </p:spPr>
        <p:txBody>
          <a:bodyPr/>
          <a:lstStyle/>
          <a:p>
            <a:pPr eaLnBrk="1" hangingPunct="1">
              <a:lnSpc>
                <a:spcPct val="80000"/>
              </a:lnSpc>
              <a:buFont typeface="Wingdings" pitchFamily="2" charset="2"/>
              <a:buNone/>
            </a:pPr>
            <a:r>
              <a:rPr lang="en-US" sz="1800" smtClean="0"/>
              <a:t>	</a:t>
            </a:r>
            <a:r>
              <a:rPr lang="en-US" sz="1800" u="sng" smtClean="0"/>
              <a:t>Costing methods</a:t>
            </a:r>
            <a:r>
              <a:rPr lang="en-US" sz="1800" smtClean="0"/>
              <a:t> : Even though inventories are to be valued at cost , the cost also keeps on changing during the year. It may not be always possible or feasible to link the cots of purchase with the closing stock of goods on hand.The commonly used methods for valuation of inventory at cost are :</a:t>
            </a:r>
          </a:p>
          <a:p>
            <a:pPr eaLnBrk="1" hangingPunct="1">
              <a:lnSpc>
                <a:spcPct val="80000"/>
              </a:lnSpc>
            </a:pPr>
            <a:endParaRPr lang="en-US" sz="1800" smtClean="0"/>
          </a:p>
          <a:p>
            <a:pPr eaLnBrk="1" hangingPunct="1">
              <a:lnSpc>
                <a:spcPct val="80000"/>
              </a:lnSpc>
              <a:buFont typeface="Wingdings" pitchFamily="2" charset="2"/>
              <a:buNone/>
            </a:pPr>
            <a:r>
              <a:rPr lang="en-US" sz="1800" smtClean="0"/>
              <a:t>	</a:t>
            </a:r>
            <a:r>
              <a:rPr lang="en-US" sz="1800" u="sng" smtClean="0"/>
              <a:t>FIFO ( First In First Out ) :</a:t>
            </a:r>
            <a:r>
              <a:rPr lang="en-US" sz="1800" smtClean="0"/>
              <a:t> Here it is assumed that the stock received first is consumed/sold first. Hence the stock at hand at the end of the year is from the latest purchase.</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In case of rising prices, this may lead to overvaluation of stocks and overstatement of profits and in case of falling prices this method leads to understatement of stock and profits.</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r>
              <a:rPr lang="en-US" sz="1800" u="sng" smtClean="0"/>
              <a:t>LIFO ( Last In First Out ) :</a:t>
            </a:r>
            <a:r>
              <a:rPr lang="en-US" sz="1800" smtClean="0"/>
              <a:t> Here it is assumed that last units purchased are consumed /sold first .Hence the stock at hand at the end of the year is from the earliest purchases.</a:t>
            </a:r>
          </a:p>
          <a:p>
            <a:pPr eaLnBrk="1" hangingPunct="1">
              <a:lnSpc>
                <a:spcPct val="80000"/>
              </a:lnSpc>
              <a:buFont typeface="Wingdings" pitchFamily="2" charset="2"/>
              <a:buNone/>
            </a:pPr>
            <a:r>
              <a:rPr lang="en-US" sz="1800" smtClean="0"/>
              <a:t>	</a:t>
            </a:r>
          </a:p>
          <a:p>
            <a:pPr eaLnBrk="1" hangingPunct="1">
              <a:lnSpc>
                <a:spcPct val="80000"/>
              </a:lnSpc>
              <a:buFont typeface="Wingdings" pitchFamily="2" charset="2"/>
              <a:buNone/>
            </a:pPr>
            <a:r>
              <a:rPr lang="en-US" sz="1800" smtClean="0"/>
              <a:t>	In case of falling prices, this may lead to overstatement of stock and profit and in case of rising prices this method leads to understatement of stock and profits.</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endParaRPr lang="en-US" sz="1800" smtClean="0"/>
          </a:p>
          <a:p>
            <a:pPr eaLnBrk="1" hangingPunct="1">
              <a:lnSpc>
                <a:spcPct val="80000"/>
              </a:lnSpc>
            </a:pPr>
            <a:endParaRPr 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473075"/>
            <a:ext cx="8153400" cy="106363"/>
          </a:xfrm>
        </p:spPr>
        <p:txBody>
          <a:bodyPr>
            <a:normAutofit fontScale="90000"/>
          </a:bodyPr>
          <a:lstStyle/>
          <a:p>
            <a:pPr eaLnBrk="1" hangingPunct="1"/>
            <a:endParaRPr lang="en-US" sz="4000" smtClean="0"/>
          </a:p>
        </p:txBody>
      </p:sp>
      <p:sp>
        <p:nvSpPr>
          <p:cNvPr id="8195" name="Rectangle 3"/>
          <p:cNvSpPr>
            <a:spLocks noGrp="1" noChangeArrowheads="1"/>
          </p:cNvSpPr>
          <p:nvPr>
            <p:ph sz="quarter" idx="1"/>
          </p:nvPr>
        </p:nvSpPr>
        <p:spPr>
          <a:xfrm>
            <a:off x="457200" y="685800"/>
            <a:ext cx="8229600" cy="5440363"/>
          </a:xfrm>
        </p:spPr>
        <p:txBody>
          <a:bodyPr>
            <a:normAutofit lnSpcReduction="10000"/>
          </a:bodyPr>
          <a:lstStyle/>
          <a:p>
            <a:pPr eaLnBrk="1" hangingPunct="1">
              <a:lnSpc>
                <a:spcPct val="90000"/>
              </a:lnSpc>
              <a:buFont typeface="Wingdings" pitchFamily="2" charset="2"/>
              <a:buNone/>
            </a:pPr>
            <a:r>
              <a:rPr lang="en-US" sz="2800" smtClean="0"/>
              <a:t>	</a:t>
            </a:r>
            <a:r>
              <a:rPr lang="en-US" sz="2800" u="sng" smtClean="0"/>
              <a:t>Weighted Average Cost (WAC) </a:t>
            </a:r>
            <a:r>
              <a:rPr lang="en-US" sz="2800" smtClean="0"/>
              <a:t> : here the average cost is applied i.e after every purchase an average cost is computed from the cost of purchases and the cost of stock. This method tries to even out the effects of price fluctuations.</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r>
              <a:rPr lang="en-US" sz="2800" smtClean="0"/>
              <a:t>	</a:t>
            </a:r>
            <a:r>
              <a:rPr lang="en-US" sz="2800" u="sng" smtClean="0"/>
              <a:t>Specific Identification method</a:t>
            </a:r>
            <a:r>
              <a:rPr lang="en-US" sz="2800" smtClean="0"/>
              <a:t> : This method determines specific costs for each unit in stock. This method is suitable when the stock is not homogenous, less in quantity and high in value.</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r>
              <a:rPr lang="en-US" sz="2800" smtClean="0"/>
              <a:t>	</a:t>
            </a:r>
            <a:endParaRPr lang="en-US" sz="2800" u="sng"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flipV="1">
            <a:off x="533400" y="381000"/>
            <a:ext cx="8153400" cy="92075"/>
          </a:xfrm>
        </p:spPr>
        <p:txBody>
          <a:bodyPr>
            <a:normAutofit fontScale="90000"/>
          </a:bodyPr>
          <a:lstStyle/>
          <a:p>
            <a:pPr eaLnBrk="1" hangingPunct="1"/>
            <a:endParaRPr lang="en-US" sz="4000" smtClean="0"/>
          </a:p>
        </p:txBody>
      </p:sp>
      <p:sp>
        <p:nvSpPr>
          <p:cNvPr id="9219" name="Rectangle 3"/>
          <p:cNvSpPr>
            <a:spLocks noGrp="1" noChangeArrowheads="1"/>
          </p:cNvSpPr>
          <p:nvPr>
            <p:ph sz="quarter" idx="1"/>
          </p:nvPr>
        </p:nvSpPr>
        <p:spPr>
          <a:xfrm>
            <a:off x="0" y="609600"/>
            <a:ext cx="8686800" cy="5791200"/>
          </a:xfrm>
        </p:spPr>
        <p:txBody>
          <a:bodyPr>
            <a:normAutofit lnSpcReduction="10000"/>
          </a:bodyPr>
          <a:lstStyle/>
          <a:p>
            <a:pPr eaLnBrk="1" hangingPunct="1">
              <a:buFont typeface="Wingdings" pitchFamily="2" charset="2"/>
              <a:buNone/>
            </a:pPr>
            <a:r>
              <a:rPr lang="en-US" sz="2400" smtClean="0"/>
              <a:t>        </a:t>
            </a:r>
            <a:r>
              <a:rPr lang="en-US" sz="2400" b="1" smtClean="0"/>
              <a:t>Which is the Best method for inventory valuation ???</a:t>
            </a:r>
          </a:p>
          <a:p>
            <a:pPr eaLnBrk="1" hangingPunct="1">
              <a:buFont typeface="Wingdings" pitchFamily="2" charset="2"/>
              <a:buNone/>
            </a:pPr>
            <a:endParaRPr lang="en-US" sz="2400" b="1" smtClean="0"/>
          </a:p>
          <a:p>
            <a:pPr eaLnBrk="1" hangingPunct="1">
              <a:buFont typeface="Wingdings" pitchFamily="2" charset="2"/>
              <a:buNone/>
            </a:pPr>
            <a:r>
              <a:rPr lang="en-US" sz="2400" smtClean="0"/>
              <a:t>	Inventory valuation affects the profit and loss account as well as the balance Sheet</a:t>
            </a:r>
          </a:p>
          <a:p>
            <a:pPr eaLnBrk="1" hangingPunct="1">
              <a:buFont typeface="Wingdings" pitchFamily="2" charset="2"/>
              <a:buNone/>
            </a:pPr>
            <a:r>
              <a:rPr lang="en-US" sz="2400" smtClean="0"/>
              <a:t>	</a:t>
            </a:r>
          </a:p>
          <a:p>
            <a:pPr eaLnBrk="1" hangingPunct="1">
              <a:buFont typeface="Wingdings" pitchFamily="2" charset="2"/>
              <a:buNone/>
            </a:pPr>
            <a:r>
              <a:rPr lang="en-US" sz="2400" smtClean="0"/>
              <a:t>	FIFO – more realistic inventory value but unrealistic profit </a:t>
            </a:r>
          </a:p>
          <a:p>
            <a:pPr eaLnBrk="1" hangingPunct="1">
              <a:buFont typeface="Wingdings" pitchFamily="2" charset="2"/>
              <a:buNone/>
            </a:pPr>
            <a:r>
              <a:rPr lang="en-US" sz="2400" smtClean="0"/>
              <a:t>	LIFO -  more realistic profit but outdated inventory value </a:t>
            </a:r>
          </a:p>
          <a:p>
            <a:pPr eaLnBrk="1" hangingPunct="1">
              <a:buFont typeface="Wingdings" pitchFamily="2" charset="2"/>
              <a:buNone/>
            </a:pPr>
            <a:r>
              <a:rPr lang="en-US" sz="2400" smtClean="0"/>
              <a:t>	WAC -  the average of the two</a:t>
            </a:r>
          </a:p>
          <a:p>
            <a:pPr eaLnBrk="1" hangingPunct="1">
              <a:buFont typeface="Wingdings" pitchFamily="2" charset="2"/>
              <a:buNone/>
            </a:pPr>
            <a:endParaRPr lang="en-US" sz="2400" smtClean="0"/>
          </a:p>
          <a:p>
            <a:pPr eaLnBrk="1" hangingPunct="1">
              <a:buFont typeface="Wingdings" pitchFamily="2" charset="2"/>
              <a:buNone/>
            </a:pPr>
            <a:r>
              <a:rPr lang="en-US" sz="2400" smtClean="0"/>
              <a:t>	Accounting Standard does not allow the use of LIFO. Under Income Tax law any method may be adopted  but it should be followed consistently.</a:t>
            </a:r>
          </a:p>
          <a:p>
            <a:pPr eaLnBrk="1" hangingPunct="1">
              <a:buFont typeface="Wingdings" pitchFamily="2" charset="2"/>
              <a:buNone/>
            </a:pPr>
            <a:endParaRPr lang="en-US" sz="2400" u="sng" smtClean="0"/>
          </a:p>
          <a:p>
            <a:pPr eaLnBrk="1" hangingPunct="1"/>
            <a:endParaRPr lang="en-US" sz="27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73075"/>
            <a:ext cx="8153400" cy="106363"/>
          </a:xfrm>
        </p:spPr>
        <p:txBody>
          <a:bodyPr>
            <a:normAutofit fontScale="90000"/>
          </a:bodyPr>
          <a:lstStyle/>
          <a:p>
            <a:pPr eaLnBrk="1" hangingPunct="1"/>
            <a:endParaRPr lang="en-US" sz="4000" smtClean="0"/>
          </a:p>
        </p:txBody>
      </p:sp>
      <p:sp>
        <p:nvSpPr>
          <p:cNvPr id="10243" name="Rectangle 3"/>
          <p:cNvSpPr>
            <a:spLocks noGrp="1" noChangeArrowheads="1"/>
          </p:cNvSpPr>
          <p:nvPr>
            <p:ph sz="quarter" idx="1"/>
          </p:nvPr>
        </p:nvSpPr>
        <p:spPr>
          <a:xfrm>
            <a:off x="457200" y="685800"/>
            <a:ext cx="8229600" cy="5440363"/>
          </a:xfrm>
        </p:spPr>
        <p:txBody>
          <a:bodyPr/>
          <a:lstStyle/>
          <a:p>
            <a:pPr eaLnBrk="1" hangingPunct="1">
              <a:lnSpc>
                <a:spcPct val="80000"/>
              </a:lnSpc>
              <a:buFont typeface="Wingdings" pitchFamily="2" charset="2"/>
              <a:buNone/>
            </a:pPr>
            <a:r>
              <a:rPr lang="en-US" sz="1800" smtClean="0"/>
              <a:t>	</a:t>
            </a:r>
            <a:r>
              <a:rPr lang="en-US" sz="1800" b="1" smtClean="0"/>
              <a:t>Cost or Net Realisable value whichever is lower</a:t>
            </a:r>
            <a:r>
              <a:rPr lang="en-US" sz="1800" smtClean="0"/>
              <a:t> :</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Though generally the inventories are valued at cost, sometimes it may be prudent to value it below cost. When the inventory has suffered a reduction in value due to </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Char char="ü"/>
            </a:pPr>
            <a:r>
              <a:rPr lang="en-US" sz="1800" smtClean="0"/>
              <a:t>damage , </a:t>
            </a:r>
          </a:p>
          <a:p>
            <a:pPr eaLnBrk="1" hangingPunct="1">
              <a:lnSpc>
                <a:spcPct val="80000"/>
              </a:lnSpc>
              <a:buFont typeface="Wingdings" pitchFamily="2" charset="2"/>
              <a:buChar char="ü"/>
            </a:pPr>
            <a:r>
              <a:rPr lang="en-US" sz="1800" smtClean="0"/>
              <a:t>deterioration, </a:t>
            </a:r>
          </a:p>
          <a:p>
            <a:pPr eaLnBrk="1" hangingPunct="1">
              <a:lnSpc>
                <a:spcPct val="80000"/>
              </a:lnSpc>
              <a:buFont typeface="Wingdings" pitchFamily="2" charset="2"/>
              <a:buChar char="ü"/>
            </a:pPr>
            <a:r>
              <a:rPr lang="en-US" sz="1800" smtClean="0"/>
              <a:t>reduction in selling prices, </a:t>
            </a:r>
          </a:p>
          <a:p>
            <a:pPr eaLnBrk="1" hangingPunct="1">
              <a:lnSpc>
                <a:spcPct val="80000"/>
              </a:lnSpc>
              <a:buFont typeface="Wingdings" pitchFamily="2" charset="2"/>
              <a:buChar char="ü"/>
            </a:pPr>
            <a:r>
              <a:rPr lang="en-US" sz="1800" smtClean="0"/>
              <a:t>obsolescence </a:t>
            </a:r>
          </a:p>
          <a:p>
            <a:pPr eaLnBrk="1" hangingPunct="1">
              <a:lnSpc>
                <a:spcPct val="80000"/>
              </a:lnSpc>
              <a:buFont typeface="Wingdings" pitchFamily="2" charset="2"/>
              <a:buChar char="ü"/>
            </a:pPr>
            <a:endParaRPr lang="en-US" sz="1800" smtClean="0"/>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then such loss is recognised by valuing inventory at the lower of cost or net realisable value. Such method may be applied to all items of inventory or similar group of items.</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endParaRPr lang="en-US" sz="1800" b="1" smtClean="0"/>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a:t>
            </a:r>
            <a:endParaRPr lang="en-US" sz="1800" i="1" u="sng"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73075"/>
            <a:ext cx="8153400" cy="136525"/>
          </a:xfrm>
        </p:spPr>
        <p:txBody>
          <a:bodyPr/>
          <a:lstStyle/>
          <a:p>
            <a:pPr eaLnBrk="1" hangingPunct="1"/>
            <a:endParaRPr lang="en-US" sz="4000" smtClean="0"/>
          </a:p>
        </p:txBody>
      </p:sp>
      <p:sp>
        <p:nvSpPr>
          <p:cNvPr id="11267" name="Rectangle 3"/>
          <p:cNvSpPr>
            <a:spLocks noGrp="1" noChangeArrowheads="1"/>
          </p:cNvSpPr>
          <p:nvPr>
            <p:ph sz="quarter" idx="1"/>
          </p:nvPr>
        </p:nvSpPr>
        <p:spPr>
          <a:xfrm>
            <a:off x="533400" y="838200"/>
            <a:ext cx="8153400" cy="5562600"/>
          </a:xfrm>
        </p:spPr>
        <p:txBody>
          <a:bodyPr/>
          <a:lstStyle/>
          <a:p>
            <a:pPr eaLnBrk="1" hangingPunct="1">
              <a:buFont typeface="Wingdings" pitchFamily="2" charset="2"/>
              <a:buNone/>
            </a:pPr>
            <a:r>
              <a:rPr lang="en-US" sz="2800" b="1" smtClean="0"/>
              <a:t>    Principle of consistency and inventory valuation</a:t>
            </a:r>
            <a:r>
              <a:rPr lang="en-US" sz="2800" smtClean="0"/>
              <a:t> : </a:t>
            </a:r>
          </a:p>
          <a:p>
            <a:pPr eaLnBrk="1" hangingPunct="1">
              <a:buFont typeface="Wingdings" pitchFamily="2" charset="2"/>
              <a:buNone/>
            </a:pPr>
            <a:endParaRPr lang="en-US" sz="2800" smtClean="0"/>
          </a:p>
          <a:p>
            <a:pPr eaLnBrk="1" hangingPunct="1">
              <a:buFont typeface="Wingdings" pitchFamily="2" charset="2"/>
              <a:buNone/>
            </a:pPr>
            <a:r>
              <a:rPr lang="en-US" sz="2800" smtClean="0"/>
              <a:t>	If the method of inventory valuation is changed from year to year , the results for two periods becomes incomparable. It will affect the true and fair view of the financial statements. However if a change in method is necessary for better presentation of financial results, it can do so. </a:t>
            </a:r>
            <a:r>
              <a:rPr lang="en-US" sz="2800" i="1" u="sng" smtClean="0"/>
              <a:t>Hence it is very important to understand a company’s policy of inventory valuation while interpreting the financial results.</a:t>
            </a:r>
          </a:p>
          <a:p>
            <a:pPr eaLnBrk="1" hangingPunct="1"/>
            <a:endParaRPr lang="en-US" sz="32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142</TotalTime>
  <Words>20</Words>
  <Application>Microsoft Office PowerPoint</Application>
  <PresentationFormat>On-screen Show (4:3)</PresentationFormat>
  <Paragraphs>128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Times New Roman</vt:lpstr>
      <vt:lpstr>Wingdings</vt:lpstr>
      <vt:lpstr>Calibri</vt:lpstr>
      <vt:lpstr>Oriel</vt:lpstr>
      <vt:lpstr>INVENTORY VALUATION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VALUATION</dc:title>
  <dc:creator>Nair</dc:creator>
  <cp:lastModifiedBy>JYOTII</cp:lastModifiedBy>
  <cp:revision>9</cp:revision>
  <dcterms:created xsi:type="dcterms:W3CDTF">2006-09-25T11:22:33Z</dcterms:created>
  <dcterms:modified xsi:type="dcterms:W3CDTF">2010-11-26T14:07:36Z</dcterms:modified>
</cp:coreProperties>
</file>