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9" r:id="rId2"/>
    <p:sldId id="350" r:id="rId3"/>
    <p:sldId id="351" r:id="rId4"/>
    <p:sldId id="352" r:id="rId5"/>
    <p:sldId id="276" r:id="rId6"/>
    <p:sldId id="346" r:id="rId7"/>
    <p:sldId id="348" r:id="rId8"/>
    <p:sldId id="306" r:id="rId9"/>
    <p:sldId id="314" r:id="rId10"/>
    <p:sldId id="345" r:id="rId11"/>
    <p:sldId id="308" r:id="rId12"/>
    <p:sldId id="309" r:id="rId13"/>
    <p:sldId id="353" r:id="rId14"/>
    <p:sldId id="307" r:id="rId15"/>
    <p:sldId id="354" r:id="rId16"/>
    <p:sldId id="355" r:id="rId17"/>
    <p:sldId id="356" r:id="rId18"/>
    <p:sldId id="357" r:id="rId19"/>
    <p:sldId id="312" r:id="rId20"/>
    <p:sldId id="313" r:id="rId21"/>
    <p:sldId id="285" r:id="rId22"/>
    <p:sldId id="347" r:id="rId23"/>
    <p:sldId id="344" r:id="rId24"/>
    <p:sldId id="289" r:id="rId25"/>
    <p:sldId id="290" r:id="rId26"/>
    <p:sldId id="311" r:id="rId27"/>
    <p:sldId id="358" r:id="rId28"/>
    <p:sldId id="315" r:id="rId29"/>
    <p:sldId id="349" r:id="rId30"/>
    <p:sldId id="324" r:id="rId31"/>
    <p:sldId id="32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63DF"/>
    <a:srgbClr val="32DC0A"/>
    <a:srgbClr val="00CC00"/>
    <a:srgbClr val="C18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89698" autoAdjust="0"/>
  </p:normalViewPr>
  <p:slideViewPr>
    <p:cSldViewPr>
      <p:cViewPr varScale="1">
        <p:scale>
          <a:sx n="55" d="100"/>
          <a:sy n="55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74C0B2-D0E5-456E-A1F4-D79925151C52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EFE2CC-18FF-40B8-A746-B97C9F108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267ED-4448-4B30-B5C3-995B0B5643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DCE384-7A89-405D-A8D5-572EFBC26B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937E-1595-4007-9F96-47EAB7ACC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76CB7-B66C-4934-B3BB-07CCDE4E99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CF15E-F8DE-445B-AA7A-34F5ED54FB8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44D13-7A3B-4523-B55A-0157B7380E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smtClean="0"/>
              <a:t>First-line managers</a:t>
            </a:r>
            <a:r>
              <a:rPr lang="en-US" sz="2400" smtClean="0"/>
              <a:t> hold positions like office manager, shift supervisor, or department manager.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First-line managers are the only managers who don’t supervise other managers.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They are closest to employees and have daily contact with employees.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300" smtClean="0">
                <a:solidFill>
                  <a:srgbClr val="E16100"/>
                </a:solidFill>
              </a:rPr>
              <a:t>Are at the lowest level of management and manage the work of nonmanagerial employees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Middle managers</a:t>
            </a:r>
            <a:r>
              <a:rPr lang="en-US" smtClean="0"/>
              <a:t> hold positions like plant manager, regional manager, or divisional manager.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Note how middle managers’ responsibilities are influenced by those of top managers.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Note also how their responsibilities are more narrowly focused than of top managers.</a:t>
            </a:r>
          </a:p>
          <a:p>
            <a:pPr eaLnBrk="1" hangingPunct="1">
              <a:spcBef>
                <a:spcPct val="0"/>
              </a:spcBef>
            </a:pPr>
            <a:r>
              <a:rPr lang="en-US" sz="2300" smtClean="0">
                <a:solidFill>
                  <a:srgbClr val="E16100"/>
                </a:solidFill>
              </a:rPr>
              <a:t>Manage the work of first-line managers</a:t>
            </a:r>
          </a:p>
          <a:p>
            <a:pPr eaLnBrk="1" hangingPunct="1">
              <a:spcBef>
                <a:spcPct val="0"/>
              </a:spcBef>
            </a:pPr>
            <a:endParaRPr lang="en-US" sz="2300" b="1" smtClean="0">
              <a:solidFill>
                <a:srgbClr val="E161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b="1" smtClean="0"/>
              <a:t>Top managers</a:t>
            </a:r>
            <a:r>
              <a:rPr lang="en-US" sz="2400" smtClean="0"/>
              <a:t> hold positions like chief executive officer (CEO) or chief operating officer (COO) and are responsible for the overall direction of the organization.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300" smtClean="0">
              <a:solidFill>
                <a:srgbClr val="E161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300" smtClean="0">
                <a:solidFill>
                  <a:srgbClr val="E16100"/>
                </a:solidFill>
              </a:rPr>
              <a:t>Are responsible for making organization-wide decisions and establishing plans and goals that affect the entire organization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2BF865-D1D1-4F54-A67C-622B3AAF050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jobs and responsibilities of the four kinds of managers are shown in Exhibit 1.2.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3E651-54F4-4D9F-A039-ED57477E61D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Top managers</a:t>
            </a:r>
            <a:r>
              <a:rPr lang="en-US" smtClean="0"/>
              <a:t> hold positions like chief executive officer (CEO) or chief operating officer (COO) and are responsible for the overall direction of the organization.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06379-ACE6-4018-A14D-ECA18F65093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Middle managers</a:t>
            </a:r>
            <a:r>
              <a:rPr lang="en-US" smtClean="0"/>
              <a:t> hold positions like plant manager, regional manager, or divisional manager.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Note how middle managers’ responsibilities are influenced by those of top managers.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Note also how their responsibilities are more narrowly focused than of top managers.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46801-5151-41E4-B8C9-3F661445FA2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First-line managers</a:t>
            </a:r>
            <a:r>
              <a:rPr lang="en-US" smtClean="0"/>
              <a:t> hold positions like office manager, shift supervisor, or department manager.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First-line managers are the only managers who don’t supervise other managers.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are closest to employees and have daily contact with employees.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7B2A4-71E3-43EE-A185-F7814AE782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A9A3E-FDD1-45D2-94C7-D1D25FFEEE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AAEA4-F573-4908-8A80-14A4BDB94E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B6B93-109C-499B-81AC-D884DFCD51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C82E1-F5D5-4B5A-AE22-DBD2C076A1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0AD63-E074-4AE5-B5BB-976ACC231B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E9739-9D03-471B-BE58-7CEC0F9A34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AE3D0-FA1D-4F95-BE28-6E18FC5271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Conceptual Skills:</a:t>
            </a:r>
            <a:endParaRPr lang="en-US" dirty="0" smtClean="0"/>
          </a:p>
          <a:p>
            <a:pPr marL="222250" indent="-22225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information to solve business problems</a:t>
            </a:r>
          </a:p>
          <a:p>
            <a:pPr marL="222250" indent="-22225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of opportunities for innovation</a:t>
            </a:r>
          </a:p>
          <a:p>
            <a:pPr marL="222250" indent="-22225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Recognizing problem areas and implementing solutions</a:t>
            </a:r>
          </a:p>
          <a:p>
            <a:pPr marL="222250" indent="-22225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Selecting critical information from masses of data</a:t>
            </a:r>
          </a:p>
          <a:p>
            <a:pPr marL="222250" indent="-22225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of business uses of technology</a:t>
            </a:r>
          </a:p>
          <a:p>
            <a:pPr marL="222250" indent="-22225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of organization’s business model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21BB0-1008-40EE-94DA-C4B6524B92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2" tIns="44437" rIns="90462" bIns="44437" anchor="b"/>
          <a:lstStyle/>
          <a:p>
            <a:pPr algn="r"/>
            <a:r>
              <a:rPr lang="en-US" sz="1200"/>
              <a:t>17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7712" cy="3417888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lIns="90462" tIns="44437" rIns="90462" bIns="4443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FF0C9-D251-43D3-B935-E1CFEA0265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87354-9414-4B83-A2B9-85B77E2860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48AE3-CBC0-4593-8840-CA9FF5FD68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 of all kinds must be divided &amp; subdivided and allotted to various persons according to their expertise in a particular area.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0877B-228F-4B91-9799-1551025507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Initiative means eagerness to initiate actions without being asked to do so.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Management should provide opportunity to its employees to suggest ideas, experiences&amp; new method of work.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5C0DF-9DC9-4092-ABE0-5D1753195B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08F0B-7DEA-4C62-8CC6-72221FFDE9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02C3A-706D-42CB-B4D1-020A6124D1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B9FC8-B60A-40DA-8FE6-1B8F47EAB6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The Value of Studying Management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The universality of management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smtClean="0"/>
              <a:t>Good management is needed in all organizations.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The reality of work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smtClean="0"/>
              <a:t>Employees either manage or are managed.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Rewards and challenges of being a manager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smtClean="0"/>
              <a:t>Management offers challenging, exciting and creative opportunities for meaningful and fulfilling work.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smtClean="0"/>
              <a:t>Successful managers receive significant monetary rewards for their efforts.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E2371-FC82-4D69-8C79-4D00D88916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FFFBE-3168-484D-8C62-0BEFFF2DEA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0F70-75C7-4CC8-A209-4AEB516F85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8"/>
            <a:ext cx="80772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75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71600"/>
            <a:ext cx="3975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096000"/>
            <a:ext cx="4038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2005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00800" y="6096000"/>
            <a:ext cx="2209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1–</a:t>
            </a:r>
            <a:fld id="{D44D7AC5-D6B4-45D8-B629-485563422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88FD-3ECF-4369-93D4-CA7AE2569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7724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657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657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68325" indent="-2809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v"/>
        <a:defRPr sz="2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marL="977900" indent="-23336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200" b="1" i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262063" indent="-1698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1595438" indent="-160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052638" indent="-160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09838" indent="-160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967038" indent="-160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24238" indent="-1603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activity%20-%20session1.ppt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gif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METHODS OF ASSESSMENT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2895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	</a:t>
            </a: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Attendance				 05</a:t>
            </a:r>
            <a:b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</a:b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Quizzes, Case Study, etc	 15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Seminar &amp; exam			 20</a:t>
            </a:r>
            <a:b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</a:b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Final exam				 </a:t>
            </a:r>
            <a:r>
              <a:rPr lang="en-GB" altLang="zh-CN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60</a:t>
            </a: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/>
            </a:r>
            <a:b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</a:b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Total					100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An 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An Organization Defined</a:t>
            </a:r>
          </a:p>
          <a:p>
            <a:pPr lvl="1" eaLnBrk="1" hangingPunct="1">
              <a:defRPr/>
            </a:pPr>
            <a:r>
              <a:rPr lang="en-US" smtClean="0"/>
              <a:t>A deliberate arrangement of people to accomplish some specific purpose (that individuals independently could not accomplish alone).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Common Characteristics of Organizations</a:t>
            </a:r>
          </a:p>
          <a:p>
            <a:pPr lvl="1" eaLnBrk="1" hangingPunct="1">
              <a:defRPr/>
            </a:pPr>
            <a:r>
              <a:rPr lang="en-US" smtClean="0"/>
              <a:t>Have a distinct purpose (goal)</a:t>
            </a:r>
          </a:p>
          <a:p>
            <a:pPr lvl="1" eaLnBrk="1" hangingPunct="1">
              <a:defRPr/>
            </a:pPr>
            <a:r>
              <a:rPr lang="en-US" smtClean="0"/>
              <a:t>Composed of people</a:t>
            </a:r>
          </a:p>
          <a:p>
            <a:pPr lvl="1" eaLnBrk="1" hangingPunct="1">
              <a:defRPr/>
            </a:pPr>
            <a:r>
              <a:rPr lang="en-US" smtClean="0"/>
              <a:t>Have a deliberate structure</a:t>
            </a:r>
          </a:p>
        </p:txBody>
      </p:sp>
      <p:pic>
        <p:nvPicPr>
          <p:cNvPr id="6" name="Picture 15" descr="MMj0172570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86200"/>
            <a:ext cx="2152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Managerial Concerns: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572000" cy="4648200"/>
          </a:xfrm>
        </p:spPr>
        <p:txBody>
          <a:bodyPr/>
          <a:lstStyle/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Efficiency</a:t>
            </a:r>
            <a:endParaRPr lang="en-US" dirty="0"/>
          </a:p>
          <a:p>
            <a:pPr lvl="2" eaLnBrk="1" hangingPunct="1">
              <a:defRPr/>
            </a:pPr>
            <a:r>
              <a:rPr lang="en-US" sz="2400" dirty="0"/>
              <a:t>“Doing things right”</a:t>
            </a:r>
          </a:p>
          <a:p>
            <a:pPr lvl="3" eaLnBrk="1" hangingPunct="1">
              <a:defRPr/>
            </a:pPr>
            <a:r>
              <a:rPr lang="en-US" sz="1800" dirty="0"/>
              <a:t>Getting the most output for the least inputs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Effectiveness</a:t>
            </a:r>
            <a:endParaRPr lang="en-US" dirty="0"/>
          </a:p>
          <a:p>
            <a:pPr lvl="2" eaLnBrk="1" hangingPunct="1">
              <a:defRPr/>
            </a:pPr>
            <a:r>
              <a:rPr lang="en-US" sz="2400" dirty="0"/>
              <a:t>“Doing the right things”</a:t>
            </a:r>
          </a:p>
          <a:p>
            <a:pPr lvl="3" eaLnBrk="1" hangingPunct="1">
              <a:defRPr/>
            </a:pPr>
            <a:r>
              <a:rPr lang="en-US" sz="1800" dirty="0"/>
              <a:t>Attaining organizational goals</a:t>
            </a:r>
          </a:p>
        </p:txBody>
      </p:sp>
      <p:pic>
        <p:nvPicPr>
          <p:cNvPr id="15364" name="Picture 6" descr="j0310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905000"/>
            <a:ext cx="3067050" cy="3429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1828800" y="4724400"/>
            <a:ext cx="5410200" cy="1828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99"/>
              </a:gs>
              <a:gs pos="100000">
                <a:srgbClr val="B54D61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Management Strives For:</a:t>
            </a: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Low resource waste (high efficiency)</a:t>
            </a: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High goal attainment (high effectiveness)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20800" y="803275"/>
            <a:ext cx="2590800" cy="2282825"/>
            <a:chOff x="832" y="506"/>
            <a:chExt cx="1632" cy="1438"/>
          </a:xfrm>
        </p:grpSpPr>
        <p:sp>
          <p:nvSpPr>
            <p:cNvPr id="16397" name="Rectangle 7"/>
            <p:cNvSpPr>
              <a:spLocks noChangeArrowheads="1"/>
            </p:cNvSpPr>
            <p:nvPr/>
          </p:nvSpPr>
          <p:spPr bwMode="auto">
            <a:xfrm>
              <a:off x="832" y="840"/>
              <a:ext cx="1632" cy="1104"/>
            </a:xfrm>
            <a:prstGeom prst="rect">
              <a:avLst/>
            </a:prstGeom>
            <a:solidFill>
              <a:srgbClr val="33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Resource</a:t>
              </a:r>
            </a:p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Usage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98" name="Text Box 8"/>
            <p:cNvSpPr txBox="1">
              <a:spLocks noChangeArrowheads="1"/>
            </p:cNvSpPr>
            <p:nvPr/>
          </p:nvSpPr>
          <p:spPr bwMode="auto">
            <a:xfrm>
              <a:off x="836" y="506"/>
              <a:ext cx="16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Efficiency (Means)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05413" y="803275"/>
            <a:ext cx="2713037" cy="2282825"/>
            <a:chOff x="3279" y="506"/>
            <a:chExt cx="1709" cy="1438"/>
          </a:xfrm>
        </p:grpSpPr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3296" y="840"/>
              <a:ext cx="1632" cy="1104"/>
            </a:xfrm>
            <a:prstGeom prst="rect">
              <a:avLst/>
            </a:prstGeom>
            <a:solidFill>
              <a:srgbClr val="B54D6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Goal</a:t>
              </a:r>
            </a:p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Attainment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3279" y="506"/>
              <a:ext cx="17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Effectiveness (Ends)</a:t>
              </a:r>
            </a:p>
          </p:txBody>
        </p:sp>
      </p:grp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2879725" y="3182938"/>
            <a:ext cx="164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Low Waste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4724400" y="3182938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High Attainment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581400" y="3581400"/>
            <a:ext cx="1981200" cy="1143000"/>
            <a:chOff x="2256" y="2256"/>
            <a:chExt cx="1248" cy="720"/>
          </a:xfrm>
        </p:grpSpPr>
        <p:sp>
          <p:nvSpPr>
            <p:cNvPr id="16393" name="Line 15"/>
            <p:cNvSpPr>
              <a:spLocks noChangeShapeType="1"/>
            </p:cNvSpPr>
            <p:nvPr/>
          </p:nvSpPr>
          <p:spPr bwMode="auto">
            <a:xfrm flipH="1">
              <a:off x="3216" y="2256"/>
              <a:ext cx="28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6"/>
            <p:cNvSpPr>
              <a:spLocks noChangeShapeType="1"/>
            </p:cNvSpPr>
            <p:nvPr/>
          </p:nvSpPr>
          <p:spPr bwMode="auto">
            <a:xfrm>
              <a:off x="2256" y="2256"/>
              <a:ext cx="28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Efficiency and Effectiveness in Management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 autoUpdateAnimBg="0"/>
      <p:bldP spid="335884" grpId="0" autoUpdateAnimBg="0"/>
      <p:bldP spid="3358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1–</a:t>
            </a:r>
            <a:fld id="{99AE2B2A-7C95-4B6C-BE67-4A939BF75F5D}" type="slidenum">
              <a:rPr lang="en-US"/>
              <a:pPr/>
              <a:t>13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02600" cy="42672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	</a:t>
            </a:r>
            <a:r>
              <a:rPr lang="en-US" i="1" smtClean="0"/>
              <a:t>Managers have to cope with diverse and far-reaching challenges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To keep pace with ever-advancing technology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To find ways to incorporate the Internet and e-business into their strategies and business model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Strive to remain competitive in a dynamic and far reaching world</a:t>
            </a:r>
          </a:p>
        </p:txBody>
      </p:sp>
      <p:sp>
        <p:nvSpPr>
          <p:cNvPr id="1741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56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Managerial Levels</a:t>
            </a:r>
          </a:p>
        </p:txBody>
      </p:sp>
      <p:grpSp>
        <p:nvGrpSpPr>
          <p:cNvPr id="18435" name="Group 71"/>
          <p:cNvGrpSpPr>
            <a:grpSpLocks/>
          </p:cNvGrpSpPr>
          <p:nvPr/>
        </p:nvGrpSpPr>
        <p:grpSpPr bwMode="auto">
          <a:xfrm>
            <a:off x="228600" y="1295400"/>
            <a:ext cx="8686800" cy="4191000"/>
            <a:chOff x="228600" y="1295400"/>
            <a:chExt cx="8686800" cy="4191000"/>
          </a:xfrm>
        </p:grpSpPr>
        <p:grpSp>
          <p:nvGrpSpPr>
            <p:cNvPr id="18436" name="Group 69"/>
            <p:cNvGrpSpPr>
              <a:grpSpLocks/>
            </p:cNvGrpSpPr>
            <p:nvPr/>
          </p:nvGrpSpPr>
          <p:grpSpPr bwMode="auto">
            <a:xfrm>
              <a:off x="1143000" y="1295400"/>
              <a:ext cx="6400800" cy="3276600"/>
              <a:chOff x="1143000" y="1295400"/>
              <a:chExt cx="6705600" cy="3581400"/>
            </a:xfrm>
          </p:grpSpPr>
          <p:sp>
            <p:nvSpPr>
              <p:cNvPr id="18443" name="Freeform 4"/>
              <p:cNvSpPr>
                <a:spLocks/>
              </p:cNvSpPr>
              <p:nvPr/>
            </p:nvSpPr>
            <p:spPr bwMode="blackWhite">
              <a:xfrm>
                <a:off x="1502846" y="4061831"/>
                <a:ext cx="6345754" cy="814969"/>
              </a:xfrm>
              <a:custGeom>
                <a:avLst/>
                <a:gdLst>
                  <a:gd name="T0" fmla="*/ 0 w 1522"/>
                  <a:gd name="T1" fmla="*/ 2147483647 h 296"/>
                  <a:gd name="T2" fmla="*/ 2147483647 w 1522"/>
                  <a:gd name="T3" fmla="*/ 2147483647 h 296"/>
                  <a:gd name="T4" fmla="*/ 2147483647 w 1522"/>
                  <a:gd name="T5" fmla="*/ 0 h 296"/>
                  <a:gd name="T6" fmla="*/ 2147483647 w 1522"/>
                  <a:gd name="T7" fmla="*/ 15162277 h 296"/>
                  <a:gd name="T8" fmla="*/ 0 w 1522"/>
                  <a:gd name="T9" fmla="*/ 2147483647 h 296"/>
                  <a:gd name="T10" fmla="*/ 0 w 1522"/>
                  <a:gd name="T11" fmla="*/ 2147483647 h 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2"/>
                  <a:gd name="T19" fmla="*/ 0 h 296"/>
                  <a:gd name="T20" fmla="*/ 1522 w 1522"/>
                  <a:gd name="T21" fmla="*/ 296 h 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2" h="296">
                    <a:moveTo>
                      <a:pt x="0" y="296"/>
                    </a:moveTo>
                    <a:lnTo>
                      <a:pt x="1522" y="296"/>
                    </a:lnTo>
                    <a:lnTo>
                      <a:pt x="1318" y="0"/>
                    </a:lnTo>
                    <a:lnTo>
                      <a:pt x="175" y="2"/>
                    </a:lnTo>
                    <a:lnTo>
                      <a:pt x="0" y="284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4" name="Freeform 5"/>
              <p:cNvSpPr>
                <a:spLocks/>
              </p:cNvSpPr>
              <p:nvPr/>
            </p:nvSpPr>
            <p:spPr bwMode="blackWhite">
              <a:xfrm>
                <a:off x="1502846" y="4061831"/>
                <a:ext cx="6345754" cy="814969"/>
              </a:xfrm>
              <a:custGeom>
                <a:avLst/>
                <a:gdLst>
                  <a:gd name="T0" fmla="*/ 0 w 1522"/>
                  <a:gd name="T1" fmla="*/ 2147483647 h 296"/>
                  <a:gd name="T2" fmla="*/ 2147483647 w 1522"/>
                  <a:gd name="T3" fmla="*/ 2147483647 h 296"/>
                  <a:gd name="T4" fmla="*/ 2147483647 w 1522"/>
                  <a:gd name="T5" fmla="*/ 0 h 296"/>
                  <a:gd name="T6" fmla="*/ 2147483647 w 1522"/>
                  <a:gd name="T7" fmla="*/ 15162277 h 296"/>
                  <a:gd name="T8" fmla="*/ 0 w 1522"/>
                  <a:gd name="T9" fmla="*/ 2147483647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2"/>
                  <a:gd name="T16" fmla="*/ 0 h 296"/>
                  <a:gd name="T17" fmla="*/ 1522 w 1522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2" h="296">
                    <a:moveTo>
                      <a:pt x="0" y="296"/>
                    </a:moveTo>
                    <a:lnTo>
                      <a:pt x="1522" y="296"/>
                    </a:lnTo>
                    <a:lnTo>
                      <a:pt x="1318" y="0"/>
                    </a:lnTo>
                    <a:lnTo>
                      <a:pt x="175" y="2"/>
                    </a:lnTo>
                    <a:lnTo>
                      <a:pt x="0" y="2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5" name="Freeform 6"/>
              <p:cNvSpPr>
                <a:spLocks/>
              </p:cNvSpPr>
              <p:nvPr/>
            </p:nvSpPr>
            <p:spPr bwMode="blackWhite">
              <a:xfrm>
                <a:off x="2419763" y="2994555"/>
                <a:ext cx="4338918" cy="761382"/>
              </a:xfrm>
              <a:custGeom>
                <a:avLst/>
                <a:gdLst>
                  <a:gd name="T0" fmla="*/ 2147483647 w 1041"/>
                  <a:gd name="T1" fmla="*/ 2092788754 h 277"/>
                  <a:gd name="T2" fmla="*/ 2147483647 w 1041"/>
                  <a:gd name="T3" fmla="*/ 0 h 277"/>
                  <a:gd name="T4" fmla="*/ 2147483647 w 1041"/>
                  <a:gd name="T5" fmla="*/ 0 h 277"/>
                  <a:gd name="T6" fmla="*/ 0 w 1041"/>
                  <a:gd name="T7" fmla="*/ 2092788754 h 277"/>
                  <a:gd name="T8" fmla="*/ 2147483647 w 1041"/>
                  <a:gd name="T9" fmla="*/ 2092788754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1"/>
                  <a:gd name="T16" fmla="*/ 0 h 277"/>
                  <a:gd name="T17" fmla="*/ 1041 w 1041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1" h="277">
                    <a:moveTo>
                      <a:pt x="1041" y="277"/>
                    </a:moveTo>
                    <a:lnTo>
                      <a:pt x="851" y="0"/>
                    </a:lnTo>
                    <a:lnTo>
                      <a:pt x="173" y="0"/>
                    </a:lnTo>
                    <a:lnTo>
                      <a:pt x="0" y="277"/>
                    </a:lnTo>
                    <a:lnTo>
                      <a:pt x="1041" y="27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6" name="Freeform 7"/>
              <p:cNvSpPr>
                <a:spLocks/>
              </p:cNvSpPr>
              <p:nvPr/>
            </p:nvSpPr>
            <p:spPr bwMode="blackWhite">
              <a:xfrm>
                <a:off x="2419763" y="2994555"/>
                <a:ext cx="4338918" cy="761382"/>
              </a:xfrm>
              <a:custGeom>
                <a:avLst/>
                <a:gdLst>
                  <a:gd name="T0" fmla="*/ 2147483647 w 1041"/>
                  <a:gd name="T1" fmla="*/ 2092788754 h 277"/>
                  <a:gd name="T2" fmla="*/ 2147483647 w 1041"/>
                  <a:gd name="T3" fmla="*/ 0 h 277"/>
                  <a:gd name="T4" fmla="*/ 2147483647 w 1041"/>
                  <a:gd name="T5" fmla="*/ 0 h 277"/>
                  <a:gd name="T6" fmla="*/ 0 w 1041"/>
                  <a:gd name="T7" fmla="*/ 2092788754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1"/>
                  <a:gd name="T13" fmla="*/ 0 h 277"/>
                  <a:gd name="T14" fmla="*/ 1041 w 1041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1" h="277">
                    <a:moveTo>
                      <a:pt x="1041" y="277"/>
                    </a:moveTo>
                    <a:lnTo>
                      <a:pt x="851" y="0"/>
                    </a:lnTo>
                    <a:lnTo>
                      <a:pt x="173" y="0"/>
                    </a:lnTo>
                    <a:lnTo>
                      <a:pt x="0" y="27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7" name="Freeform 8"/>
              <p:cNvSpPr>
                <a:spLocks/>
              </p:cNvSpPr>
              <p:nvPr/>
            </p:nvSpPr>
            <p:spPr bwMode="blackWhite">
              <a:xfrm>
                <a:off x="3298619" y="1424902"/>
                <a:ext cx="2553526" cy="1283856"/>
              </a:xfrm>
              <a:custGeom>
                <a:avLst/>
                <a:gdLst>
                  <a:gd name="T0" fmla="*/ 2147483647 w 612"/>
                  <a:gd name="T1" fmla="*/ 2147483647 h 466"/>
                  <a:gd name="T2" fmla="*/ 2147483647 w 612"/>
                  <a:gd name="T3" fmla="*/ 0 h 466"/>
                  <a:gd name="T4" fmla="*/ 0 w 612"/>
                  <a:gd name="T5" fmla="*/ 2147483647 h 466"/>
                  <a:gd name="T6" fmla="*/ 2147483647 w 612"/>
                  <a:gd name="T7" fmla="*/ 2147483647 h 4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466"/>
                  <a:gd name="T14" fmla="*/ 612 w 612"/>
                  <a:gd name="T15" fmla="*/ 466 h 4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466">
                    <a:moveTo>
                      <a:pt x="612" y="464"/>
                    </a:moveTo>
                    <a:lnTo>
                      <a:pt x="292" y="0"/>
                    </a:lnTo>
                    <a:lnTo>
                      <a:pt x="0" y="466"/>
                    </a:lnTo>
                    <a:lnTo>
                      <a:pt x="612" y="46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8" name="Freeform 9"/>
              <p:cNvSpPr>
                <a:spLocks/>
              </p:cNvSpPr>
              <p:nvPr/>
            </p:nvSpPr>
            <p:spPr bwMode="blackWhite">
              <a:xfrm>
                <a:off x="3298619" y="1424902"/>
                <a:ext cx="2553526" cy="1283856"/>
              </a:xfrm>
              <a:custGeom>
                <a:avLst/>
                <a:gdLst>
                  <a:gd name="T0" fmla="*/ 2147483647 w 612"/>
                  <a:gd name="T1" fmla="*/ 2147483647 h 466"/>
                  <a:gd name="T2" fmla="*/ 2147483647 w 612"/>
                  <a:gd name="T3" fmla="*/ 0 h 466"/>
                  <a:gd name="T4" fmla="*/ 0 w 612"/>
                  <a:gd name="T5" fmla="*/ 2147483647 h 466"/>
                  <a:gd name="T6" fmla="*/ 0 60000 65536"/>
                  <a:gd name="T7" fmla="*/ 0 60000 65536"/>
                  <a:gd name="T8" fmla="*/ 0 60000 65536"/>
                  <a:gd name="T9" fmla="*/ 0 w 612"/>
                  <a:gd name="T10" fmla="*/ 0 h 466"/>
                  <a:gd name="T11" fmla="*/ 612 w 612"/>
                  <a:gd name="T12" fmla="*/ 466 h 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2" h="466">
                    <a:moveTo>
                      <a:pt x="612" y="464"/>
                    </a:moveTo>
                    <a:lnTo>
                      <a:pt x="292" y="0"/>
                    </a:lnTo>
                    <a:lnTo>
                      <a:pt x="0" y="46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9" name="Freeform 58"/>
              <p:cNvSpPr>
                <a:spLocks/>
              </p:cNvSpPr>
              <p:nvPr/>
            </p:nvSpPr>
            <p:spPr bwMode="blackWhite">
              <a:xfrm>
                <a:off x="2945692" y="1295400"/>
                <a:ext cx="2546606" cy="1283856"/>
              </a:xfrm>
              <a:custGeom>
                <a:avLst/>
                <a:gdLst>
                  <a:gd name="T0" fmla="*/ 2147483647 w 611"/>
                  <a:gd name="T1" fmla="*/ 2147483647 h 466"/>
                  <a:gd name="T2" fmla="*/ 2147483647 w 611"/>
                  <a:gd name="T3" fmla="*/ 0 h 466"/>
                  <a:gd name="T4" fmla="*/ 0 w 611"/>
                  <a:gd name="T5" fmla="*/ 2147483647 h 466"/>
                  <a:gd name="T6" fmla="*/ 2147483647 w 611"/>
                  <a:gd name="T7" fmla="*/ 2147483647 h 4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1"/>
                  <a:gd name="T13" fmla="*/ 0 h 466"/>
                  <a:gd name="T14" fmla="*/ 611 w 611"/>
                  <a:gd name="T15" fmla="*/ 466 h 4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1" h="466">
                    <a:moveTo>
                      <a:pt x="611" y="464"/>
                    </a:moveTo>
                    <a:lnTo>
                      <a:pt x="291" y="0"/>
                    </a:lnTo>
                    <a:lnTo>
                      <a:pt x="0" y="466"/>
                    </a:lnTo>
                    <a:lnTo>
                      <a:pt x="611" y="464"/>
                    </a:lnTo>
                    <a:close/>
                  </a:path>
                </a:pathLst>
              </a:custGeom>
              <a:solidFill>
                <a:srgbClr val="859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50" name="Freeform 59"/>
              <p:cNvSpPr>
                <a:spLocks/>
              </p:cNvSpPr>
              <p:nvPr/>
            </p:nvSpPr>
            <p:spPr bwMode="blackWhite">
              <a:xfrm>
                <a:off x="2945692" y="1295400"/>
                <a:ext cx="2546606" cy="1283856"/>
              </a:xfrm>
              <a:custGeom>
                <a:avLst/>
                <a:gdLst>
                  <a:gd name="T0" fmla="*/ 2147483647 w 611"/>
                  <a:gd name="T1" fmla="*/ 2147483647 h 466"/>
                  <a:gd name="T2" fmla="*/ 2147483647 w 611"/>
                  <a:gd name="T3" fmla="*/ 0 h 466"/>
                  <a:gd name="T4" fmla="*/ 0 w 611"/>
                  <a:gd name="T5" fmla="*/ 2147483647 h 466"/>
                  <a:gd name="T6" fmla="*/ 0 60000 65536"/>
                  <a:gd name="T7" fmla="*/ 0 60000 65536"/>
                  <a:gd name="T8" fmla="*/ 0 60000 65536"/>
                  <a:gd name="T9" fmla="*/ 0 w 611"/>
                  <a:gd name="T10" fmla="*/ 0 h 466"/>
                  <a:gd name="T11" fmla="*/ 611 w 611"/>
                  <a:gd name="T12" fmla="*/ 466 h 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1" h="466">
                    <a:moveTo>
                      <a:pt x="611" y="464"/>
                    </a:moveTo>
                    <a:lnTo>
                      <a:pt x="291" y="0"/>
                    </a:lnTo>
                    <a:lnTo>
                      <a:pt x="0" y="46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51" name="Freeform 60"/>
              <p:cNvSpPr>
                <a:spLocks/>
              </p:cNvSpPr>
              <p:nvPr/>
            </p:nvSpPr>
            <p:spPr bwMode="blackWhite">
              <a:xfrm>
                <a:off x="2066837" y="2865053"/>
                <a:ext cx="4335458" cy="761382"/>
              </a:xfrm>
              <a:custGeom>
                <a:avLst/>
                <a:gdLst>
                  <a:gd name="T0" fmla="*/ 2147483647 w 1040"/>
                  <a:gd name="T1" fmla="*/ 2092788754 h 277"/>
                  <a:gd name="T2" fmla="*/ 2147483647 w 1040"/>
                  <a:gd name="T3" fmla="*/ 0 h 277"/>
                  <a:gd name="T4" fmla="*/ 2147483647 w 1040"/>
                  <a:gd name="T5" fmla="*/ 0 h 277"/>
                  <a:gd name="T6" fmla="*/ 0 w 1040"/>
                  <a:gd name="T7" fmla="*/ 2092788754 h 277"/>
                  <a:gd name="T8" fmla="*/ 2147483647 w 1040"/>
                  <a:gd name="T9" fmla="*/ 2092788754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0"/>
                  <a:gd name="T16" fmla="*/ 0 h 277"/>
                  <a:gd name="T17" fmla="*/ 1040 w 1040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0" h="277">
                    <a:moveTo>
                      <a:pt x="1040" y="277"/>
                    </a:moveTo>
                    <a:lnTo>
                      <a:pt x="851" y="0"/>
                    </a:lnTo>
                    <a:lnTo>
                      <a:pt x="173" y="0"/>
                    </a:lnTo>
                    <a:lnTo>
                      <a:pt x="0" y="277"/>
                    </a:lnTo>
                    <a:lnTo>
                      <a:pt x="1040" y="277"/>
                    </a:lnTo>
                    <a:close/>
                  </a:path>
                </a:pathLst>
              </a:custGeom>
              <a:solidFill>
                <a:srgbClr val="1A45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52" name="Freeform 61"/>
              <p:cNvSpPr>
                <a:spLocks/>
              </p:cNvSpPr>
              <p:nvPr/>
            </p:nvSpPr>
            <p:spPr bwMode="blackWhite">
              <a:xfrm>
                <a:off x="2066837" y="2865053"/>
                <a:ext cx="4335458" cy="761382"/>
              </a:xfrm>
              <a:custGeom>
                <a:avLst/>
                <a:gdLst>
                  <a:gd name="T0" fmla="*/ 2147483647 w 1040"/>
                  <a:gd name="T1" fmla="*/ 2092788754 h 277"/>
                  <a:gd name="T2" fmla="*/ 2147483647 w 1040"/>
                  <a:gd name="T3" fmla="*/ 0 h 277"/>
                  <a:gd name="T4" fmla="*/ 2147483647 w 1040"/>
                  <a:gd name="T5" fmla="*/ 0 h 277"/>
                  <a:gd name="T6" fmla="*/ 0 w 1040"/>
                  <a:gd name="T7" fmla="*/ 2092788754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0"/>
                  <a:gd name="T13" fmla="*/ 0 h 277"/>
                  <a:gd name="T14" fmla="*/ 1040 w 10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0" h="277">
                    <a:moveTo>
                      <a:pt x="1040" y="277"/>
                    </a:moveTo>
                    <a:lnTo>
                      <a:pt x="851" y="0"/>
                    </a:lnTo>
                    <a:lnTo>
                      <a:pt x="173" y="0"/>
                    </a:lnTo>
                    <a:lnTo>
                      <a:pt x="0" y="27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53" name="Freeform 62"/>
              <p:cNvSpPr>
                <a:spLocks/>
              </p:cNvSpPr>
              <p:nvPr/>
            </p:nvSpPr>
            <p:spPr bwMode="blackWhite">
              <a:xfrm>
                <a:off x="1143000" y="3932329"/>
                <a:ext cx="6345754" cy="812737"/>
              </a:xfrm>
              <a:custGeom>
                <a:avLst/>
                <a:gdLst>
                  <a:gd name="T0" fmla="*/ 0 w 1522"/>
                  <a:gd name="T1" fmla="*/ 2147483647 h 295"/>
                  <a:gd name="T2" fmla="*/ 2147483647 w 1522"/>
                  <a:gd name="T3" fmla="*/ 2147483647 h 295"/>
                  <a:gd name="T4" fmla="*/ 2147483647 w 1522"/>
                  <a:gd name="T5" fmla="*/ 0 h 295"/>
                  <a:gd name="T6" fmla="*/ 2147483647 w 1522"/>
                  <a:gd name="T7" fmla="*/ 15180273 h 295"/>
                  <a:gd name="T8" fmla="*/ 0 w 1522"/>
                  <a:gd name="T9" fmla="*/ 2147483647 h 295"/>
                  <a:gd name="T10" fmla="*/ 0 w 1522"/>
                  <a:gd name="T11" fmla="*/ 2147483647 h 2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2"/>
                  <a:gd name="T19" fmla="*/ 0 h 295"/>
                  <a:gd name="T20" fmla="*/ 1522 w 1522"/>
                  <a:gd name="T21" fmla="*/ 295 h 2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2" h="295">
                    <a:moveTo>
                      <a:pt x="0" y="295"/>
                    </a:moveTo>
                    <a:lnTo>
                      <a:pt x="1522" y="295"/>
                    </a:lnTo>
                    <a:lnTo>
                      <a:pt x="1318" y="0"/>
                    </a:lnTo>
                    <a:lnTo>
                      <a:pt x="176" y="2"/>
                    </a:lnTo>
                    <a:lnTo>
                      <a:pt x="0" y="284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701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54" name="Freeform 63"/>
              <p:cNvSpPr>
                <a:spLocks/>
              </p:cNvSpPr>
              <p:nvPr/>
            </p:nvSpPr>
            <p:spPr bwMode="blackWhite">
              <a:xfrm>
                <a:off x="1143000" y="3932329"/>
                <a:ext cx="6345754" cy="812737"/>
              </a:xfrm>
              <a:custGeom>
                <a:avLst/>
                <a:gdLst>
                  <a:gd name="T0" fmla="*/ 0 w 1522"/>
                  <a:gd name="T1" fmla="*/ 2147483647 h 295"/>
                  <a:gd name="T2" fmla="*/ 2147483647 w 1522"/>
                  <a:gd name="T3" fmla="*/ 2147483647 h 295"/>
                  <a:gd name="T4" fmla="*/ 2147483647 w 1522"/>
                  <a:gd name="T5" fmla="*/ 0 h 295"/>
                  <a:gd name="T6" fmla="*/ 2147483647 w 1522"/>
                  <a:gd name="T7" fmla="*/ 15180273 h 295"/>
                  <a:gd name="T8" fmla="*/ 0 w 1522"/>
                  <a:gd name="T9" fmla="*/ 2147483647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2"/>
                  <a:gd name="T16" fmla="*/ 0 h 295"/>
                  <a:gd name="T17" fmla="*/ 1522 w 1522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2" h="295">
                    <a:moveTo>
                      <a:pt x="0" y="295"/>
                    </a:moveTo>
                    <a:lnTo>
                      <a:pt x="1522" y="295"/>
                    </a:lnTo>
                    <a:lnTo>
                      <a:pt x="1318" y="0"/>
                    </a:lnTo>
                    <a:lnTo>
                      <a:pt x="176" y="2"/>
                    </a:lnTo>
                    <a:lnTo>
                      <a:pt x="0" y="2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55" name="Rectangle 64"/>
              <p:cNvSpPr>
                <a:spLocks noChangeArrowheads="1"/>
              </p:cNvSpPr>
              <p:nvPr/>
            </p:nvSpPr>
            <p:spPr bwMode="blackWhite">
              <a:xfrm>
                <a:off x="3124200" y="3124200"/>
                <a:ext cx="22570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</a:rPr>
                  <a:t>Middle Line Managers</a:t>
                </a:r>
                <a:endParaRPr lang="en-US" b="1">
                  <a:latin typeface="Times New Roman" pitchFamily="18" charset="0"/>
                </a:endParaRPr>
              </a:p>
            </p:txBody>
          </p:sp>
          <p:sp>
            <p:nvSpPr>
              <p:cNvPr id="18456" name="Rectangle 66"/>
              <p:cNvSpPr>
                <a:spLocks noChangeArrowheads="1"/>
              </p:cNvSpPr>
              <p:nvPr/>
            </p:nvSpPr>
            <p:spPr bwMode="blackWhite">
              <a:xfrm>
                <a:off x="3733800" y="1828800"/>
                <a:ext cx="98745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</a:rPr>
                  <a:t>Top Line </a:t>
                </a:r>
              </a:p>
              <a:p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</a:rPr>
                  <a:t>Managers</a:t>
                </a:r>
                <a:endParaRPr lang="en-US" b="1">
                  <a:latin typeface="Times New Roman" pitchFamily="18" charset="0"/>
                </a:endParaRPr>
              </a:p>
            </p:txBody>
          </p:sp>
          <p:sp>
            <p:nvSpPr>
              <p:cNvPr id="18457" name="Rectangle 68"/>
              <p:cNvSpPr>
                <a:spLocks noChangeArrowheads="1"/>
              </p:cNvSpPr>
              <p:nvPr/>
            </p:nvSpPr>
            <p:spPr bwMode="blackWhite">
              <a:xfrm>
                <a:off x="3429000" y="4191000"/>
                <a:ext cx="202619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</a:rPr>
                  <a:t>First Line Managers</a:t>
                </a:r>
                <a:endParaRPr lang="en-US" b="1">
                  <a:latin typeface="Times New Roman" pitchFamily="18" charset="0"/>
                </a:endParaRPr>
              </a:p>
            </p:txBody>
          </p:sp>
          <p:sp>
            <p:nvSpPr>
              <p:cNvPr id="18458" name="Line 70"/>
              <p:cNvSpPr>
                <a:spLocks noChangeShapeType="1"/>
              </p:cNvSpPr>
              <p:nvPr/>
            </p:nvSpPr>
            <p:spPr bwMode="blackWhite">
              <a:xfrm>
                <a:off x="5641080" y="2201914"/>
                <a:ext cx="1788852" cy="188671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71"/>
              <p:cNvSpPr>
                <a:spLocks/>
              </p:cNvSpPr>
              <p:nvPr/>
            </p:nvSpPr>
            <p:spPr bwMode="blackWhite">
              <a:xfrm>
                <a:off x="7312290" y="4017175"/>
                <a:ext cx="204144" cy="169692"/>
              </a:xfrm>
              <a:custGeom>
                <a:avLst/>
                <a:gdLst>
                  <a:gd name="T0" fmla="*/ 850505562 w 49"/>
                  <a:gd name="T1" fmla="*/ 472055381 h 61"/>
                  <a:gd name="T2" fmla="*/ 0 w 49"/>
                  <a:gd name="T3" fmla="*/ 201204676 h 61"/>
                  <a:gd name="T4" fmla="*/ 451287382 w 49"/>
                  <a:gd name="T5" fmla="*/ 177987434 h 61"/>
                  <a:gd name="T6" fmla="*/ 694289622 w 49"/>
                  <a:gd name="T7" fmla="*/ 0 h 61"/>
                  <a:gd name="T8" fmla="*/ 850505562 w 49"/>
                  <a:gd name="T9" fmla="*/ 47205538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1"/>
                  <a:gd name="T17" fmla="*/ 49 w 4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1">
                    <a:moveTo>
                      <a:pt x="49" y="61"/>
                    </a:moveTo>
                    <a:lnTo>
                      <a:pt x="0" y="26"/>
                    </a:lnTo>
                    <a:lnTo>
                      <a:pt x="26" y="23"/>
                    </a:lnTo>
                    <a:lnTo>
                      <a:pt x="40" y="0"/>
                    </a:lnTo>
                    <a:lnTo>
                      <a:pt x="4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60" name="Freeform 72"/>
              <p:cNvSpPr>
                <a:spLocks/>
              </p:cNvSpPr>
              <p:nvPr/>
            </p:nvSpPr>
            <p:spPr bwMode="blackWhite">
              <a:xfrm>
                <a:off x="5554579" y="2103671"/>
                <a:ext cx="204144" cy="169692"/>
              </a:xfrm>
              <a:custGeom>
                <a:avLst/>
                <a:gdLst>
                  <a:gd name="T0" fmla="*/ 0 w 49"/>
                  <a:gd name="T1" fmla="*/ 0 h 62"/>
                  <a:gd name="T2" fmla="*/ 850505562 w 49"/>
                  <a:gd name="T3" fmla="*/ 269676188 h 62"/>
                  <a:gd name="T4" fmla="*/ 364501212 w 49"/>
                  <a:gd name="T5" fmla="*/ 284658345 h 62"/>
                  <a:gd name="T6" fmla="*/ 156216005 w 49"/>
                  <a:gd name="T7" fmla="*/ 464441587 h 62"/>
                  <a:gd name="T8" fmla="*/ 0 w 49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2"/>
                  <a:gd name="T17" fmla="*/ 49 w 4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2">
                    <a:moveTo>
                      <a:pt x="0" y="0"/>
                    </a:moveTo>
                    <a:lnTo>
                      <a:pt x="49" y="36"/>
                    </a:lnTo>
                    <a:lnTo>
                      <a:pt x="21" y="38"/>
                    </a:lnTo>
                    <a:lnTo>
                      <a:pt x="9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61" name="Line 73"/>
              <p:cNvSpPr>
                <a:spLocks noChangeShapeType="1"/>
              </p:cNvSpPr>
              <p:nvPr/>
            </p:nvSpPr>
            <p:spPr bwMode="blackWhite">
              <a:xfrm flipH="1">
                <a:off x="1281402" y="2201914"/>
                <a:ext cx="1750791" cy="193136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74"/>
              <p:cNvSpPr>
                <a:spLocks/>
              </p:cNvSpPr>
              <p:nvPr/>
            </p:nvSpPr>
            <p:spPr bwMode="blackWhite">
              <a:xfrm>
                <a:off x="1194901" y="4061831"/>
                <a:ext cx="207604" cy="162994"/>
              </a:xfrm>
              <a:custGeom>
                <a:avLst/>
                <a:gdLst>
                  <a:gd name="T0" fmla="*/ 0 w 50"/>
                  <a:gd name="T1" fmla="*/ 450288938 h 59"/>
                  <a:gd name="T2" fmla="*/ 861988413 w 50"/>
                  <a:gd name="T3" fmla="*/ 183169381 h 59"/>
                  <a:gd name="T4" fmla="*/ 413754775 w 50"/>
                  <a:gd name="T5" fmla="*/ 183169381 h 59"/>
                  <a:gd name="T6" fmla="*/ 172398526 w 50"/>
                  <a:gd name="T7" fmla="*/ 0 h 59"/>
                  <a:gd name="T8" fmla="*/ 0 w 50"/>
                  <a:gd name="T9" fmla="*/ 4502889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9"/>
                  <a:gd name="T17" fmla="*/ 50 w 5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9">
                    <a:moveTo>
                      <a:pt x="0" y="59"/>
                    </a:moveTo>
                    <a:lnTo>
                      <a:pt x="50" y="24"/>
                    </a:lnTo>
                    <a:lnTo>
                      <a:pt x="24" y="24"/>
                    </a:lnTo>
                    <a:lnTo>
                      <a:pt x="10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63" name="Freeform 75"/>
              <p:cNvSpPr>
                <a:spLocks/>
              </p:cNvSpPr>
              <p:nvPr/>
            </p:nvSpPr>
            <p:spPr bwMode="blackWhite">
              <a:xfrm>
                <a:off x="2914552" y="2103671"/>
                <a:ext cx="204144" cy="169692"/>
              </a:xfrm>
              <a:custGeom>
                <a:avLst/>
                <a:gdLst>
                  <a:gd name="T0" fmla="*/ 850505562 w 49"/>
                  <a:gd name="T1" fmla="*/ 0 h 62"/>
                  <a:gd name="T2" fmla="*/ 0 w 49"/>
                  <a:gd name="T3" fmla="*/ 269676188 h 62"/>
                  <a:gd name="T4" fmla="*/ 451287382 w 49"/>
                  <a:gd name="T5" fmla="*/ 284658345 h 62"/>
                  <a:gd name="T6" fmla="*/ 659576820 w 49"/>
                  <a:gd name="T7" fmla="*/ 464441587 h 62"/>
                  <a:gd name="T8" fmla="*/ 850505562 w 49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2"/>
                  <a:gd name="T17" fmla="*/ 49 w 4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2">
                    <a:moveTo>
                      <a:pt x="49" y="0"/>
                    </a:moveTo>
                    <a:lnTo>
                      <a:pt x="0" y="36"/>
                    </a:lnTo>
                    <a:lnTo>
                      <a:pt x="26" y="38"/>
                    </a:lnTo>
                    <a:lnTo>
                      <a:pt x="38" y="6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8437" name="Group 70"/>
            <p:cNvGrpSpPr>
              <a:grpSpLocks/>
            </p:cNvGrpSpPr>
            <p:nvPr/>
          </p:nvGrpSpPr>
          <p:grpSpPr bwMode="auto">
            <a:xfrm>
              <a:off x="228600" y="4648200"/>
              <a:ext cx="8686800" cy="838200"/>
              <a:chOff x="457200" y="4648200"/>
              <a:chExt cx="8229600" cy="990600"/>
            </a:xfrm>
          </p:grpSpPr>
          <p:sp>
            <p:nvSpPr>
              <p:cNvPr id="18438" name="Freeform 4"/>
              <p:cNvSpPr>
                <a:spLocks/>
              </p:cNvSpPr>
              <p:nvPr/>
            </p:nvSpPr>
            <p:spPr bwMode="blackWhite">
              <a:xfrm>
                <a:off x="898829" y="4784027"/>
                <a:ext cx="7787971" cy="854773"/>
              </a:xfrm>
              <a:custGeom>
                <a:avLst/>
                <a:gdLst>
                  <a:gd name="T0" fmla="*/ 0 w 1522"/>
                  <a:gd name="T1" fmla="*/ 2147483647 h 296"/>
                  <a:gd name="T2" fmla="*/ 2147483647 w 1522"/>
                  <a:gd name="T3" fmla="*/ 2147483647 h 296"/>
                  <a:gd name="T4" fmla="*/ 2147483647 w 1522"/>
                  <a:gd name="T5" fmla="*/ 0 h 296"/>
                  <a:gd name="T6" fmla="*/ 2147483647 w 1522"/>
                  <a:gd name="T7" fmla="*/ 16676736 h 296"/>
                  <a:gd name="T8" fmla="*/ 0 w 1522"/>
                  <a:gd name="T9" fmla="*/ 2147483647 h 296"/>
                  <a:gd name="T10" fmla="*/ 0 w 1522"/>
                  <a:gd name="T11" fmla="*/ 2147483647 h 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2"/>
                  <a:gd name="T19" fmla="*/ 0 h 296"/>
                  <a:gd name="T20" fmla="*/ 1522 w 1522"/>
                  <a:gd name="T21" fmla="*/ 296 h 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2" h="296">
                    <a:moveTo>
                      <a:pt x="0" y="296"/>
                    </a:moveTo>
                    <a:lnTo>
                      <a:pt x="1522" y="296"/>
                    </a:lnTo>
                    <a:lnTo>
                      <a:pt x="1318" y="0"/>
                    </a:lnTo>
                    <a:lnTo>
                      <a:pt x="175" y="2"/>
                    </a:lnTo>
                    <a:lnTo>
                      <a:pt x="0" y="284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39" name="Freeform 5"/>
              <p:cNvSpPr>
                <a:spLocks/>
              </p:cNvSpPr>
              <p:nvPr/>
            </p:nvSpPr>
            <p:spPr bwMode="blackWhite">
              <a:xfrm>
                <a:off x="898829" y="4784027"/>
                <a:ext cx="7787971" cy="854773"/>
              </a:xfrm>
              <a:custGeom>
                <a:avLst/>
                <a:gdLst>
                  <a:gd name="T0" fmla="*/ 0 w 1522"/>
                  <a:gd name="T1" fmla="*/ 2147483647 h 296"/>
                  <a:gd name="T2" fmla="*/ 2147483647 w 1522"/>
                  <a:gd name="T3" fmla="*/ 2147483647 h 296"/>
                  <a:gd name="T4" fmla="*/ 2147483647 w 1522"/>
                  <a:gd name="T5" fmla="*/ 0 h 296"/>
                  <a:gd name="T6" fmla="*/ 2147483647 w 1522"/>
                  <a:gd name="T7" fmla="*/ 16676736 h 296"/>
                  <a:gd name="T8" fmla="*/ 0 w 1522"/>
                  <a:gd name="T9" fmla="*/ 2147483647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2"/>
                  <a:gd name="T16" fmla="*/ 0 h 296"/>
                  <a:gd name="T17" fmla="*/ 1522 w 1522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2" h="296">
                    <a:moveTo>
                      <a:pt x="0" y="296"/>
                    </a:moveTo>
                    <a:lnTo>
                      <a:pt x="1522" y="296"/>
                    </a:lnTo>
                    <a:lnTo>
                      <a:pt x="1318" y="0"/>
                    </a:lnTo>
                    <a:lnTo>
                      <a:pt x="175" y="2"/>
                    </a:lnTo>
                    <a:lnTo>
                      <a:pt x="0" y="2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blackWhite">
              <a:xfrm>
                <a:off x="457200" y="4648200"/>
                <a:ext cx="7787439" cy="851766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1522" y="295"/>
                  </a:cxn>
                  <a:cxn ang="0">
                    <a:pos x="1318" y="0"/>
                  </a:cxn>
                  <a:cxn ang="0">
                    <a:pos x="176" y="2"/>
                  </a:cxn>
                  <a:cxn ang="0">
                    <a:pos x="0" y="284"/>
                  </a:cxn>
                  <a:cxn ang="0">
                    <a:pos x="0" y="295"/>
                  </a:cxn>
                </a:cxnLst>
                <a:rect l="0" t="0" r="r" b="b"/>
                <a:pathLst>
                  <a:path w="1522" h="295">
                    <a:moveTo>
                      <a:pt x="0" y="295"/>
                    </a:moveTo>
                    <a:lnTo>
                      <a:pt x="1522" y="295"/>
                    </a:lnTo>
                    <a:lnTo>
                      <a:pt x="1318" y="0"/>
                    </a:lnTo>
                    <a:lnTo>
                      <a:pt x="176" y="2"/>
                    </a:lnTo>
                    <a:lnTo>
                      <a:pt x="0" y="284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1" name="Freeform 63"/>
              <p:cNvSpPr>
                <a:spLocks/>
              </p:cNvSpPr>
              <p:nvPr/>
            </p:nvSpPr>
            <p:spPr bwMode="blackWhite">
              <a:xfrm>
                <a:off x="457200" y="4648200"/>
                <a:ext cx="7787971" cy="852432"/>
              </a:xfrm>
              <a:custGeom>
                <a:avLst/>
                <a:gdLst>
                  <a:gd name="T0" fmla="*/ 0 w 1522"/>
                  <a:gd name="T1" fmla="*/ 2147483647 h 295"/>
                  <a:gd name="T2" fmla="*/ 2147483647 w 1522"/>
                  <a:gd name="T3" fmla="*/ 2147483647 h 295"/>
                  <a:gd name="T4" fmla="*/ 2147483647 w 1522"/>
                  <a:gd name="T5" fmla="*/ 0 h 295"/>
                  <a:gd name="T6" fmla="*/ 2147483647 w 1522"/>
                  <a:gd name="T7" fmla="*/ 16698997 h 295"/>
                  <a:gd name="T8" fmla="*/ 0 w 1522"/>
                  <a:gd name="T9" fmla="*/ 2147483647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2"/>
                  <a:gd name="T16" fmla="*/ 0 h 295"/>
                  <a:gd name="T17" fmla="*/ 1522 w 1522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2" h="295">
                    <a:moveTo>
                      <a:pt x="0" y="295"/>
                    </a:moveTo>
                    <a:lnTo>
                      <a:pt x="1522" y="295"/>
                    </a:lnTo>
                    <a:lnTo>
                      <a:pt x="1318" y="0"/>
                    </a:lnTo>
                    <a:lnTo>
                      <a:pt x="176" y="2"/>
                    </a:lnTo>
                    <a:lnTo>
                      <a:pt x="0" y="2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442" name="Rectangle 68"/>
              <p:cNvSpPr>
                <a:spLocks noChangeArrowheads="1"/>
              </p:cNvSpPr>
              <p:nvPr/>
            </p:nvSpPr>
            <p:spPr bwMode="blackWhite">
              <a:xfrm>
                <a:off x="3056021" y="4918364"/>
                <a:ext cx="2751765" cy="327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</a:rPr>
                  <a:t>Non – Managerial Employees</a:t>
                </a:r>
                <a:endParaRPr lang="en-US" b="1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Levels of Management</a:t>
            </a:r>
          </a:p>
        </p:txBody>
      </p:sp>
      <p:graphicFrame>
        <p:nvGraphicFramePr>
          <p:cNvPr id="30724" name="Diagram 2"/>
          <p:cNvGraphicFramePr>
            <a:graphicFrameLocks/>
          </p:cNvGraphicFramePr>
          <p:nvPr>
            <p:ph idx="1"/>
          </p:nvPr>
        </p:nvGraphicFramePr>
        <p:xfrm>
          <a:off x="-457200" y="762000"/>
          <a:ext cx="9899650" cy="57483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050925" y="171291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Top Level Management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65125" y="3008313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Middle Level Management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65125" y="4456113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First-Line</a:t>
            </a:r>
          </a:p>
          <a:p>
            <a:r>
              <a:rPr lang="en-US"/>
              <a:t>Management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Dgm spid="30724" grpId="0"/>
      <p:bldP spid="30730" grpId="0"/>
      <p:bldP spid="307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Top Managers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47650" y="60499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828800"/>
            <a:ext cx="6629400" cy="4876800"/>
            <a:chOff x="2160" y="768"/>
            <a:chExt cx="3408" cy="3072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60" y="768"/>
              <a:ext cx="3408" cy="5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300" b="1" i="1">
                  <a:solidFill>
                    <a:srgbClr val="000000"/>
                  </a:solidFill>
                </a:rPr>
                <a:t>Responsible for…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160" y="1394"/>
              <a:ext cx="3408" cy="567"/>
            </a:xfrm>
            <a:prstGeom prst="rect">
              <a:avLst/>
            </a:prstGeom>
            <a:solidFill>
              <a:srgbClr val="E6BF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300" b="1">
                  <a:solidFill>
                    <a:srgbClr val="000000"/>
                  </a:solidFill>
                </a:rPr>
                <a:t>Creating a context for change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160" y="2020"/>
              <a:ext cx="3407" cy="56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300" b="1">
                  <a:solidFill>
                    <a:srgbClr val="000000"/>
                  </a:solidFill>
                </a:rPr>
                <a:t>Developing attitudes of commitment</a:t>
              </a:r>
              <a:br>
                <a:rPr lang="en-US" sz="2300" b="1">
                  <a:solidFill>
                    <a:srgbClr val="000000"/>
                  </a:solidFill>
                </a:rPr>
              </a:br>
              <a:r>
                <a:rPr lang="en-US" sz="2300" b="1">
                  <a:solidFill>
                    <a:srgbClr val="000000"/>
                  </a:solidFill>
                </a:rPr>
                <a:t>and ownership in employees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160" y="2646"/>
              <a:ext cx="3407" cy="56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300" b="1">
                  <a:solidFill>
                    <a:srgbClr val="000000"/>
                  </a:solidFill>
                </a:rPr>
                <a:t>Creating a positive organizational </a:t>
              </a:r>
              <a:br>
                <a:rPr lang="en-US" sz="2300" b="1">
                  <a:solidFill>
                    <a:srgbClr val="000000"/>
                  </a:solidFill>
                </a:rPr>
              </a:br>
              <a:r>
                <a:rPr lang="en-US" sz="2300" b="1">
                  <a:solidFill>
                    <a:srgbClr val="000000"/>
                  </a:solidFill>
                </a:rPr>
                <a:t>culture through language and action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160" y="3272"/>
              <a:ext cx="3408" cy="568"/>
            </a:xfrm>
            <a:prstGeom prst="rect">
              <a:avLst/>
            </a:prstGeom>
            <a:solidFill>
              <a:srgbClr val="9DD7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300" b="1">
                  <a:solidFill>
                    <a:srgbClr val="000000"/>
                  </a:solidFill>
                </a:rPr>
                <a:t>Monitoring their business environments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Middle Managers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7650" y="60499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447800"/>
            <a:ext cx="7239000" cy="5410200"/>
            <a:chOff x="2160" y="768"/>
            <a:chExt cx="3408" cy="3072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160" y="768"/>
              <a:ext cx="3408" cy="5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b="1" i="1">
                  <a:solidFill>
                    <a:srgbClr val="000000"/>
                  </a:solidFill>
                </a:rPr>
                <a:t>Responsible for…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2160" y="1394"/>
              <a:ext cx="3408" cy="567"/>
            </a:xfrm>
            <a:prstGeom prst="rect">
              <a:avLst/>
            </a:prstGeom>
            <a:solidFill>
              <a:srgbClr val="E6BF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b="1"/>
                <a:t>Setting objectives consistent with top </a:t>
              </a:r>
              <a:br>
                <a:rPr lang="en-US" sz="2200" b="1"/>
              </a:br>
              <a:r>
                <a:rPr lang="en-US" sz="2200" b="1"/>
                <a:t>management goals, planning strategies</a:t>
              </a: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160" y="2020"/>
              <a:ext cx="3407" cy="56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endParaRPr lang="en-US" sz="2200" b="1"/>
            </a:p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r>
                <a:rPr lang="en-US" sz="2200" b="1"/>
                <a:t>Coordinating and linking groups, </a:t>
              </a:r>
              <a:br>
                <a:rPr lang="en-US" sz="2200" b="1"/>
              </a:br>
              <a:r>
                <a:rPr lang="en-US" sz="2200" b="1"/>
                <a:t>departments, and divisions</a:t>
              </a:r>
            </a:p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endParaRPr lang="en-US" sz="2200" b="1">
                <a:solidFill>
                  <a:srgbClr val="000000"/>
                </a:solidFill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2160" y="2646"/>
              <a:ext cx="3407" cy="56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r>
                <a:rPr lang="en-US" sz="2200" b="1"/>
                <a:t>Monitoring and managing the performance </a:t>
              </a:r>
              <a:br>
                <a:rPr lang="en-US" sz="2200" b="1"/>
              </a:br>
              <a:r>
                <a:rPr lang="en-US" sz="2200" b="1"/>
                <a:t>of subunits and managers who report to them</a:t>
              </a: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2160" y="3272"/>
              <a:ext cx="3408" cy="568"/>
            </a:xfrm>
            <a:prstGeom prst="rect">
              <a:avLst/>
            </a:prstGeom>
            <a:solidFill>
              <a:srgbClr val="9DD7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endParaRPr lang="en-US" sz="2200" b="1"/>
            </a:p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r>
                <a:rPr lang="en-US" sz="2200" b="1"/>
                <a:t>Implementing the changes or strategies</a:t>
              </a:r>
              <a:br>
                <a:rPr lang="en-US" sz="2200" b="1"/>
              </a:br>
              <a:r>
                <a:rPr lang="en-US" sz="2200" b="1"/>
                <a:t>generated by top managers</a:t>
              </a:r>
            </a:p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endParaRPr lang="en-US" sz="22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First-Line Managers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7650" y="60499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057400"/>
            <a:ext cx="7239000" cy="4305300"/>
            <a:chOff x="768" y="672"/>
            <a:chExt cx="4560" cy="2712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768" y="672"/>
              <a:ext cx="4560" cy="6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b="1" i="1">
                  <a:solidFill>
                    <a:srgbClr val="000000"/>
                  </a:solidFill>
                </a:rPr>
                <a:t>Responsible for…</a:t>
              </a: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768" y="1366"/>
              <a:ext cx="4560" cy="629"/>
            </a:xfrm>
            <a:prstGeom prst="rect">
              <a:avLst/>
            </a:prstGeom>
            <a:solidFill>
              <a:srgbClr val="E6BF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b="1"/>
                <a:t>Managing the performance of </a:t>
              </a:r>
              <a:br>
                <a:rPr lang="en-US" sz="2200" b="1"/>
              </a:br>
              <a:r>
                <a:rPr lang="en-US" sz="2200" b="1"/>
                <a:t>entry-level employees</a:t>
              </a: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768" y="2061"/>
              <a:ext cx="4559" cy="62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endParaRPr lang="en-US" sz="2200" b="1"/>
            </a:p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r>
                <a:rPr lang="en-US" sz="2200" b="1"/>
                <a:t>Teaching entry-level employees </a:t>
              </a:r>
              <a:br>
                <a:rPr lang="en-US" sz="2200" b="1"/>
              </a:br>
              <a:r>
                <a:rPr lang="en-US" sz="2200" b="1"/>
                <a:t>how to do their jobs </a:t>
              </a:r>
            </a:p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endParaRPr lang="en-US" sz="2200" b="1">
                <a:solidFill>
                  <a:srgbClr val="000000"/>
                </a:solidFill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768" y="2755"/>
              <a:ext cx="4559" cy="62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45000"/>
                </a:spcBef>
                <a:buClr>
                  <a:srgbClr val="002A7E"/>
                </a:buClr>
                <a:buFont typeface="Wingdings 2" pitchFamily="18" charset="2"/>
                <a:buNone/>
                <a:defRPr/>
              </a:pPr>
              <a:r>
                <a:rPr lang="en-US" sz="2200" b="1"/>
                <a:t>Making schedules and operating plans based on </a:t>
              </a:r>
              <a:br>
                <a:rPr lang="en-US" sz="2200" b="1"/>
              </a:br>
              <a:r>
                <a:rPr lang="en-US" sz="2200" b="1"/>
                <a:t>middle management’s intermediate-range plans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381000"/>
            <a:ext cx="8108950" cy="7096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Management Levels and Functional Areas</a:t>
            </a:r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924050"/>
            <a:ext cx="8001000" cy="417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Reference Books: </a:t>
            </a:r>
            <a:r>
              <a:rPr lang="en-US" dirty="0" smtClean="0">
                <a:latin typeface="Bitstream Vera Serif"/>
                <a:ea typeface="Bitstream Vera Sans"/>
                <a:cs typeface="Times New Roman"/>
              </a:rPr>
              <a:t/>
            </a:r>
            <a:br>
              <a:rPr lang="en-US" dirty="0" smtClean="0">
                <a:latin typeface="Bitstream Vera Serif"/>
                <a:ea typeface="Bitstream Vera Sans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Essentials of Management</a:t>
            </a:r>
          </a:p>
          <a:p>
            <a:pPr marL="738187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Harold Koontz &amp; Heinz </a:t>
            </a:r>
            <a:r>
              <a:rPr lang="en-US" dirty="0" err="1" smtClean="0">
                <a:latin typeface="Book Antiqua"/>
                <a:ea typeface="Bitstream Vera Sans"/>
                <a:cs typeface="Times New Roman"/>
              </a:rPr>
              <a:t>Weihrich</a:t>
            </a:r>
            <a:endParaRPr lang="en-US" dirty="0" smtClean="0">
              <a:latin typeface="Bitstream Vera Serif"/>
              <a:ea typeface="Bitstream Vera Sans"/>
              <a:cs typeface="Times New Roman"/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Management</a:t>
            </a:r>
          </a:p>
          <a:p>
            <a:pPr marL="852487" lvl="1" indent="-4572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Heinz </a:t>
            </a:r>
            <a:r>
              <a:rPr lang="en-US" dirty="0" err="1" smtClean="0">
                <a:latin typeface="Book Antiqua"/>
                <a:ea typeface="Bitstream Vera Sans"/>
                <a:cs typeface="Times New Roman"/>
              </a:rPr>
              <a:t>Weihrich</a:t>
            </a:r>
            <a:r>
              <a:rPr lang="en-US" dirty="0" smtClean="0">
                <a:latin typeface="Book Antiqua"/>
                <a:ea typeface="Bitstream Vera Sans"/>
                <a:cs typeface="Times New Roman"/>
              </a:rPr>
              <a:t>, Mark V </a:t>
            </a:r>
            <a:r>
              <a:rPr lang="en-US" dirty="0" err="1" smtClean="0">
                <a:latin typeface="Book Antiqua"/>
                <a:ea typeface="Bitstream Vera Sans"/>
                <a:cs typeface="Times New Roman"/>
              </a:rPr>
              <a:t>Cannice</a:t>
            </a:r>
            <a:r>
              <a:rPr lang="en-US" dirty="0" smtClean="0">
                <a:latin typeface="Book Antiqua"/>
                <a:ea typeface="Bitstream Vera Sans"/>
                <a:cs typeface="Times New Roman"/>
              </a:rPr>
              <a:t>, Harold Koontz</a:t>
            </a:r>
          </a:p>
          <a:p>
            <a:pPr marL="514350" indent="-5143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Management</a:t>
            </a:r>
          </a:p>
          <a:p>
            <a:pPr marL="909637" lvl="1" indent="-5143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Book Antiqua"/>
                <a:ea typeface="Bitstream Vera Sans"/>
                <a:cs typeface="Times New Roman"/>
              </a:rPr>
              <a:t>By James Arthur Finch Stoner, Freeman R, </a:t>
            </a:r>
            <a:r>
              <a:rPr lang="en-US" dirty="0" err="1" smtClean="0">
                <a:latin typeface="Book Antiqua"/>
                <a:ea typeface="Bitstream Vera Sans"/>
                <a:cs typeface="Times New Roman"/>
              </a:rPr>
              <a:t>Jr</a:t>
            </a:r>
            <a:r>
              <a:rPr lang="en-US" dirty="0" smtClean="0">
                <a:latin typeface="Book Antiqua"/>
                <a:ea typeface="Bitstream Vera Sans"/>
                <a:cs typeface="Times New Roman"/>
              </a:rPr>
              <a:t> Gilbert Daniel R</a:t>
            </a:r>
          </a:p>
          <a:p>
            <a:pPr marL="514350" indent="-5143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Book Antiqua"/>
              <a:ea typeface="Bitstream Vera Sans"/>
              <a:cs typeface="Times New Roman"/>
            </a:endParaRPr>
          </a:p>
          <a:p>
            <a:pPr marL="852487" lvl="1" indent="-4572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Bitstream Vera Serif"/>
              <a:ea typeface="Bitstream Vera Sans"/>
              <a:cs typeface="Times New Roman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Managers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467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en-US" sz="2400" dirty="0"/>
              <a:t>General Managers</a:t>
            </a:r>
          </a:p>
          <a:p>
            <a:pPr marL="914400" lvl="1" indent="-342900" eaLnBrk="1" hangingPunct="1">
              <a:defRPr/>
            </a:pPr>
            <a:r>
              <a:rPr lang="en-US" sz="2000" dirty="0"/>
              <a:t>Supervise the activities of several departments.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dirty="0"/>
              <a:t>Functional Managers</a:t>
            </a:r>
          </a:p>
          <a:p>
            <a:pPr marL="914400" lvl="1" indent="-342900" eaLnBrk="1" hangingPunct="1">
              <a:defRPr/>
            </a:pPr>
            <a:r>
              <a:rPr lang="en-US" sz="2000" dirty="0"/>
              <a:t>Supervise the activities of related tasks.</a:t>
            </a:r>
          </a:p>
          <a:p>
            <a:pPr marL="914400" lvl="1" indent="-342900" eaLnBrk="1" hangingPunct="1">
              <a:defRPr/>
            </a:pPr>
            <a:r>
              <a:rPr lang="en-US" sz="2000" dirty="0"/>
              <a:t>Common functional areas:</a:t>
            </a:r>
          </a:p>
          <a:p>
            <a:pPr marL="1485900" lvl="2" indent="-457200" eaLnBrk="1" hangingPunct="1">
              <a:defRPr/>
            </a:pPr>
            <a:r>
              <a:rPr lang="en-US" sz="2600" dirty="0"/>
              <a:t>Marketing		</a:t>
            </a:r>
          </a:p>
          <a:p>
            <a:pPr marL="1485900" lvl="2" indent="-457200" eaLnBrk="1" hangingPunct="1">
              <a:defRPr/>
            </a:pPr>
            <a:r>
              <a:rPr lang="en-US" sz="2600" dirty="0"/>
              <a:t>Operations/production</a:t>
            </a:r>
          </a:p>
          <a:p>
            <a:pPr marL="1485900" lvl="2" indent="-457200" eaLnBrk="1" hangingPunct="1">
              <a:defRPr/>
            </a:pPr>
            <a:r>
              <a:rPr lang="en-US" sz="2600" dirty="0"/>
              <a:t>Finance/accounting	</a:t>
            </a:r>
          </a:p>
          <a:p>
            <a:pPr marL="1485900" lvl="2" indent="-457200" eaLnBrk="1" hangingPunct="1">
              <a:defRPr/>
            </a:pPr>
            <a:r>
              <a:rPr lang="en-US" sz="2600" dirty="0"/>
              <a:t>Human resources/personnel management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dirty="0"/>
              <a:t>Project Managers</a:t>
            </a:r>
          </a:p>
          <a:p>
            <a:pPr marL="914400" lvl="1" indent="-342900" eaLnBrk="1" hangingPunct="1">
              <a:defRPr/>
            </a:pPr>
            <a:r>
              <a:rPr lang="en-US" sz="2000" dirty="0"/>
              <a:t>Coordinate employees across several functional departments to accomplish a specific task.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Do Managers Do?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65532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Functional Approach</a:t>
            </a:r>
          </a:p>
          <a:p>
            <a:pPr lvl="1" eaLnBrk="1" hangingPunct="1">
              <a:defRPr/>
            </a:pPr>
            <a:r>
              <a:rPr lang="en-US" dirty="0" smtClean="0"/>
              <a:t>Planning</a:t>
            </a:r>
          </a:p>
          <a:p>
            <a:pPr lvl="2" eaLnBrk="1" hangingPunct="1">
              <a:defRPr/>
            </a:pPr>
            <a:r>
              <a:rPr lang="en-US" dirty="0" smtClean="0"/>
              <a:t>Defining goals, establishing strategies to achieve goals, developing plans to integrate and coordinate activities.</a:t>
            </a:r>
          </a:p>
          <a:p>
            <a:pPr lvl="1" eaLnBrk="1" hangingPunct="1">
              <a:defRPr/>
            </a:pPr>
            <a:r>
              <a:rPr lang="en-US" dirty="0" smtClean="0"/>
              <a:t>Organizing</a:t>
            </a:r>
          </a:p>
          <a:p>
            <a:pPr lvl="2" eaLnBrk="1" hangingPunct="1">
              <a:defRPr/>
            </a:pPr>
            <a:r>
              <a:rPr lang="en-US" dirty="0" smtClean="0"/>
              <a:t>Arranging and structuring work to accomplish organizational goals.</a:t>
            </a:r>
          </a:p>
          <a:p>
            <a:pPr lvl="1" eaLnBrk="1" hangingPunct="1">
              <a:defRPr/>
            </a:pPr>
            <a:r>
              <a:rPr lang="en-US" dirty="0" smtClean="0"/>
              <a:t>Leading</a:t>
            </a:r>
          </a:p>
          <a:p>
            <a:pPr lvl="2" eaLnBrk="1" hangingPunct="1">
              <a:defRPr/>
            </a:pPr>
            <a:r>
              <a:rPr lang="en-US" dirty="0" smtClean="0"/>
              <a:t>Working with and through people to accomplish goals.</a:t>
            </a:r>
          </a:p>
          <a:p>
            <a:pPr lvl="1" eaLnBrk="1" hangingPunct="1">
              <a:defRPr/>
            </a:pPr>
            <a:r>
              <a:rPr lang="en-US" dirty="0" smtClean="0"/>
              <a:t>Controlling</a:t>
            </a:r>
          </a:p>
          <a:p>
            <a:pPr lvl="2" eaLnBrk="1" hangingPunct="1">
              <a:defRPr/>
            </a:pPr>
            <a:r>
              <a:rPr lang="en-US" dirty="0" smtClean="0"/>
              <a:t>Monitoring, comparing, and correcting work.</a:t>
            </a:r>
          </a:p>
        </p:txBody>
      </p:sp>
      <p:pic>
        <p:nvPicPr>
          <p:cNvPr id="6" name="Picture 10" descr="j0240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14800"/>
            <a:ext cx="2946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0249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25130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bs0159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28600"/>
            <a:ext cx="25257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PE0619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27035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1000" y="457200"/>
            <a:ext cx="2057400" cy="2544763"/>
            <a:chOff x="228600" y="2796712"/>
            <a:chExt cx="1699592" cy="2544002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228600" y="2796712"/>
              <a:ext cx="1371739" cy="25440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30" name="Text Box 27"/>
            <p:cNvSpPr txBox="1">
              <a:spLocks noChangeArrowheads="1"/>
            </p:cNvSpPr>
            <p:nvPr/>
          </p:nvSpPr>
          <p:spPr bwMode="auto">
            <a:xfrm>
              <a:off x="380192" y="3008544"/>
              <a:ext cx="980613" cy="306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Resources</a:t>
              </a:r>
            </a:p>
          </p:txBody>
        </p:sp>
        <p:sp>
          <p:nvSpPr>
            <p:cNvPr id="25631" name="Text Box 31"/>
            <p:cNvSpPr txBox="1">
              <a:spLocks noChangeArrowheads="1"/>
            </p:cNvSpPr>
            <p:nvPr/>
          </p:nvSpPr>
          <p:spPr bwMode="auto">
            <a:xfrm>
              <a:off x="354496" y="3253912"/>
              <a:ext cx="1573696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Human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Financial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Raw Materials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Technological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Information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81000" y="3733800"/>
            <a:ext cx="1797050" cy="2671763"/>
            <a:chOff x="7391399" y="2667000"/>
            <a:chExt cx="1492577" cy="2671101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7391399" y="2667000"/>
              <a:ext cx="1492577" cy="2671101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27" name="Text Box 30"/>
            <p:cNvSpPr txBox="1">
              <a:spLocks noChangeArrowheads="1"/>
            </p:cNvSpPr>
            <p:nvPr/>
          </p:nvSpPr>
          <p:spPr bwMode="auto">
            <a:xfrm>
              <a:off x="7531876" y="2923811"/>
              <a:ext cx="1241162" cy="306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25628" name="Text Box 32"/>
            <p:cNvSpPr txBox="1">
              <a:spLocks noChangeArrowheads="1"/>
            </p:cNvSpPr>
            <p:nvPr/>
          </p:nvSpPr>
          <p:spPr bwMode="auto">
            <a:xfrm>
              <a:off x="7581234" y="3200400"/>
              <a:ext cx="121192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Attain goals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Products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Services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Efficiency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Effectiveness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172200" y="4191000"/>
            <a:ext cx="2125663" cy="1524000"/>
            <a:chOff x="3579422" y="4959416"/>
            <a:chExt cx="1745290" cy="1400109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579422" y="4959416"/>
              <a:ext cx="1715311" cy="1400109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24" name="Text Box 26"/>
            <p:cNvSpPr txBox="1">
              <a:spLocks noChangeArrowheads="1"/>
            </p:cNvSpPr>
            <p:nvPr/>
          </p:nvSpPr>
          <p:spPr bwMode="auto">
            <a:xfrm>
              <a:off x="3962400" y="5105400"/>
              <a:ext cx="914400" cy="33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Leading</a:t>
              </a:r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5625" name="Text Box 33"/>
            <p:cNvSpPr txBox="1">
              <a:spLocks noChangeArrowheads="1"/>
            </p:cNvSpPr>
            <p:nvPr/>
          </p:nvSpPr>
          <p:spPr bwMode="auto">
            <a:xfrm>
              <a:off x="3581400" y="5486400"/>
              <a:ext cx="1743312" cy="53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Use influence to motivate employees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971800" y="838200"/>
            <a:ext cx="2057400" cy="1600200"/>
            <a:chOff x="3579422" y="1905000"/>
            <a:chExt cx="1714888" cy="1400109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3579422" y="1905000"/>
              <a:ext cx="1714888" cy="1400109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21" name="Text Box 25"/>
            <p:cNvSpPr txBox="1">
              <a:spLocks noChangeArrowheads="1"/>
            </p:cNvSpPr>
            <p:nvPr/>
          </p:nvSpPr>
          <p:spPr bwMode="auto">
            <a:xfrm>
              <a:off x="3962400" y="2057400"/>
              <a:ext cx="990600" cy="32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Planning</a:t>
              </a:r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5622" name="Text Box 34"/>
            <p:cNvSpPr txBox="1">
              <a:spLocks noChangeArrowheads="1"/>
            </p:cNvSpPr>
            <p:nvPr/>
          </p:nvSpPr>
          <p:spPr bwMode="auto">
            <a:xfrm>
              <a:off x="3742068" y="2413397"/>
              <a:ext cx="138959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Select goals and ways to attain them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6096000" y="838200"/>
            <a:ext cx="2068513" cy="1524000"/>
            <a:chOff x="5376422" y="3432208"/>
            <a:chExt cx="1763840" cy="1400109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376422" y="3432208"/>
              <a:ext cx="1716461" cy="1400109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18" name="Text Box 29"/>
            <p:cNvSpPr txBox="1">
              <a:spLocks noChangeArrowheads="1"/>
            </p:cNvSpPr>
            <p:nvPr/>
          </p:nvSpPr>
          <p:spPr bwMode="auto">
            <a:xfrm>
              <a:off x="5638800" y="3581400"/>
              <a:ext cx="1161959" cy="33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Organizing</a:t>
              </a:r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5619" name="Text Box 35"/>
            <p:cNvSpPr txBox="1">
              <a:spLocks noChangeArrowheads="1"/>
            </p:cNvSpPr>
            <p:nvPr/>
          </p:nvSpPr>
          <p:spPr bwMode="auto">
            <a:xfrm>
              <a:off x="5436428" y="3914378"/>
              <a:ext cx="1703834" cy="76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Assign responsibility for task accomplishment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2971800" y="4191000"/>
            <a:ext cx="2133600" cy="1600200"/>
            <a:chOff x="1752600" y="3432208"/>
            <a:chExt cx="1828799" cy="1400109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1862818" y="3432208"/>
              <a:ext cx="1717220" cy="1400109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15" name="Text Box 28"/>
            <p:cNvSpPr txBox="1">
              <a:spLocks noChangeArrowheads="1"/>
            </p:cNvSpPr>
            <p:nvPr/>
          </p:nvSpPr>
          <p:spPr bwMode="auto">
            <a:xfrm>
              <a:off x="2133600" y="3581400"/>
              <a:ext cx="1186542" cy="32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Controlling</a:t>
              </a:r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5616" name="Text Box 36"/>
            <p:cNvSpPr txBox="1">
              <a:spLocks noChangeArrowheads="1"/>
            </p:cNvSpPr>
            <p:nvPr/>
          </p:nvSpPr>
          <p:spPr bwMode="auto">
            <a:xfrm>
              <a:off x="1752600" y="3962400"/>
              <a:ext cx="18287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</a:rPr>
                <a:t>Monitor activities &amp; make corrections</a:t>
              </a:r>
            </a:p>
          </p:txBody>
        </p:sp>
      </p:grpSp>
      <p:sp>
        <p:nvSpPr>
          <p:cNvPr id="42" name="Right Arrow 41"/>
          <p:cNvSpPr/>
          <p:nvPr/>
        </p:nvSpPr>
        <p:spPr bwMode="auto">
          <a:xfrm>
            <a:off x="2133600" y="1524000"/>
            <a:ext cx="822325" cy="2746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5181600" y="1447800"/>
            <a:ext cx="822325" cy="2746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6492081" y="3109119"/>
            <a:ext cx="1554163" cy="3651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0800000">
            <a:off x="5257800" y="4800600"/>
            <a:ext cx="822325" cy="2746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0800000">
            <a:off x="2286000" y="4953000"/>
            <a:ext cx="822325" cy="2746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16200000">
            <a:off x="3291681" y="3185319"/>
            <a:ext cx="1554163" cy="36512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 Arrow 5">
            <a:hlinkClick r:id="rId4" action="ppaction://hlinkpres?slideindex=1&amp;slidetitle="/>
          </p:cNvPr>
          <p:cNvSpPr/>
          <p:nvPr/>
        </p:nvSpPr>
        <p:spPr bwMode="auto">
          <a:xfrm>
            <a:off x="4191000" y="6019800"/>
            <a:ext cx="914400" cy="461963"/>
          </a:xfrm>
          <a:prstGeom prst="bentArrow">
            <a:avLst/>
          </a:prstGeom>
          <a:solidFill>
            <a:srgbClr val="000000"/>
          </a:solidFill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37160" bIns="13716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Do Managers Do? (cont’d)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87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Skills Approach</a:t>
            </a:r>
          </a:p>
          <a:p>
            <a:pPr lvl="1" eaLnBrk="1" hangingPunct="1">
              <a:defRPr/>
            </a:pPr>
            <a:r>
              <a:rPr lang="en-US" sz="3200" dirty="0" smtClean="0"/>
              <a:t>Technical skills</a:t>
            </a:r>
          </a:p>
          <a:p>
            <a:pPr lvl="2" eaLnBrk="1" hangingPunct="1">
              <a:defRPr/>
            </a:pPr>
            <a:r>
              <a:rPr lang="en-US" sz="2800" dirty="0" smtClean="0"/>
              <a:t>Knowledge and proficiency in a specific field</a:t>
            </a:r>
          </a:p>
          <a:p>
            <a:pPr lvl="1" eaLnBrk="1" hangingPunct="1">
              <a:defRPr/>
            </a:pPr>
            <a:r>
              <a:rPr lang="en-US" sz="3200" dirty="0" smtClean="0"/>
              <a:t>Human skills</a:t>
            </a:r>
          </a:p>
          <a:p>
            <a:pPr lvl="2" eaLnBrk="1" hangingPunct="1">
              <a:defRPr/>
            </a:pPr>
            <a:r>
              <a:rPr lang="en-US" sz="2800" dirty="0" smtClean="0"/>
              <a:t>The ability to work well with other people</a:t>
            </a:r>
          </a:p>
          <a:p>
            <a:pPr lvl="1" eaLnBrk="1" hangingPunct="1">
              <a:defRPr/>
            </a:pPr>
            <a:r>
              <a:rPr lang="en-US" sz="3200" dirty="0" smtClean="0"/>
              <a:t>Conceptual skills</a:t>
            </a:r>
          </a:p>
          <a:p>
            <a:pPr lvl="2" eaLnBrk="1" hangingPunct="1">
              <a:defRPr/>
            </a:pPr>
            <a:r>
              <a:rPr lang="en-US" sz="2800" dirty="0" smtClean="0"/>
              <a:t>The ability to think and conceptualize about abstract and complex situations concerning the organization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7772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Skills @ Different Management Levels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76400"/>
            <a:ext cx="2349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764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1175" y="381000"/>
            <a:ext cx="81089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u="sng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Managerial Roles Approach (</a:t>
            </a:r>
            <a:r>
              <a:rPr lang="en-US" sz="2800" u="sng" kern="0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Mintzberg</a:t>
            </a:r>
            <a:r>
              <a:rPr lang="en-US" sz="2800" u="sng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br>
              <a:rPr lang="en-US" sz="2800" u="sng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800" u="sng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5638800"/>
            <a:ext cx="74676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Managers play various roles as necessary while performing their management functions so as to achieve organizational objectives.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Companies Look for in Managers</a:t>
            </a:r>
            <a:endParaRPr lang="en-US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Technical			</a:t>
            </a:r>
          </a:p>
          <a:p>
            <a:pPr>
              <a:defRPr/>
            </a:pPr>
            <a:r>
              <a:rPr lang="en-US" sz="3200" dirty="0"/>
              <a:t>Interpersonal	 				</a:t>
            </a:r>
          </a:p>
          <a:p>
            <a:pPr>
              <a:defRPr/>
            </a:pPr>
            <a:r>
              <a:rPr lang="en-US" sz="3200" dirty="0"/>
              <a:t>Conceptual	 				</a:t>
            </a:r>
          </a:p>
          <a:p>
            <a:pPr>
              <a:defRPr/>
            </a:pPr>
            <a:r>
              <a:rPr lang="en-US" sz="3200" dirty="0"/>
              <a:t>Diagnostic	 				</a:t>
            </a:r>
          </a:p>
          <a:p>
            <a:pPr>
              <a:defRPr/>
            </a:pPr>
            <a:r>
              <a:rPr lang="en-US" sz="3200" dirty="0"/>
              <a:t>Communication	 			</a:t>
            </a:r>
          </a:p>
          <a:p>
            <a:pPr>
              <a:defRPr/>
            </a:pPr>
            <a:r>
              <a:rPr lang="en-US" sz="3200" dirty="0"/>
              <a:t>Decision-Making	 			</a:t>
            </a:r>
          </a:p>
          <a:p>
            <a:pPr>
              <a:defRPr/>
            </a:pPr>
            <a:r>
              <a:rPr lang="en-US" sz="3200" dirty="0"/>
              <a:t>Time-Management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New Workplace Issues and Challenges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38400" y="1749425"/>
            <a:ext cx="4267200" cy="3965575"/>
            <a:chOff x="2197" y="1668"/>
            <a:chExt cx="1366" cy="1366"/>
          </a:xfrm>
        </p:grpSpPr>
        <p:sp>
          <p:nvSpPr>
            <p:cNvPr id="31825" name="_s1028"/>
            <p:cNvSpPr>
              <a:spLocks noChangeShapeType="1"/>
            </p:cNvSpPr>
            <p:nvPr/>
          </p:nvSpPr>
          <p:spPr bwMode="auto">
            <a:xfrm flipH="1" flipV="1">
              <a:off x="2397" y="1868"/>
              <a:ext cx="242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6" name="_s1030"/>
            <p:cNvSpPr>
              <a:spLocks noChangeShapeType="1"/>
            </p:cNvSpPr>
            <p:nvPr/>
          </p:nvSpPr>
          <p:spPr bwMode="auto">
            <a:xfrm flipH="1">
              <a:off x="2197" y="2351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7" name="_s1034"/>
            <p:cNvSpPr>
              <a:spLocks noChangeShapeType="1"/>
            </p:cNvSpPr>
            <p:nvPr/>
          </p:nvSpPr>
          <p:spPr bwMode="auto">
            <a:xfrm>
              <a:off x="2880" y="2692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8" name="_s1036"/>
            <p:cNvSpPr>
              <a:spLocks noChangeShapeType="1"/>
            </p:cNvSpPr>
            <p:nvPr/>
          </p:nvSpPr>
          <p:spPr bwMode="auto">
            <a:xfrm>
              <a:off x="3121" y="2592"/>
              <a:ext cx="242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9" name="_s1038"/>
            <p:cNvSpPr>
              <a:spLocks noChangeShapeType="1"/>
            </p:cNvSpPr>
            <p:nvPr/>
          </p:nvSpPr>
          <p:spPr bwMode="auto">
            <a:xfrm>
              <a:off x="3221" y="2351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0" name="_s1040"/>
            <p:cNvSpPr>
              <a:spLocks noChangeShapeType="1"/>
            </p:cNvSpPr>
            <p:nvPr/>
          </p:nvSpPr>
          <p:spPr bwMode="auto">
            <a:xfrm flipV="1">
              <a:off x="3121" y="1868"/>
              <a:ext cx="242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1" name="_s1042"/>
            <p:cNvSpPr>
              <a:spLocks noChangeShapeType="1"/>
            </p:cNvSpPr>
            <p:nvPr/>
          </p:nvSpPr>
          <p:spPr bwMode="auto">
            <a:xfrm flipV="1">
              <a:off x="2880" y="1668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2" name="_s1032"/>
            <p:cNvSpPr>
              <a:spLocks noChangeShapeType="1"/>
            </p:cNvSpPr>
            <p:nvPr/>
          </p:nvSpPr>
          <p:spPr bwMode="auto">
            <a:xfrm flipH="1">
              <a:off x="2388" y="2592"/>
              <a:ext cx="242" cy="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3276600" y="1371600"/>
            <a:ext cx="2590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Technology and Speed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6096000" y="2057400"/>
            <a:ext cx="1524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Globalization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and Diversity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6629400" y="3244850"/>
            <a:ext cx="175260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Knowledge,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Learning,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Quality, and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Continuous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Improvement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2895600" y="5730875"/>
            <a:ext cx="33210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Change, Creativity, Innovation,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and Entrepreneurship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1066800" y="4648200"/>
            <a:ext cx="2133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Participative Management,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Empowerment,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and Teams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6045200" y="4827588"/>
            <a:ext cx="14255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Knowledge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Management</a:t>
            </a: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955675" y="3325813"/>
            <a:ext cx="157321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Ethics and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Social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Responsibility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1308100" y="1914525"/>
            <a:ext cx="17653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Networking and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Boundaryless 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Relationships</a:t>
            </a: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889375" y="2828925"/>
            <a:ext cx="1520825" cy="1819275"/>
            <a:chOff x="2401" y="1878"/>
            <a:chExt cx="958" cy="1146"/>
          </a:xfrm>
        </p:grpSpPr>
        <p:sp>
          <p:nvSpPr>
            <p:cNvPr id="3175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401" y="1878"/>
              <a:ext cx="958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25"/>
            <p:cNvSpPr>
              <a:spLocks/>
            </p:cNvSpPr>
            <p:nvPr/>
          </p:nvSpPr>
          <p:spPr bwMode="auto">
            <a:xfrm>
              <a:off x="2463" y="1878"/>
              <a:ext cx="690" cy="595"/>
            </a:xfrm>
            <a:custGeom>
              <a:avLst/>
              <a:gdLst>
                <a:gd name="T0" fmla="*/ 237 w 1381"/>
                <a:gd name="T1" fmla="*/ 298 h 1190"/>
                <a:gd name="T2" fmla="*/ 345 w 1381"/>
                <a:gd name="T3" fmla="*/ 99 h 1190"/>
                <a:gd name="T4" fmla="*/ 131 w 1381"/>
                <a:gd name="T5" fmla="*/ 0 h 1190"/>
                <a:gd name="T6" fmla="*/ 0 w 1381"/>
                <a:gd name="T7" fmla="*/ 268 h 1190"/>
                <a:gd name="T8" fmla="*/ 54 w 1381"/>
                <a:gd name="T9" fmla="*/ 208 h 1190"/>
                <a:gd name="T10" fmla="*/ 58 w 1381"/>
                <a:gd name="T11" fmla="*/ 205 h 1190"/>
                <a:gd name="T12" fmla="*/ 62 w 1381"/>
                <a:gd name="T13" fmla="*/ 203 h 1190"/>
                <a:gd name="T14" fmla="*/ 67 w 1381"/>
                <a:gd name="T15" fmla="*/ 202 h 1190"/>
                <a:gd name="T16" fmla="*/ 73 w 1381"/>
                <a:gd name="T17" fmla="*/ 202 h 1190"/>
                <a:gd name="T18" fmla="*/ 78 w 1381"/>
                <a:gd name="T19" fmla="*/ 204 h 1190"/>
                <a:gd name="T20" fmla="*/ 85 w 1381"/>
                <a:gd name="T21" fmla="*/ 207 h 1190"/>
                <a:gd name="T22" fmla="*/ 92 w 1381"/>
                <a:gd name="T23" fmla="*/ 211 h 1190"/>
                <a:gd name="T24" fmla="*/ 99 w 1381"/>
                <a:gd name="T25" fmla="*/ 217 h 1190"/>
                <a:gd name="T26" fmla="*/ 103 w 1381"/>
                <a:gd name="T27" fmla="*/ 221 h 1190"/>
                <a:gd name="T28" fmla="*/ 107 w 1381"/>
                <a:gd name="T29" fmla="*/ 225 h 1190"/>
                <a:gd name="T30" fmla="*/ 112 w 1381"/>
                <a:gd name="T31" fmla="*/ 231 h 1190"/>
                <a:gd name="T32" fmla="*/ 117 w 1381"/>
                <a:gd name="T33" fmla="*/ 236 h 1190"/>
                <a:gd name="T34" fmla="*/ 121 w 1381"/>
                <a:gd name="T35" fmla="*/ 241 h 1190"/>
                <a:gd name="T36" fmla="*/ 126 w 1381"/>
                <a:gd name="T37" fmla="*/ 247 h 1190"/>
                <a:gd name="T38" fmla="*/ 130 w 1381"/>
                <a:gd name="T39" fmla="*/ 251 h 1190"/>
                <a:gd name="T40" fmla="*/ 134 w 1381"/>
                <a:gd name="T41" fmla="*/ 255 h 1190"/>
                <a:gd name="T42" fmla="*/ 140 w 1381"/>
                <a:gd name="T43" fmla="*/ 260 h 1190"/>
                <a:gd name="T44" fmla="*/ 145 w 1381"/>
                <a:gd name="T45" fmla="*/ 265 h 1190"/>
                <a:gd name="T46" fmla="*/ 151 w 1381"/>
                <a:gd name="T47" fmla="*/ 268 h 1190"/>
                <a:gd name="T48" fmla="*/ 156 w 1381"/>
                <a:gd name="T49" fmla="*/ 272 h 1190"/>
                <a:gd name="T50" fmla="*/ 161 w 1381"/>
                <a:gd name="T51" fmla="*/ 275 h 1190"/>
                <a:gd name="T52" fmla="*/ 166 w 1381"/>
                <a:gd name="T53" fmla="*/ 277 h 1190"/>
                <a:gd name="T54" fmla="*/ 170 w 1381"/>
                <a:gd name="T55" fmla="*/ 278 h 1190"/>
                <a:gd name="T56" fmla="*/ 174 w 1381"/>
                <a:gd name="T57" fmla="*/ 279 h 1190"/>
                <a:gd name="T58" fmla="*/ 178 w 1381"/>
                <a:gd name="T59" fmla="*/ 279 h 1190"/>
                <a:gd name="T60" fmla="*/ 183 w 1381"/>
                <a:gd name="T61" fmla="*/ 279 h 1190"/>
                <a:gd name="T62" fmla="*/ 187 w 1381"/>
                <a:gd name="T63" fmla="*/ 279 h 1190"/>
                <a:gd name="T64" fmla="*/ 191 w 1381"/>
                <a:gd name="T65" fmla="*/ 280 h 1190"/>
                <a:gd name="T66" fmla="*/ 195 w 1381"/>
                <a:gd name="T67" fmla="*/ 281 h 1190"/>
                <a:gd name="T68" fmla="*/ 199 w 1381"/>
                <a:gd name="T69" fmla="*/ 281 h 1190"/>
                <a:gd name="T70" fmla="*/ 203 w 1381"/>
                <a:gd name="T71" fmla="*/ 282 h 1190"/>
                <a:gd name="T72" fmla="*/ 207 w 1381"/>
                <a:gd name="T73" fmla="*/ 283 h 1190"/>
                <a:gd name="T74" fmla="*/ 211 w 1381"/>
                <a:gd name="T75" fmla="*/ 285 h 1190"/>
                <a:gd name="T76" fmla="*/ 215 w 1381"/>
                <a:gd name="T77" fmla="*/ 286 h 1190"/>
                <a:gd name="T78" fmla="*/ 219 w 1381"/>
                <a:gd name="T79" fmla="*/ 288 h 1190"/>
                <a:gd name="T80" fmla="*/ 223 w 1381"/>
                <a:gd name="T81" fmla="*/ 289 h 1190"/>
                <a:gd name="T82" fmla="*/ 226 w 1381"/>
                <a:gd name="T83" fmla="*/ 291 h 1190"/>
                <a:gd name="T84" fmla="*/ 230 w 1381"/>
                <a:gd name="T85" fmla="*/ 293 h 1190"/>
                <a:gd name="T86" fmla="*/ 234 w 1381"/>
                <a:gd name="T87" fmla="*/ 296 h 1190"/>
                <a:gd name="T88" fmla="*/ 237 w 1381"/>
                <a:gd name="T89" fmla="*/ 298 h 1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1"/>
                <a:gd name="T136" fmla="*/ 0 h 1190"/>
                <a:gd name="T137" fmla="*/ 1381 w 1381"/>
                <a:gd name="T138" fmla="*/ 1190 h 11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1" h="1190">
                  <a:moveTo>
                    <a:pt x="951" y="1190"/>
                  </a:moveTo>
                  <a:lnTo>
                    <a:pt x="1381" y="397"/>
                  </a:lnTo>
                  <a:lnTo>
                    <a:pt x="526" y="0"/>
                  </a:lnTo>
                  <a:lnTo>
                    <a:pt x="0" y="1072"/>
                  </a:lnTo>
                  <a:lnTo>
                    <a:pt x="216" y="832"/>
                  </a:lnTo>
                  <a:lnTo>
                    <a:pt x="232" y="820"/>
                  </a:lnTo>
                  <a:lnTo>
                    <a:pt x="249" y="812"/>
                  </a:lnTo>
                  <a:lnTo>
                    <a:pt x="269" y="809"/>
                  </a:lnTo>
                  <a:lnTo>
                    <a:pt x="292" y="811"/>
                  </a:lnTo>
                  <a:lnTo>
                    <a:pt x="315" y="818"/>
                  </a:lnTo>
                  <a:lnTo>
                    <a:pt x="341" y="829"/>
                  </a:lnTo>
                  <a:lnTo>
                    <a:pt x="369" y="847"/>
                  </a:lnTo>
                  <a:lnTo>
                    <a:pt x="398" y="870"/>
                  </a:lnTo>
                  <a:lnTo>
                    <a:pt x="414" y="885"/>
                  </a:lnTo>
                  <a:lnTo>
                    <a:pt x="431" y="903"/>
                  </a:lnTo>
                  <a:lnTo>
                    <a:pt x="450" y="924"/>
                  </a:lnTo>
                  <a:lnTo>
                    <a:pt x="468" y="946"/>
                  </a:lnTo>
                  <a:lnTo>
                    <a:pt x="486" y="967"/>
                  </a:lnTo>
                  <a:lnTo>
                    <a:pt x="505" y="988"/>
                  </a:lnTo>
                  <a:lnTo>
                    <a:pt x="522" y="1007"/>
                  </a:lnTo>
                  <a:lnTo>
                    <a:pt x="538" y="1022"/>
                  </a:lnTo>
                  <a:lnTo>
                    <a:pt x="560" y="1040"/>
                  </a:lnTo>
                  <a:lnTo>
                    <a:pt x="582" y="1057"/>
                  </a:lnTo>
                  <a:lnTo>
                    <a:pt x="604" y="1072"/>
                  </a:lnTo>
                  <a:lnTo>
                    <a:pt x="625" y="1086"/>
                  </a:lnTo>
                  <a:lnTo>
                    <a:pt x="644" y="1098"/>
                  </a:lnTo>
                  <a:lnTo>
                    <a:pt x="664" y="1106"/>
                  </a:lnTo>
                  <a:lnTo>
                    <a:pt x="681" y="1110"/>
                  </a:lnTo>
                  <a:lnTo>
                    <a:pt x="697" y="1113"/>
                  </a:lnTo>
                  <a:lnTo>
                    <a:pt x="715" y="1113"/>
                  </a:lnTo>
                  <a:lnTo>
                    <a:pt x="732" y="1114"/>
                  </a:lnTo>
                  <a:lnTo>
                    <a:pt x="748" y="1115"/>
                  </a:lnTo>
                  <a:lnTo>
                    <a:pt x="765" y="1117"/>
                  </a:lnTo>
                  <a:lnTo>
                    <a:pt x="781" y="1121"/>
                  </a:lnTo>
                  <a:lnTo>
                    <a:pt x="799" y="1124"/>
                  </a:lnTo>
                  <a:lnTo>
                    <a:pt x="815" y="1128"/>
                  </a:lnTo>
                  <a:lnTo>
                    <a:pt x="831" y="1132"/>
                  </a:lnTo>
                  <a:lnTo>
                    <a:pt x="846" y="1138"/>
                  </a:lnTo>
                  <a:lnTo>
                    <a:pt x="862" y="1144"/>
                  </a:lnTo>
                  <a:lnTo>
                    <a:pt x="877" y="1149"/>
                  </a:lnTo>
                  <a:lnTo>
                    <a:pt x="892" y="1156"/>
                  </a:lnTo>
                  <a:lnTo>
                    <a:pt x="907" y="1164"/>
                  </a:lnTo>
                  <a:lnTo>
                    <a:pt x="922" y="1172"/>
                  </a:lnTo>
                  <a:lnTo>
                    <a:pt x="937" y="1181"/>
                  </a:lnTo>
                  <a:lnTo>
                    <a:pt x="951" y="119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59" name="Freeform 26"/>
            <p:cNvSpPr>
              <a:spLocks/>
            </p:cNvSpPr>
            <p:nvPr/>
          </p:nvSpPr>
          <p:spPr bwMode="auto">
            <a:xfrm>
              <a:off x="2401" y="2168"/>
              <a:ext cx="958" cy="769"/>
            </a:xfrm>
            <a:custGeom>
              <a:avLst/>
              <a:gdLst>
                <a:gd name="T0" fmla="*/ 144 w 1916"/>
                <a:gd name="T1" fmla="*/ 370 h 1538"/>
                <a:gd name="T2" fmla="*/ 382 w 1916"/>
                <a:gd name="T3" fmla="*/ 385 h 1538"/>
                <a:gd name="T4" fmla="*/ 406 w 1916"/>
                <a:gd name="T5" fmla="*/ 301 h 1538"/>
                <a:gd name="T6" fmla="*/ 479 w 1916"/>
                <a:gd name="T7" fmla="*/ 282 h 1538"/>
                <a:gd name="T8" fmla="*/ 405 w 1916"/>
                <a:gd name="T9" fmla="*/ 0 h 1538"/>
                <a:gd name="T10" fmla="*/ 141 w 1916"/>
                <a:gd name="T11" fmla="*/ 70 h 1538"/>
                <a:gd name="T12" fmla="*/ 92 w 1916"/>
                <a:gd name="T13" fmla="*/ 61 h 1538"/>
                <a:gd name="T14" fmla="*/ 59 w 1916"/>
                <a:gd name="T15" fmla="*/ 90 h 1538"/>
                <a:gd name="T16" fmla="*/ 0 w 1916"/>
                <a:gd name="T17" fmla="*/ 107 h 1538"/>
                <a:gd name="T18" fmla="*/ 63 w 1916"/>
                <a:gd name="T19" fmla="*/ 370 h 1538"/>
                <a:gd name="T20" fmla="*/ 144 w 1916"/>
                <a:gd name="T21" fmla="*/ 370 h 15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16"/>
                <a:gd name="T34" fmla="*/ 0 h 1538"/>
                <a:gd name="T35" fmla="*/ 1916 w 1916"/>
                <a:gd name="T36" fmla="*/ 1538 h 15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16" h="1538">
                  <a:moveTo>
                    <a:pt x="573" y="1480"/>
                  </a:moveTo>
                  <a:lnTo>
                    <a:pt x="1528" y="1538"/>
                  </a:lnTo>
                  <a:lnTo>
                    <a:pt x="1622" y="1202"/>
                  </a:lnTo>
                  <a:lnTo>
                    <a:pt x="1916" y="1125"/>
                  </a:lnTo>
                  <a:lnTo>
                    <a:pt x="1618" y="0"/>
                  </a:lnTo>
                  <a:lnTo>
                    <a:pt x="562" y="280"/>
                  </a:lnTo>
                  <a:lnTo>
                    <a:pt x="366" y="246"/>
                  </a:lnTo>
                  <a:lnTo>
                    <a:pt x="236" y="359"/>
                  </a:lnTo>
                  <a:lnTo>
                    <a:pt x="0" y="430"/>
                  </a:lnTo>
                  <a:lnTo>
                    <a:pt x="253" y="1480"/>
                  </a:lnTo>
                  <a:lnTo>
                    <a:pt x="573" y="1480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0" name="Freeform 27"/>
            <p:cNvSpPr>
              <a:spLocks/>
            </p:cNvSpPr>
            <p:nvPr/>
          </p:nvSpPr>
          <p:spPr bwMode="auto">
            <a:xfrm>
              <a:off x="2653" y="2245"/>
              <a:ext cx="415" cy="366"/>
            </a:xfrm>
            <a:custGeom>
              <a:avLst/>
              <a:gdLst>
                <a:gd name="T0" fmla="*/ 3 w 830"/>
                <a:gd name="T1" fmla="*/ 28 h 731"/>
                <a:gd name="T2" fmla="*/ 3 w 830"/>
                <a:gd name="T3" fmla="*/ 20 h 731"/>
                <a:gd name="T4" fmla="*/ 13 w 830"/>
                <a:gd name="T5" fmla="*/ 15 h 731"/>
                <a:gd name="T6" fmla="*/ 25 w 830"/>
                <a:gd name="T7" fmla="*/ 10 h 731"/>
                <a:gd name="T8" fmla="*/ 37 w 830"/>
                <a:gd name="T9" fmla="*/ 5 h 731"/>
                <a:gd name="T10" fmla="*/ 46 w 830"/>
                <a:gd name="T11" fmla="*/ 2 h 731"/>
                <a:gd name="T12" fmla="*/ 50 w 830"/>
                <a:gd name="T13" fmla="*/ 1 h 731"/>
                <a:gd name="T14" fmla="*/ 54 w 830"/>
                <a:gd name="T15" fmla="*/ 1 h 731"/>
                <a:gd name="T16" fmla="*/ 62 w 830"/>
                <a:gd name="T17" fmla="*/ 0 h 731"/>
                <a:gd name="T18" fmla="*/ 74 w 830"/>
                <a:gd name="T19" fmla="*/ 0 h 731"/>
                <a:gd name="T20" fmla="*/ 85 w 830"/>
                <a:gd name="T21" fmla="*/ 0 h 731"/>
                <a:gd name="T22" fmla="*/ 95 w 830"/>
                <a:gd name="T23" fmla="*/ 1 h 731"/>
                <a:gd name="T24" fmla="*/ 107 w 830"/>
                <a:gd name="T25" fmla="*/ 2 h 731"/>
                <a:gd name="T26" fmla="*/ 124 w 830"/>
                <a:gd name="T27" fmla="*/ 2 h 731"/>
                <a:gd name="T28" fmla="*/ 133 w 830"/>
                <a:gd name="T29" fmla="*/ 1 h 731"/>
                <a:gd name="T30" fmla="*/ 140 w 830"/>
                <a:gd name="T31" fmla="*/ 3 h 731"/>
                <a:gd name="T32" fmla="*/ 148 w 830"/>
                <a:gd name="T33" fmla="*/ 4 h 731"/>
                <a:gd name="T34" fmla="*/ 155 w 830"/>
                <a:gd name="T35" fmla="*/ 7 h 731"/>
                <a:gd name="T36" fmla="*/ 160 w 830"/>
                <a:gd name="T37" fmla="*/ 10 h 731"/>
                <a:gd name="T38" fmla="*/ 165 w 830"/>
                <a:gd name="T39" fmla="*/ 14 h 731"/>
                <a:gd name="T40" fmla="*/ 170 w 830"/>
                <a:gd name="T41" fmla="*/ 18 h 731"/>
                <a:gd name="T42" fmla="*/ 173 w 830"/>
                <a:gd name="T43" fmla="*/ 24 h 731"/>
                <a:gd name="T44" fmla="*/ 176 w 830"/>
                <a:gd name="T45" fmla="*/ 29 h 731"/>
                <a:gd name="T46" fmla="*/ 181 w 830"/>
                <a:gd name="T47" fmla="*/ 65 h 731"/>
                <a:gd name="T48" fmla="*/ 182 w 830"/>
                <a:gd name="T49" fmla="*/ 90 h 731"/>
                <a:gd name="T50" fmla="*/ 183 w 830"/>
                <a:gd name="T51" fmla="*/ 111 h 731"/>
                <a:gd name="T52" fmla="*/ 188 w 830"/>
                <a:gd name="T53" fmla="*/ 123 h 731"/>
                <a:gd name="T54" fmla="*/ 194 w 830"/>
                <a:gd name="T55" fmla="*/ 131 h 731"/>
                <a:gd name="T56" fmla="*/ 199 w 830"/>
                <a:gd name="T57" fmla="*/ 134 h 731"/>
                <a:gd name="T58" fmla="*/ 202 w 830"/>
                <a:gd name="T59" fmla="*/ 136 h 731"/>
                <a:gd name="T60" fmla="*/ 206 w 830"/>
                <a:gd name="T61" fmla="*/ 139 h 731"/>
                <a:gd name="T62" fmla="*/ 205 w 830"/>
                <a:gd name="T63" fmla="*/ 145 h 731"/>
                <a:gd name="T64" fmla="*/ 207 w 830"/>
                <a:gd name="T65" fmla="*/ 157 h 731"/>
                <a:gd name="T66" fmla="*/ 207 w 830"/>
                <a:gd name="T67" fmla="*/ 169 h 731"/>
                <a:gd name="T68" fmla="*/ 202 w 830"/>
                <a:gd name="T69" fmla="*/ 174 h 731"/>
                <a:gd name="T70" fmla="*/ 199 w 830"/>
                <a:gd name="T71" fmla="*/ 180 h 731"/>
                <a:gd name="T72" fmla="*/ 188 w 830"/>
                <a:gd name="T73" fmla="*/ 182 h 731"/>
                <a:gd name="T74" fmla="*/ 173 w 830"/>
                <a:gd name="T75" fmla="*/ 171 h 731"/>
                <a:gd name="T76" fmla="*/ 159 w 830"/>
                <a:gd name="T77" fmla="*/ 159 h 731"/>
                <a:gd name="T78" fmla="*/ 142 w 830"/>
                <a:gd name="T79" fmla="*/ 150 h 731"/>
                <a:gd name="T80" fmla="*/ 123 w 830"/>
                <a:gd name="T81" fmla="*/ 143 h 731"/>
                <a:gd name="T82" fmla="*/ 104 w 830"/>
                <a:gd name="T83" fmla="*/ 138 h 731"/>
                <a:gd name="T84" fmla="*/ 86 w 830"/>
                <a:gd name="T85" fmla="*/ 135 h 731"/>
                <a:gd name="T86" fmla="*/ 67 w 830"/>
                <a:gd name="T87" fmla="*/ 135 h 731"/>
                <a:gd name="T88" fmla="*/ 54 w 830"/>
                <a:gd name="T89" fmla="*/ 137 h 731"/>
                <a:gd name="T90" fmla="*/ 47 w 830"/>
                <a:gd name="T91" fmla="*/ 140 h 731"/>
                <a:gd name="T92" fmla="*/ 39 w 830"/>
                <a:gd name="T93" fmla="*/ 143 h 731"/>
                <a:gd name="T94" fmla="*/ 26 w 830"/>
                <a:gd name="T95" fmla="*/ 145 h 731"/>
                <a:gd name="T96" fmla="*/ 15 w 830"/>
                <a:gd name="T97" fmla="*/ 146 h 731"/>
                <a:gd name="T98" fmla="*/ 6 w 830"/>
                <a:gd name="T99" fmla="*/ 145 h 731"/>
                <a:gd name="T100" fmla="*/ 6 w 830"/>
                <a:gd name="T101" fmla="*/ 142 h 731"/>
                <a:gd name="T102" fmla="*/ 11 w 830"/>
                <a:gd name="T103" fmla="*/ 125 h 731"/>
                <a:gd name="T104" fmla="*/ 13 w 830"/>
                <a:gd name="T105" fmla="*/ 117 h 731"/>
                <a:gd name="T106" fmla="*/ 17 w 830"/>
                <a:gd name="T107" fmla="*/ 105 h 731"/>
                <a:gd name="T108" fmla="*/ 22 w 830"/>
                <a:gd name="T109" fmla="*/ 85 h 731"/>
                <a:gd name="T110" fmla="*/ 22 w 830"/>
                <a:gd name="T111" fmla="*/ 71 h 731"/>
                <a:gd name="T112" fmla="*/ 20 w 830"/>
                <a:gd name="T113" fmla="*/ 60 h 731"/>
                <a:gd name="T114" fmla="*/ 17 w 830"/>
                <a:gd name="T115" fmla="*/ 50 h 731"/>
                <a:gd name="T116" fmla="*/ 11 w 830"/>
                <a:gd name="T117" fmla="*/ 43 h 731"/>
                <a:gd name="T118" fmla="*/ 6 w 830"/>
                <a:gd name="T119" fmla="*/ 36 h 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0"/>
                <a:gd name="T181" fmla="*/ 0 h 731"/>
                <a:gd name="T182" fmla="*/ 830 w 830"/>
                <a:gd name="T183" fmla="*/ 731 h 7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0" h="731">
                  <a:moveTo>
                    <a:pt x="18" y="136"/>
                  </a:moveTo>
                  <a:lnTo>
                    <a:pt x="15" y="122"/>
                  </a:lnTo>
                  <a:lnTo>
                    <a:pt x="12" y="109"/>
                  </a:lnTo>
                  <a:lnTo>
                    <a:pt x="6" y="96"/>
                  </a:lnTo>
                  <a:lnTo>
                    <a:pt x="0" y="84"/>
                  </a:lnTo>
                  <a:lnTo>
                    <a:pt x="11" y="78"/>
                  </a:lnTo>
                  <a:lnTo>
                    <a:pt x="22" y="71"/>
                  </a:lnTo>
                  <a:lnTo>
                    <a:pt x="36" y="64"/>
                  </a:lnTo>
                  <a:lnTo>
                    <a:pt x="51" y="57"/>
                  </a:lnTo>
                  <a:lnTo>
                    <a:pt x="66" y="50"/>
                  </a:lnTo>
                  <a:lnTo>
                    <a:pt x="83" y="43"/>
                  </a:lnTo>
                  <a:lnTo>
                    <a:pt x="100" y="37"/>
                  </a:lnTo>
                  <a:lnTo>
                    <a:pt x="116" y="31"/>
                  </a:lnTo>
                  <a:lnTo>
                    <a:pt x="132" y="25"/>
                  </a:lnTo>
                  <a:lnTo>
                    <a:pt x="147" y="19"/>
                  </a:lnTo>
                  <a:lnTo>
                    <a:pt x="161" y="15"/>
                  </a:lnTo>
                  <a:lnTo>
                    <a:pt x="173" y="10"/>
                  </a:lnTo>
                  <a:lnTo>
                    <a:pt x="184" y="7"/>
                  </a:lnTo>
                  <a:lnTo>
                    <a:pt x="191" y="4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202" y="2"/>
                  </a:lnTo>
                  <a:lnTo>
                    <a:pt x="208" y="2"/>
                  </a:lnTo>
                  <a:lnTo>
                    <a:pt x="216" y="1"/>
                  </a:lnTo>
                  <a:lnTo>
                    <a:pt x="226" y="1"/>
                  </a:lnTo>
                  <a:lnTo>
                    <a:pt x="237" y="1"/>
                  </a:lnTo>
                  <a:lnTo>
                    <a:pt x="250" y="0"/>
                  </a:lnTo>
                  <a:lnTo>
                    <a:pt x="264" y="0"/>
                  </a:lnTo>
                  <a:lnTo>
                    <a:pt x="278" y="0"/>
                  </a:lnTo>
                  <a:lnTo>
                    <a:pt x="293" y="0"/>
                  </a:lnTo>
                  <a:lnTo>
                    <a:pt x="309" y="0"/>
                  </a:lnTo>
                  <a:lnTo>
                    <a:pt x="324" y="0"/>
                  </a:lnTo>
                  <a:lnTo>
                    <a:pt x="339" y="0"/>
                  </a:lnTo>
                  <a:lnTo>
                    <a:pt x="354" y="1"/>
                  </a:lnTo>
                  <a:lnTo>
                    <a:pt x="367" y="2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11" y="8"/>
                  </a:lnTo>
                  <a:lnTo>
                    <a:pt x="431" y="8"/>
                  </a:lnTo>
                  <a:lnTo>
                    <a:pt x="454" y="8"/>
                  </a:lnTo>
                  <a:lnTo>
                    <a:pt x="476" y="7"/>
                  </a:lnTo>
                  <a:lnTo>
                    <a:pt x="497" y="5"/>
                  </a:lnTo>
                  <a:lnTo>
                    <a:pt x="513" y="3"/>
                  </a:lnTo>
                  <a:lnTo>
                    <a:pt x="526" y="2"/>
                  </a:lnTo>
                  <a:lnTo>
                    <a:pt x="530" y="2"/>
                  </a:lnTo>
                  <a:lnTo>
                    <a:pt x="540" y="5"/>
                  </a:lnTo>
                  <a:lnTo>
                    <a:pt x="550" y="8"/>
                  </a:lnTo>
                  <a:lnTo>
                    <a:pt x="560" y="10"/>
                  </a:lnTo>
                  <a:lnTo>
                    <a:pt x="571" y="11"/>
                  </a:lnTo>
                  <a:lnTo>
                    <a:pt x="581" y="13"/>
                  </a:lnTo>
                  <a:lnTo>
                    <a:pt x="592" y="16"/>
                  </a:lnTo>
                  <a:lnTo>
                    <a:pt x="602" y="19"/>
                  </a:lnTo>
                  <a:lnTo>
                    <a:pt x="611" y="23"/>
                  </a:lnTo>
                  <a:lnTo>
                    <a:pt x="619" y="26"/>
                  </a:lnTo>
                  <a:lnTo>
                    <a:pt x="626" y="31"/>
                  </a:lnTo>
                  <a:lnTo>
                    <a:pt x="633" y="35"/>
                  </a:lnTo>
                  <a:lnTo>
                    <a:pt x="639" y="40"/>
                  </a:lnTo>
                  <a:lnTo>
                    <a:pt x="646" y="46"/>
                  </a:lnTo>
                  <a:lnTo>
                    <a:pt x="653" y="51"/>
                  </a:lnTo>
                  <a:lnTo>
                    <a:pt x="660" y="56"/>
                  </a:lnTo>
                  <a:lnTo>
                    <a:pt x="666" y="61"/>
                  </a:lnTo>
                  <a:lnTo>
                    <a:pt x="672" y="66"/>
                  </a:lnTo>
                  <a:lnTo>
                    <a:pt x="677" y="72"/>
                  </a:lnTo>
                  <a:lnTo>
                    <a:pt x="681" y="79"/>
                  </a:lnTo>
                  <a:lnTo>
                    <a:pt x="685" y="86"/>
                  </a:lnTo>
                  <a:lnTo>
                    <a:pt x="689" y="93"/>
                  </a:lnTo>
                  <a:lnTo>
                    <a:pt x="693" y="101"/>
                  </a:lnTo>
                  <a:lnTo>
                    <a:pt x="698" y="108"/>
                  </a:lnTo>
                  <a:lnTo>
                    <a:pt x="702" y="116"/>
                  </a:lnTo>
                  <a:lnTo>
                    <a:pt x="711" y="153"/>
                  </a:lnTo>
                  <a:lnTo>
                    <a:pt x="719" y="207"/>
                  </a:lnTo>
                  <a:lnTo>
                    <a:pt x="724" y="259"/>
                  </a:lnTo>
                  <a:lnTo>
                    <a:pt x="726" y="291"/>
                  </a:lnTo>
                  <a:lnTo>
                    <a:pt x="727" y="326"/>
                  </a:lnTo>
                  <a:lnTo>
                    <a:pt x="726" y="360"/>
                  </a:lnTo>
                  <a:lnTo>
                    <a:pt x="725" y="394"/>
                  </a:lnTo>
                  <a:lnTo>
                    <a:pt x="726" y="429"/>
                  </a:lnTo>
                  <a:lnTo>
                    <a:pt x="730" y="444"/>
                  </a:lnTo>
                  <a:lnTo>
                    <a:pt x="736" y="460"/>
                  </a:lnTo>
                  <a:lnTo>
                    <a:pt x="742" y="476"/>
                  </a:lnTo>
                  <a:lnTo>
                    <a:pt x="751" y="490"/>
                  </a:lnTo>
                  <a:lnTo>
                    <a:pt x="757" y="502"/>
                  </a:lnTo>
                  <a:lnTo>
                    <a:pt x="766" y="512"/>
                  </a:lnTo>
                  <a:lnTo>
                    <a:pt x="774" y="521"/>
                  </a:lnTo>
                  <a:lnTo>
                    <a:pt x="782" y="528"/>
                  </a:lnTo>
                  <a:lnTo>
                    <a:pt x="787" y="531"/>
                  </a:lnTo>
                  <a:lnTo>
                    <a:pt x="793" y="533"/>
                  </a:lnTo>
                  <a:lnTo>
                    <a:pt x="799" y="535"/>
                  </a:lnTo>
                  <a:lnTo>
                    <a:pt x="804" y="539"/>
                  </a:lnTo>
                  <a:lnTo>
                    <a:pt x="808" y="543"/>
                  </a:lnTo>
                  <a:lnTo>
                    <a:pt x="814" y="547"/>
                  </a:lnTo>
                  <a:lnTo>
                    <a:pt x="818" y="549"/>
                  </a:lnTo>
                  <a:lnTo>
                    <a:pt x="823" y="553"/>
                  </a:lnTo>
                  <a:lnTo>
                    <a:pt x="824" y="558"/>
                  </a:lnTo>
                  <a:lnTo>
                    <a:pt x="822" y="567"/>
                  </a:lnTo>
                  <a:lnTo>
                    <a:pt x="818" y="578"/>
                  </a:lnTo>
                  <a:lnTo>
                    <a:pt x="817" y="582"/>
                  </a:lnTo>
                  <a:lnTo>
                    <a:pt x="821" y="602"/>
                  </a:lnTo>
                  <a:lnTo>
                    <a:pt x="827" y="625"/>
                  </a:lnTo>
                  <a:lnTo>
                    <a:pt x="830" y="648"/>
                  </a:lnTo>
                  <a:lnTo>
                    <a:pt x="829" y="668"/>
                  </a:lnTo>
                  <a:lnTo>
                    <a:pt x="825" y="675"/>
                  </a:lnTo>
                  <a:lnTo>
                    <a:pt x="821" y="682"/>
                  </a:lnTo>
                  <a:lnTo>
                    <a:pt x="815" y="688"/>
                  </a:lnTo>
                  <a:lnTo>
                    <a:pt x="808" y="695"/>
                  </a:lnTo>
                  <a:lnTo>
                    <a:pt x="802" y="702"/>
                  </a:lnTo>
                  <a:lnTo>
                    <a:pt x="798" y="710"/>
                  </a:lnTo>
                  <a:lnTo>
                    <a:pt x="795" y="718"/>
                  </a:lnTo>
                  <a:lnTo>
                    <a:pt x="795" y="726"/>
                  </a:lnTo>
                  <a:lnTo>
                    <a:pt x="772" y="731"/>
                  </a:lnTo>
                  <a:lnTo>
                    <a:pt x="751" y="726"/>
                  </a:lnTo>
                  <a:lnTo>
                    <a:pt x="731" y="716"/>
                  </a:lnTo>
                  <a:lnTo>
                    <a:pt x="711" y="701"/>
                  </a:lnTo>
                  <a:lnTo>
                    <a:pt x="692" y="684"/>
                  </a:lnTo>
                  <a:lnTo>
                    <a:pt x="673" y="665"/>
                  </a:lnTo>
                  <a:lnTo>
                    <a:pt x="654" y="649"/>
                  </a:lnTo>
                  <a:lnTo>
                    <a:pt x="634" y="635"/>
                  </a:lnTo>
                  <a:lnTo>
                    <a:pt x="611" y="623"/>
                  </a:lnTo>
                  <a:lnTo>
                    <a:pt x="588" y="611"/>
                  </a:lnTo>
                  <a:lnTo>
                    <a:pt x="565" y="600"/>
                  </a:lnTo>
                  <a:lnTo>
                    <a:pt x="541" y="589"/>
                  </a:lnTo>
                  <a:lnTo>
                    <a:pt x="517" y="579"/>
                  </a:lnTo>
                  <a:lnTo>
                    <a:pt x="492" y="571"/>
                  </a:lnTo>
                  <a:lnTo>
                    <a:pt x="468" y="563"/>
                  </a:lnTo>
                  <a:lnTo>
                    <a:pt x="444" y="556"/>
                  </a:lnTo>
                  <a:lnTo>
                    <a:pt x="419" y="550"/>
                  </a:lnTo>
                  <a:lnTo>
                    <a:pt x="393" y="546"/>
                  </a:lnTo>
                  <a:lnTo>
                    <a:pt x="368" y="541"/>
                  </a:lnTo>
                  <a:lnTo>
                    <a:pt x="343" y="539"/>
                  </a:lnTo>
                  <a:lnTo>
                    <a:pt x="317" y="539"/>
                  </a:lnTo>
                  <a:lnTo>
                    <a:pt x="291" y="539"/>
                  </a:lnTo>
                  <a:lnTo>
                    <a:pt x="265" y="540"/>
                  </a:lnTo>
                  <a:lnTo>
                    <a:pt x="239" y="543"/>
                  </a:lnTo>
                  <a:lnTo>
                    <a:pt x="229" y="544"/>
                  </a:lnTo>
                  <a:lnTo>
                    <a:pt x="218" y="548"/>
                  </a:lnTo>
                  <a:lnTo>
                    <a:pt x="207" y="551"/>
                  </a:lnTo>
                  <a:lnTo>
                    <a:pt x="196" y="555"/>
                  </a:lnTo>
                  <a:lnTo>
                    <a:pt x="186" y="559"/>
                  </a:lnTo>
                  <a:lnTo>
                    <a:pt x="176" y="564"/>
                  </a:lnTo>
                  <a:lnTo>
                    <a:pt x="164" y="569"/>
                  </a:lnTo>
                  <a:lnTo>
                    <a:pt x="153" y="572"/>
                  </a:lnTo>
                  <a:lnTo>
                    <a:pt x="138" y="574"/>
                  </a:lnTo>
                  <a:lnTo>
                    <a:pt x="121" y="577"/>
                  </a:lnTo>
                  <a:lnTo>
                    <a:pt x="106" y="579"/>
                  </a:lnTo>
                  <a:lnTo>
                    <a:pt x="92" y="580"/>
                  </a:lnTo>
                  <a:lnTo>
                    <a:pt x="75" y="581"/>
                  </a:lnTo>
                  <a:lnTo>
                    <a:pt x="60" y="581"/>
                  </a:lnTo>
                  <a:lnTo>
                    <a:pt x="45" y="581"/>
                  </a:lnTo>
                  <a:lnTo>
                    <a:pt x="30" y="580"/>
                  </a:lnTo>
                  <a:lnTo>
                    <a:pt x="27" y="579"/>
                  </a:lnTo>
                  <a:lnTo>
                    <a:pt x="25" y="576"/>
                  </a:lnTo>
                  <a:lnTo>
                    <a:pt x="22" y="571"/>
                  </a:lnTo>
                  <a:lnTo>
                    <a:pt x="21" y="566"/>
                  </a:lnTo>
                  <a:lnTo>
                    <a:pt x="24" y="542"/>
                  </a:lnTo>
                  <a:lnTo>
                    <a:pt x="32" y="520"/>
                  </a:lnTo>
                  <a:lnTo>
                    <a:pt x="41" y="500"/>
                  </a:lnTo>
                  <a:lnTo>
                    <a:pt x="44" y="475"/>
                  </a:lnTo>
                  <a:lnTo>
                    <a:pt x="45" y="471"/>
                  </a:lnTo>
                  <a:lnTo>
                    <a:pt x="50" y="465"/>
                  </a:lnTo>
                  <a:lnTo>
                    <a:pt x="53" y="459"/>
                  </a:lnTo>
                  <a:lnTo>
                    <a:pt x="56" y="456"/>
                  </a:lnTo>
                  <a:lnTo>
                    <a:pt x="67" y="419"/>
                  </a:lnTo>
                  <a:lnTo>
                    <a:pt x="77" y="388"/>
                  </a:lnTo>
                  <a:lnTo>
                    <a:pt x="83" y="361"/>
                  </a:lnTo>
                  <a:lnTo>
                    <a:pt x="87" y="339"/>
                  </a:lnTo>
                  <a:lnTo>
                    <a:pt x="89" y="320"/>
                  </a:lnTo>
                  <a:lnTo>
                    <a:pt x="90" y="303"/>
                  </a:lnTo>
                  <a:lnTo>
                    <a:pt x="88" y="284"/>
                  </a:lnTo>
                  <a:lnTo>
                    <a:pt x="86" y="266"/>
                  </a:lnTo>
                  <a:lnTo>
                    <a:pt x="83" y="253"/>
                  </a:lnTo>
                  <a:lnTo>
                    <a:pt x="80" y="237"/>
                  </a:lnTo>
                  <a:lnTo>
                    <a:pt x="75" y="221"/>
                  </a:lnTo>
                  <a:lnTo>
                    <a:pt x="70" y="206"/>
                  </a:lnTo>
                  <a:lnTo>
                    <a:pt x="65" y="198"/>
                  </a:lnTo>
                  <a:lnTo>
                    <a:pt x="58" y="190"/>
                  </a:lnTo>
                  <a:lnTo>
                    <a:pt x="50" y="180"/>
                  </a:lnTo>
                  <a:lnTo>
                    <a:pt x="42" y="171"/>
                  </a:lnTo>
                  <a:lnTo>
                    <a:pt x="34" y="162"/>
                  </a:lnTo>
                  <a:lnTo>
                    <a:pt x="27" y="153"/>
                  </a:lnTo>
                  <a:lnTo>
                    <a:pt x="21" y="144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1" name="Freeform 28"/>
            <p:cNvSpPr>
              <a:spLocks/>
            </p:cNvSpPr>
            <p:nvPr/>
          </p:nvSpPr>
          <p:spPr bwMode="auto">
            <a:xfrm>
              <a:off x="2584" y="2475"/>
              <a:ext cx="477" cy="549"/>
            </a:xfrm>
            <a:custGeom>
              <a:avLst/>
              <a:gdLst>
                <a:gd name="T0" fmla="*/ 220 w 954"/>
                <a:gd name="T1" fmla="*/ 178 h 1098"/>
                <a:gd name="T2" fmla="*/ 216 w 954"/>
                <a:gd name="T3" fmla="*/ 151 h 1098"/>
                <a:gd name="T4" fmla="*/ 220 w 954"/>
                <a:gd name="T5" fmla="*/ 114 h 1098"/>
                <a:gd name="T6" fmla="*/ 223 w 954"/>
                <a:gd name="T7" fmla="*/ 103 h 1098"/>
                <a:gd name="T8" fmla="*/ 226 w 954"/>
                <a:gd name="T9" fmla="*/ 91 h 1098"/>
                <a:gd name="T10" fmla="*/ 230 w 954"/>
                <a:gd name="T11" fmla="*/ 81 h 1098"/>
                <a:gd name="T12" fmla="*/ 232 w 954"/>
                <a:gd name="T13" fmla="*/ 74 h 1098"/>
                <a:gd name="T14" fmla="*/ 235 w 954"/>
                <a:gd name="T15" fmla="*/ 79 h 1098"/>
                <a:gd name="T16" fmla="*/ 237 w 954"/>
                <a:gd name="T17" fmla="*/ 80 h 1098"/>
                <a:gd name="T18" fmla="*/ 238 w 954"/>
                <a:gd name="T19" fmla="*/ 77 h 1098"/>
                <a:gd name="T20" fmla="*/ 235 w 954"/>
                <a:gd name="T21" fmla="*/ 66 h 1098"/>
                <a:gd name="T22" fmla="*/ 231 w 954"/>
                <a:gd name="T23" fmla="*/ 54 h 1098"/>
                <a:gd name="T24" fmla="*/ 220 w 954"/>
                <a:gd name="T25" fmla="*/ 35 h 1098"/>
                <a:gd name="T26" fmla="*/ 203 w 954"/>
                <a:gd name="T27" fmla="*/ 16 h 1098"/>
                <a:gd name="T28" fmla="*/ 184 w 954"/>
                <a:gd name="T29" fmla="*/ 0 h 1098"/>
                <a:gd name="T30" fmla="*/ 40 w 954"/>
                <a:gd name="T31" fmla="*/ 13 h 1098"/>
                <a:gd name="T32" fmla="*/ 22 w 954"/>
                <a:gd name="T33" fmla="*/ 37 h 1098"/>
                <a:gd name="T34" fmla="*/ 7 w 954"/>
                <a:gd name="T35" fmla="*/ 66 h 1098"/>
                <a:gd name="T36" fmla="*/ 7 w 954"/>
                <a:gd name="T37" fmla="*/ 76 h 1098"/>
                <a:gd name="T38" fmla="*/ 12 w 954"/>
                <a:gd name="T39" fmla="*/ 77 h 1098"/>
                <a:gd name="T40" fmla="*/ 15 w 954"/>
                <a:gd name="T41" fmla="*/ 77 h 1098"/>
                <a:gd name="T42" fmla="*/ 19 w 954"/>
                <a:gd name="T43" fmla="*/ 77 h 1098"/>
                <a:gd name="T44" fmla="*/ 21 w 954"/>
                <a:gd name="T45" fmla="*/ 77 h 1098"/>
                <a:gd name="T46" fmla="*/ 24 w 954"/>
                <a:gd name="T47" fmla="*/ 81 h 1098"/>
                <a:gd name="T48" fmla="*/ 30 w 954"/>
                <a:gd name="T49" fmla="*/ 93 h 1098"/>
                <a:gd name="T50" fmla="*/ 31 w 954"/>
                <a:gd name="T51" fmla="*/ 96 h 1098"/>
                <a:gd name="T52" fmla="*/ 33 w 954"/>
                <a:gd name="T53" fmla="*/ 100 h 1098"/>
                <a:gd name="T54" fmla="*/ 36 w 954"/>
                <a:gd name="T55" fmla="*/ 107 h 1098"/>
                <a:gd name="T56" fmla="*/ 39 w 954"/>
                <a:gd name="T57" fmla="*/ 117 h 1098"/>
                <a:gd name="T58" fmla="*/ 40 w 954"/>
                <a:gd name="T59" fmla="*/ 123 h 1098"/>
                <a:gd name="T60" fmla="*/ 39 w 954"/>
                <a:gd name="T61" fmla="*/ 131 h 1098"/>
                <a:gd name="T62" fmla="*/ 34 w 954"/>
                <a:gd name="T63" fmla="*/ 137 h 1098"/>
                <a:gd name="T64" fmla="*/ 30 w 954"/>
                <a:gd name="T65" fmla="*/ 143 h 1098"/>
                <a:gd name="T66" fmla="*/ 33 w 954"/>
                <a:gd name="T67" fmla="*/ 167 h 1098"/>
                <a:gd name="T68" fmla="*/ 25 w 954"/>
                <a:gd name="T69" fmla="*/ 176 h 1098"/>
                <a:gd name="T70" fmla="*/ 13 w 954"/>
                <a:gd name="T71" fmla="*/ 176 h 1098"/>
                <a:gd name="T72" fmla="*/ 0 w 954"/>
                <a:gd name="T73" fmla="*/ 175 h 1098"/>
                <a:gd name="T74" fmla="*/ 2 w 954"/>
                <a:gd name="T75" fmla="*/ 179 h 1098"/>
                <a:gd name="T76" fmla="*/ 10 w 954"/>
                <a:gd name="T77" fmla="*/ 180 h 1098"/>
                <a:gd name="T78" fmla="*/ 22 w 954"/>
                <a:gd name="T79" fmla="*/ 181 h 1098"/>
                <a:gd name="T80" fmla="*/ 34 w 954"/>
                <a:gd name="T81" fmla="*/ 181 h 1098"/>
                <a:gd name="T82" fmla="*/ 35 w 954"/>
                <a:gd name="T83" fmla="*/ 214 h 1098"/>
                <a:gd name="T84" fmla="*/ 31 w 954"/>
                <a:gd name="T85" fmla="*/ 225 h 1098"/>
                <a:gd name="T86" fmla="*/ 29 w 954"/>
                <a:gd name="T87" fmla="*/ 225 h 1098"/>
                <a:gd name="T88" fmla="*/ 26 w 954"/>
                <a:gd name="T89" fmla="*/ 225 h 1098"/>
                <a:gd name="T90" fmla="*/ 40 w 954"/>
                <a:gd name="T91" fmla="*/ 241 h 1098"/>
                <a:gd name="T92" fmla="*/ 56 w 954"/>
                <a:gd name="T93" fmla="*/ 254 h 1098"/>
                <a:gd name="T94" fmla="*/ 74 w 954"/>
                <a:gd name="T95" fmla="*/ 265 h 1098"/>
                <a:gd name="T96" fmla="*/ 93 w 954"/>
                <a:gd name="T97" fmla="*/ 271 h 1098"/>
                <a:gd name="T98" fmla="*/ 114 w 954"/>
                <a:gd name="T99" fmla="*/ 275 h 1098"/>
                <a:gd name="T100" fmla="*/ 139 w 954"/>
                <a:gd name="T101" fmla="*/ 273 h 1098"/>
                <a:gd name="T102" fmla="*/ 165 w 954"/>
                <a:gd name="T103" fmla="*/ 266 h 1098"/>
                <a:gd name="T104" fmla="*/ 188 w 954"/>
                <a:gd name="T105" fmla="*/ 252 h 1098"/>
                <a:gd name="T106" fmla="*/ 208 w 954"/>
                <a:gd name="T107" fmla="*/ 234 h 1098"/>
                <a:gd name="T108" fmla="*/ 225 w 954"/>
                <a:gd name="T109" fmla="*/ 212 h 1098"/>
                <a:gd name="T110" fmla="*/ 232 w 954"/>
                <a:gd name="T111" fmla="*/ 195 h 1098"/>
                <a:gd name="T112" fmla="*/ 225 w 954"/>
                <a:gd name="T113" fmla="*/ 195 h 1098"/>
                <a:gd name="T114" fmla="*/ 221 w 954"/>
                <a:gd name="T115" fmla="*/ 194 h 10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4"/>
                <a:gd name="T175" fmla="*/ 0 h 1098"/>
                <a:gd name="T176" fmla="*/ 954 w 954"/>
                <a:gd name="T177" fmla="*/ 1098 h 10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4" h="1098">
                  <a:moveTo>
                    <a:pt x="883" y="774"/>
                  </a:moveTo>
                  <a:lnTo>
                    <a:pt x="882" y="743"/>
                  </a:lnTo>
                  <a:lnTo>
                    <a:pt x="878" y="713"/>
                  </a:lnTo>
                  <a:lnTo>
                    <a:pt x="874" y="685"/>
                  </a:lnTo>
                  <a:lnTo>
                    <a:pt x="865" y="656"/>
                  </a:lnTo>
                  <a:lnTo>
                    <a:pt x="863" y="606"/>
                  </a:lnTo>
                  <a:lnTo>
                    <a:pt x="865" y="557"/>
                  </a:lnTo>
                  <a:lnTo>
                    <a:pt x="871" y="507"/>
                  </a:lnTo>
                  <a:lnTo>
                    <a:pt x="880" y="458"/>
                  </a:lnTo>
                  <a:lnTo>
                    <a:pt x="884" y="443"/>
                  </a:lnTo>
                  <a:lnTo>
                    <a:pt x="887" y="428"/>
                  </a:lnTo>
                  <a:lnTo>
                    <a:pt x="891" y="413"/>
                  </a:lnTo>
                  <a:lnTo>
                    <a:pt x="894" y="397"/>
                  </a:lnTo>
                  <a:lnTo>
                    <a:pt x="898" y="380"/>
                  </a:lnTo>
                  <a:lnTo>
                    <a:pt x="902" y="364"/>
                  </a:lnTo>
                  <a:lnTo>
                    <a:pt x="908" y="348"/>
                  </a:lnTo>
                  <a:lnTo>
                    <a:pt x="915" y="333"/>
                  </a:lnTo>
                  <a:lnTo>
                    <a:pt x="917" y="326"/>
                  </a:lnTo>
                  <a:lnTo>
                    <a:pt x="920" y="317"/>
                  </a:lnTo>
                  <a:lnTo>
                    <a:pt x="923" y="307"/>
                  </a:lnTo>
                  <a:lnTo>
                    <a:pt x="927" y="298"/>
                  </a:lnTo>
                  <a:lnTo>
                    <a:pt x="930" y="300"/>
                  </a:lnTo>
                  <a:lnTo>
                    <a:pt x="935" y="308"/>
                  </a:lnTo>
                  <a:lnTo>
                    <a:pt x="938" y="316"/>
                  </a:lnTo>
                  <a:lnTo>
                    <a:pt x="942" y="322"/>
                  </a:lnTo>
                  <a:lnTo>
                    <a:pt x="944" y="323"/>
                  </a:lnTo>
                  <a:lnTo>
                    <a:pt x="947" y="323"/>
                  </a:lnTo>
                  <a:lnTo>
                    <a:pt x="951" y="324"/>
                  </a:lnTo>
                  <a:lnTo>
                    <a:pt x="954" y="325"/>
                  </a:lnTo>
                  <a:lnTo>
                    <a:pt x="952" y="309"/>
                  </a:lnTo>
                  <a:lnTo>
                    <a:pt x="948" y="293"/>
                  </a:lnTo>
                  <a:lnTo>
                    <a:pt x="945" y="277"/>
                  </a:lnTo>
                  <a:lnTo>
                    <a:pt x="940" y="261"/>
                  </a:lnTo>
                  <a:lnTo>
                    <a:pt x="936" y="246"/>
                  </a:lnTo>
                  <a:lnTo>
                    <a:pt x="929" y="231"/>
                  </a:lnTo>
                  <a:lnTo>
                    <a:pt x="923" y="216"/>
                  </a:lnTo>
                  <a:lnTo>
                    <a:pt x="915" y="201"/>
                  </a:lnTo>
                  <a:lnTo>
                    <a:pt x="898" y="171"/>
                  </a:lnTo>
                  <a:lnTo>
                    <a:pt x="879" y="141"/>
                  </a:lnTo>
                  <a:lnTo>
                    <a:pt x="859" y="113"/>
                  </a:lnTo>
                  <a:lnTo>
                    <a:pt x="837" y="88"/>
                  </a:lnTo>
                  <a:lnTo>
                    <a:pt x="812" y="64"/>
                  </a:lnTo>
                  <a:lnTo>
                    <a:pt x="788" y="41"/>
                  </a:lnTo>
                  <a:lnTo>
                    <a:pt x="763" y="20"/>
                  </a:lnTo>
                  <a:lnTo>
                    <a:pt x="735" y="0"/>
                  </a:lnTo>
                  <a:lnTo>
                    <a:pt x="589" y="274"/>
                  </a:lnTo>
                  <a:lnTo>
                    <a:pt x="186" y="28"/>
                  </a:lnTo>
                  <a:lnTo>
                    <a:pt x="160" y="55"/>
                  </a:lnTo>
                  <a:lnTo>
                    <a:pt x="135" y="84"/>
                  </a:lnTo>
                  <a:lnTo>
                    <a:pt x="111" y="116"/>
                  </a:lnTo>
                  <a:lnTo>
                    <a:pt x="88" y="150"/>
                  </a:lnTo>
                  <a:lnTo>
                    <a:pt x="66" y="187"/>
                  </a:lnTo>
                  <a:lnTo>
                    <a:pt x="46" y="225"/>
                  </a:lnTo>
                  <a:lnTo>
                    <a:pt x="28" y="264"/>
                  </a:lnTo>
                  <a:lnTo>
                    <a:pt x="12" y="304"/>
                  </a:lnTo>
                  <a:lnTo>
                    <a:pt x="20" y="306"/>
                  </a:lnTo>
                  <a:lnTo>
                    <a:pt x="27" y="307"/>
                  </a:lnTo>
                  <a:lnTo>
                    <a:pt x="35" y="308"/>
                  </a:lnTo>
                  <a:lnTo>
                    <a:pt x="42" y="309"/>
                  </a:lnTo>
                  <a:lnTo>
                    <a:pt x="46" y="310"/>
                  </a:lnTo>
                  <a:lnTo>
                    <a:pt x="51" y="310"/>
                  </a:lnTo>
                  <a:lnTo>
                    <a:pt x="56" y="310"/>
                  </a:lnTo>
                  <a:lnTo>
                    <a:pt x="60" y="309"/>
                  </a:lnTo>
                  <a:lnTo>
                    <a:pt x="65" y="309"/>
                  </a:lnTo>
                  <a:lnTo>
                    <a:pt x="69" y="308"/>
                  </a:lnTo>
                  <a:lnTo>
                    <a:pt x="74" y="308"/>
                  </a:lnTo>
                  <a:lnTo>
                    <a:pt x="79" y="308"/>
                  </a:lnTo>
                  <a:lnTo>
                    <a:pt x="81" y="308"/>
                  </a:lnTo>
                  <a:lnTo>
                    <a:pt x="83" y="308"/>
                  </a:lnTo>
                  <a:lnTo>
                    <a:pt x="85" y="308"/>
                  </a:lnTo>
                  <a:lnTo>
                    <a:pt x="88" y="308"/>
                  </a:lnTo>
                  <a:lnTo>
                    <a:pt x="96" y="324"/>
                  </a:lnTo>
                  <a:lnTo>
                    <a:pt x="104" y="340"/>
                  </a:lnTo>
                  <a:lnTo>
                    <a:pt x="112" y="356"/>
                  </a:lnTo>
                  <a:lnTo>
                    <a:pt x="120" y="374"/>
                  </a:lnTo>
                  <a:lnTo>
                    <a:pt x="121" y="377"/>
                  </a:lnTo>
                  <a:lnTo>
                    <a:pt x="122" y="380"/>
                  </a:lnTo>
                  <a:lnTo>
                    <a:pt x="125" y="384"/>
                  </a:lnTo>
                  <a:lnTo>
                    <a:pt x="126" y="389"/>
                  </a:lnTo>
                  <a:lnTo>
                    <a:pt x="127" y="394"/>
                  </a:lnTo>
                  <a:lnTo>
                    <a:pt x="130" y="401"/>
                  </a:lnTo>
                  <a:lnTo>
                    <a:pt x="133" y="408"/>
                  </a:lnTo>
                  <a:lnTo>
                    <a:pt x="137" y="415"/>
                  </a:lnTo>
                  <a:lnTo>
                    <a:pt x="142" y="429"/>
                  </a:lnTo>
                  <a:lnTo>
                    <a:pt x="147" y="441"/>
                  </a:lnTo>
                  <a:lnTo>
                    <a:pt x="151" y="455"/>
                  </a:lnTo>
                  <a:lnTo>
                    <a:pt x="156" y="469"/>
                  </a:lnTo>
                  <a:lnTo>
                    <a:pt x="158" y="477"/>
                  </a:lnTo>
                  <a:lnTo>
                    <a:pt x="159" y="485"/>
                  </a:lnTo>
                  <a:lnTo>
                    <a:pt x="159" y="493"/>
                  </a:lnTo>
                  <a:lnTo>
                    <a:pt x="159" y="501"/>
                  </a:lnTo>
                  <a:lnTo>
                    <a:pt x="158" y="512"/>
                  </a:lnTo>
                  <a:lnTo>
                    <a:pt x="155" y="521"/>
                  </a:lnTo>
                  <a:lnTo>
                    <a:pt x="149" y="530"/>
                  </a:lnTo>
                  <a:lnTo>
                    <a:pt x="143" y="538"/>
                  </a:lnTo>
                  <a:lnTo>
                    <a:pt x="136" y="546"/>
                  </a:lnTo>
                  <a:lnTo>
                    <a:pt x="130" y="554"/>
                  </a:lnTo>
                  <a:lnTo>
                    <a:pt x="126" y="564"/>
                  </a:lnTo>
                  <a:lnTo>
                    <a:pt x="122" y="573"/>
                  </a:lnTo>
                  <a:lnTo>
                    <a:pt x="121" y="605"/>
                  </a:lnTo>
                  <a:lnTo>
                    <a:pt x="125" y="638"/>
                  </a:lnTo>
                  <a:lnTo>
                    <a:pt x="129" y="671"/>
                  </a:lnTo>
                  <a:lnTo>
                    <a:pt x="130" y="703"/>
                  </a:lnTo>
                  <a:lnTo>
                    <a:pt x="114" y="704"/>
                  </a:lnTo>
                  <a:lnTo>
                    <a:pt x="98" y="704"/>
                  </a:lnTo>
                  <a:lnTo>
                    <a:pt x="82" y="705"/>
                  </a:lnTo>
                  <a:lnTo>
                    <a:pt x="66" y="704"/>
                  </a:lnTo>
                  <a:lnTo>
                    <a:pt x="49" y="704"/>
                  </a:lnTo>
                  <a:lnTo>
                    <a:pt x="32" y="703"/>
                  </a:lnTo>
                  <a:lnTo>
                    <a:pt x="16" y="703"/>
                  </a:lnTo>
                  <a:lnTo>
                    <a:pt x="0" y="702"/>
                  </a:lnTo>
                  <a:lnTo>
                    <a:pt x="1" y="706"/>
                  </a:lnTo>
                  <a:lnTo>
                    <a:pt x="4" y="712"/>
                  </a:lnTo>
                  <a:lnTo>
                    <a:pt x="5" y="717"/>
                  </a:lnTo>
                  <a:lnTo>
                    <a:pt x="6" y="723"/>
                  </a:lnTo>
                  <a:lnTo>
                    <a:pt x="22" y="723"/>
                  </a:lnTo>
                  <a:lnTo>
                    <a:pt x="37" y="723"/>
                  </a:lnTo>
                  <a:lnTo>
                    <a:pt x="53" y="723"/>
                  </a:lnTo>
                  <a:lnTo>
                    <a:pt x="71" y="723"/>
                  </a:lnTo>
                  <a:lnTo>
                    <a:pt x="87" y="724"/>
                  </a:lnTo>
                  <a:lnTo>
                    <a:pt x="103" y="724"/>
                  </a:lnTo>
                  <a:lnTo>
                    <a:pt x="118" y="724"/>
                  </a:lnTo>
                  <a:lnTo>
                    <a:pt x="134" y="724"/>
                  </a:lnTo>
                  <a:lnTo>
                    <a:pt x="135" y="769"/>
                  </a:lnTo>
                  <a:lnTo>
                    <a:pt x="136" y="814"/>
                  </a:lnTo>
                  <a:lnTo>
                    <a:pt x="137" y="857"/>
                  </a:lnTo>
                  <a:lnTo>
                    <a:pt x="138" y="901"/>
                  </a:lnTo>
                  <a:lnTo>
                    <a:pt x="133" y="901"/>
                  </a:lnTo>
                  <a:lnTo>
                    <a:pt x="127" y="902"/>
                  </a:lnTo>
                  <a:lnTo>
                    <a:pt x="122" y="902"/>
                  </a:lnTo>
                  <a:lnTo>
                    <a:pt x="118" y="903"/>
                  </a:lnTo>
                  <a:lnTo>
                    <a:pt x="114" y="903"/>
                  </a:lnTo>
                  <a:lnTo>
                    <a:pt x="111" y="903"/>
                  </a:lnTo>
                  <a:lnTo>
                    <a:pt x="107" y="903"/>
                  </a:lnTo>
                  <a:lnTo>
                    <a:pt x="103" y="903"/>
                  </a:lnTo>
                  <a:lnTo>
                    <a:pt x="121" y="925"/>
                  </a:lnTo>
                  <a:lnTo>
                    <a:pt x="140" y="946"/>
                  </a:lnTo>
                  <a:lnTo>
                    <a:pt x="159" y="966"/>
                  </a:lnTo>
                  <a:lnTo>
                    <a:pt x="180" y="984"/>
                  </a:lnTo>
                  <a:lnTo>
                    <a:pt x="202" y="1001"/>
                  </a:lnTo>
                  <a:lnTo>
                    <a:pt x="224" y="1017"/>
                  </a:lnTo>
                  <a:lnTo>
                    <a:pt x="247" y="1032"/>
                  </a:lnTo>
                  <a:lnTo>
                    <a:pt x="271" y="1045"/>
                  </a:lnTo>
                  <a:lnTo>
                    <a:pt x="295" y="1058"/>
                  </a:lnTo>
                  <a:lnTo>
                    <a:pt x="321" y="1068"/>
                  </a:lnTo>
                  <a:lnTo>
                    <a:pt x="346" y="1077"/>
                  </a:lnTo>
                  <a:lnTo>
                    <a:pt x="372" y="1084"/>
                  </a:lnTo>
                  <a:lnTo>
                    <a:pt x="399" y="1090"/>
                  </a:lnTo>
                  <a:lnTo>
                    <a:pt x="427" y="1095"/>
                  </a:lnTo>
                  <a:lnTo>
                    <a:pt x="454" y="1097"/>
                  </a:lnTo>
                  <a:lnTo>
                    <a:pt x="482" y="1098"/>
                  </a:lnTo>
                  <a:lnTo>
                    <a:pt x="519" y="1097"/>
                  </a:lnTo>
                  <a:lnTo>
                    <a:pt x="554" y="1092"/>
                  </a:lnTo>
                  <a:lnTo>
                    <a:pt x="589" y="1085"/>
                  </a:lnTo>
                  <a:lnTo>
                    <a:pt x="624" y="1075"/>
                  </a:lnTo>
                  <a:lnTo>
                    <a:pt x="657" y="1062"/>
                  </a:lnTo>
                  <a:lnTo>
                    <a:pt x="689" y="1047"/>
                  </a:lnTo>
                  <a:lnTo>
                    <a:pt x="720" y="1030"/>
                  </a:lnTo>
                  <a:lnTo>
                    <a:pt x="750" y="1010"/>
                  </a:lnTo>
                  <a:lnTo>
                    <a:pt x="778" y="989"/>
                  </a:lnTo>
                  <a:lnTo>
                    <a:pt x="806" y="964"/>
                  </a:lnTo>
                  <a:lnTo>
                    <a:pt x="831" y="939"/>
                  </a:lnTo>
                  <a:lnTo>
                    <a:pt x="855" y="911"/>
                  </a:lnTo>
                  <a:lnTo>
                    <a:pt x="877" y="881"/>
                  </a:lnTo>
                  <a:lnTo>
                    <a:pt x="898" y="850"/>
                  </a:lnTo>
                  <a:lnTo>
                    <a:pt x="916" y="817"/>
                  </a:lnTo>
                  <a:lnTo>
                    <a:pt x="933" y="782"/>
                  </a:lnTo>
                  <a:lnTo>
                    <a:pt x="925" y="782"/>
                  </a:lnTo>
                  <a:lnTo>
                    <a:pt x="917" y="782"/>
                  </a:lnTo>
                  <a:lnTo>
                    <a:pt x="908" y="781"/>
                  </a:lnTo>
                  <a:lnTo>
                    <a:pt x="900" y="780"/>
                  </a:lnTo>
                  <a:lnTo>
                    <a:pt x="893" y="778"/>
                  </a:lnTo>
                  <a:lnTo>
                    <a:pt x="887" y="777"/>
                  </a:lnTo>
                  <a:lnTo>
                    <a:pt x="884" y="776"/>
                  </a:lnTo>
                  <a:lnTo>
                    <a:pt x="883" y="774"/>
                  </a:lnTo>
                  <a:close/>
                </a:path>
              </a:pathLst>
            </a:custGeom>
            <a:solidFill>
              <a:srgbClr val="B2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2" name="Freeform 29"/>
            <p:cNvSpPr>
              <a:spLocks/>
            </p:cNvSpPr>
            <p:nvPr/>
          </p:nvSpPr>
          <p:spPr bwMode="auto">
            <a:xfrm>
              <a:off x="2919" y="2457"/>
              <a:ext cx="32" cy="52"/>
            </a:xfrm>
            <a:custGeom>
              <a:avLst/>
              <a:gdLst>
                <a:gd name="T0" fmla="*/ 16 w 64"/>
                <a:gd name="T1" fmla="*/ 9 h 103"/>
                <a:gd name="T2" fmla="*/ 14 w 64"/>
                <a:gd name="T3" fmla="*/ 8 h 103"/>
                <a:gd name="T4" fmla="*/ 12 w 64"/>
                <a:gd name="T5" fmla="*/ 7 h 103"/>
                <a:gd name="T6" fmla="*/ 10 w 64"/>
                <a:gd name="T7" fmla="*/ 6 h 103"/>
                <a:gd name="T8" fmla="*/ 8 w 64"/>
                <a:gd name="T9" fmla="*/ 5 h 103"/>
                <a:gd name="T10" fmla="*/ 6 w 64"/>
                <a:gd name="T11" fmla="*/ 3 h 103"/>
                <a:gd name="T12" fmla="*/ 4 w 64"/>
                <a:gd name="T13" fmla="*/ 2 h 103"/>
                <a:gd name="T14" fmla="*/ 2 w 64"/>
                <a:gd name="T15" fmla="*/ 1 h 103"/>
                <a:gd name="T16" fmla="*/ 0 w 64"/>
                <a:gd name="T17" fmla="*/ 0 h 103"/>
                <a:gd name="T18" fmla="*/ 7 w 64"/>
                <a:gd name="T19" fmla="*/ 26 h 103"/>
                <a:gd name="T20" fmla="*/ 16 w 64"/>
                <a:gd name="T21" fmla="*/ 9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03"/>
                <a:gd name="T35" fmla="*/ 64 w 64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03">
                  <a:moveTo>
                    <a:pt x="64" y="36"/>
                  </a:moveTo>
                  <a:lnTo>
                    <a:pt x="56" y="32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2" y="17"/>
                  </a:lnTo>
                  <a:lnTo>
                    <a:pt x="24" y="12"/>
                  </a:lnTo>
                  <a:lnTo>
                    <a:pt x="16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29" y="103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3" name="Freeform 30"/>
            <p:cNvSpPr>
              <a:spLocks/>
            </p:cNvSpPr>
            <p:nvPr/>
          </p:nvSpPr>
          <p:spPr bwMode="auto">
            <a:xfrm>
              <a:off x="2770" y="1993"/>
              <a:ext cx="125" cy="230"/>
            </a:xfrm>
            <a:custGeom>
              <a:avLst/>
              <a:gdLst>
                <a:gd name="T0" fmla="*/ 51 w 252"/>
                <a:gd name="T1" fmla="*/ 1 h 460"/>
                <a:gd name="T2" fmla="*/ 54 w 252"/>
                <a:gd name="T3" fmla="*/ 0 h 460"/>
                <a:gd name="T4" fmla="*/ 57 w 252"/>
                <a:gd name="T5" fmla="*/ 0 h 460"/>
                <a:gd name="T6" fmla="*/ 61 w 252"/>
                <a:gd name="T7" fmla="*/ 0 h 460"/>
                <a:gd name="T8" fmla="*/ 62 w 252"/>
                <a:gd name="T9" fmla="*/ 9 h 460"/>
                <a:gd name="T10" fmla="*/ 62 w 252"/>
                <a:gd name="T11" fmla="*/ 26 h 460"/>
                <a:gd name="T12" fmla="*/ 62 w 252"/>
                <a:gd name="T13" fmla="*/ 43 h 460"/>
                <a:gd name="T14" fmla="*/ 62 w 252"/>
                <a:gd name="T15" fmla="*/ 61 h 460"/>
                <a:gd name="T16" fmla="*/ 60 w 252"/>
                <a:gd name="T17" fmla="*/ 70 h 460"/>
                <a:gd name="T18" fmla="*/ 57 w 252"/>
                <a:gd name="T19" fmla="*/ 70 h 460"/>
                <a:gd name="T20" fmla="*/ 54 w 252"/>
                <a:gd name="T21" fmla="*/ 70 h 460"/>
                <a:gd name="T22" fmla="*/ 52 w 252"/>
                <a:gd name="T23" fmla="*/ 70 h 460"/>
                <a:gd name="T24" fmla="*/ 50 w 252"/>
                <a:gd name="T25" fmla="*/ 72 h 460"/>
                <a:gd name="T26" fmla="*/ 50 w 252"/>
                <a:gd name="T27" fmla="*/ 80 h 460"/>
                <a:gd name="T28" fmla="*/ 48 w 252"/>
                <a:gd name="T29" fmla="*/ 83 h 460"/>
                <a:gd name="T30" fmla="*/ 43 w 252"/>
                <a:gd name="T31" fmla="*/ 83 h 460"/>
                <a:gd name="T32" fmla="*/ 38 w 252"/>
                <a:gd name="T33" fmla="*/ 85 h 460"/>
                <a:gd name="T34" fmla="*/ 34 w 252"/>
                <a:gd name="T35" fmla="*/ 88 h 460"/>
                <a:gd name="T36" fmla="*/ 34 w 252"/>
                <a:gd name="T37" fmla="*/ 91 h 460"/>
                <a:gd name="T38" fmla="*/ 38 w 252"/>
                <a:gd name="T39" fmla="*/ 94 h 460"/>
                <a:gd name="T40" fmla="*/ 42 w 252"/>
                <a:gd name="T41" fmla="*/ 97 h 460"/>
                <a:gd name="T42" fmla="*/ 47 w 252"/>
                <a:gd name="T43" fmla="*/ 99 h 460"/>
                <a:gd name="T44" fmla="*/ 49 w 252"/>
                <a:gd name="T45" fmla="*/ 104 h 460"/>
                <a:gd name="T46" fmla="*/ 49 w 252"/>
                <a:gd name="T47" fmla="*/ 112 h 460"/>
                <a:gd name="T48" fmla="*/ 47 w 252"/>
                <a:gd name="T49" fmla="*/ 115 h 460"/>
                <a:gd name="T50" fmla="*/ 43 w 252"/>
                <a:gd name="T51" fmla="*/ 114 h 460"/>
                <a:gd name="T52" fmla="*/ 39 w 252"/>
                <a:gd name="T53" fmla="*/ 113 h 460"/>
                <a:gd name="T54" fmla="*/ 35 w 252"/>
                <a:gd name="T55" fmla="*/ 112 h 460"/>
                <a:gd name="T56" fmla="*/ 31 w 252"/>
                <a:gd name="T57" fmla="*/ 109 h 460"/>
                <a:gd name="T58" fmla="*/ 26 w 252"/>
                <a:gd name="T59" fmla="*/ 104 h 460"/>
                <a:gd name="T60" fmla="*/ 20 w 252"/>
                <a:gd name="T61" fmla="*/ 100 h 460"/>
                <a:gd name="T62" fmla="*/ 15 w 252"/>
                <a:gd name="T63" fmla="*/ 94 h 460"/>
                <a:gd name="T64" fmla="*/ 12 w 252"/>
                <a:gd name="T65" fmla="*/ 87 h 460"/>
                <a:gd name="T66" fmla="*/ 6 w 252"/>
                <a:gd name="T67" fmla="*/ 76 h 460"/>
                <a:gd name="T68" fmla="*/ 4 w 252"/>
                <a:gd name="T69" fmla="*/ 65 h 460"/>
                <a:gd name="T70" fmla="*/ 1 w 252"/>
                <a:gd name="T71" fmla="*/ 61 h 460"/>
                <a:gd name="T72" fmla="*/ 0 w 252"/>
                <a:gd name="T73" fmla="*/ 58 h 460"/>
                <a:gd name="T74" fmla="*/ 0 w 252"/>
                <a:gd name="T75" fmla="*/ 49 h 460"/>
                <a:gd name="T76" fmla="*/ 5 w 252"/>
                <a:gd name="T77" fmla="*/ 46 h 460"/>
                <a:gd name="T78" fmla="*/ 10 w 252"/>
                <a:gd name="T79" fmla="*/ 46 h 460"/>
                <a:gd name="T80" fmla="*/ 13 w 252"/>
                <a:gd name="T81" fmla="*/ 44 h 460"/>
                <a:gd name="T82" fmla="*/ 15 w 252"/>
                <a:gd name="T83" fmla="*/ 39 h 460"/>
                <a:gd name="T84" fmla="*/ 16 w 252"/>
                <a:gd name="T85" fmla="*/ 30 h 460"/>
                <a:gd name="T86" fmla="*/ 19 w 252"/>
                <a:gd name="T87" fmla="*/ 19 h 460"/>
                <a:gd name="T88" fmla="*/ 25 w 252"/>
                <a:gd name="T89" fmla="*/ 10 h 460"/>
                <a:gd name="T90" fmla="*/ 33 w 252"/>
                <a:gd name="T91" fmla="*/ 4 h 460"/>
                <a:gd name="T92" fmla="*/ 40 w 252"/>
                <a:gd name="T93" fmla="*/ 2 h 460"/>
                <a:gd name="T94" fmla="*/ 43 w 252"/>
                <a:gd name="T95" fmla="*/ 1 h 460"/>
                <a:gd name="T96" fmla="*/ 46 w 252"/>
                <a:gd name="T97" fmla="*/ 1 h 460"/>
                <a:gd name="T98" fmla="*/ 48 w 252"/>
                <a:gd name="T99" fmla="*/ 1 h 4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460"/>
                <a:gd name="T152" fmla="*/ 252 w 252"/>
                <a:gd name="T153" fmla="*/ 460 h 4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460">
                  <a:moveTo>
                    <a:pt x="200" y="2"/>
                  </a:moveTo>
                  <a:lnTo>
                    <a:pt x="205" y="2"/>
                  </a:lnTo>
                  <a:lnTo>
                    <a:pt x="211" y="0"/>
                  </a:lnTo>
                  <a:lnTo>
                    <a:pt x="218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2" y="34"/>
                  </a:lnTo>
                  <a:lnTo>
                    <a:pt x="252" y="67"/>
                  </a:lnTo>
                  <a:lnTo>
                    <a:pt x="250" y="102"/>
                  </a:lnTo>
                  <a:lnTo>
                    <a:pt x="249" y="134"/>
                  </a:lnTo>
                  <a:lnTo>
                    <a:pt x="249" y="170"/>
                  </a:lnTo>
                  <a:lnTo>
                    <a:pt x="249" y="207"/>
                  </a:lnTo>
                  <a:lnTo>
                    <a:pt x="249" y="245"/>
                  </a:lnTo>
                  <a:lnTo>
                    <a:pt x="248" y="280"/>
                  </a:lnTo>
                  <a:lnTo>
                    <a:pt x="242" y="280"/>
                  </a:lnTo>
                  <a:lnTo>
                    <a:pt x="237" y="279"/>
                  </a:lnTo>
                  <a:lnTo>
                    <a:pt x="231" y="279"/>
                  </a:lnTo>
                  <a:lnTo>
                    <a:pt x="225" y="279"/>
                  </a:lnTo>
                  <a:lnTo>
                    <a:pt x="219" y="279"/>
                  </a:lnTo>
                  <a:lnTo>
                    <a:pt x="215" y="279"/>
                  </a:lnTo>
                  <a:lnTo>
                    <a:pt x="209" y="279"/>
                  </a:lnTo>
                  <a:lnTo>
                    <a:pt x="204" y="279"/>
                  </a:lnTo>
                  <a:lnTo>
                    <a:pt x="204" y="285"/>
                  </a:lnTo>
                  <a:lnTo>
                    <a:pt x="205" y="300"/>
                  </a:lnTo>
                  <a:lnTo>
                    <a:pt x="204" y="317"/>
                  </a:lnTo>
                  <a:lnTo>
                    <a:pt x="203" y="331"/>
                  </a:lnTo>
                  <a:lnTo>
                    <a:pt x="193" y="329"/>
                  </a:lnTo>
                  <a:lnTo>
                    <a:pt x="184" y="329"/>
                  </a:lnTo>
                  <a:lnTo>
                    <a:pt x="174" y="331"/>
                  </a:lnTo>
                  <a:lnTo>
                    <a:pt x="165" y="336"/>
                  </a:lnTo>
                  <a:lnTo>
                    <a:pt x="156" y="340"/>
                  </a:lnTo>
                  <a:lnTo>
                    <a:pt x="147" y="346"/>
                  </a:lnTo>
                  <a:lnTo>
                    <a:pt x="137" y="350"/>
                  </a:lnTo>
                  <a:lnTo>
                    <a:pt x="128" y="354"/>
                  </a:lnTo>
                  <a:lnTo>
                    <a:pt x="137" y="361"/>
                  </a:lnTo>
                  <a:lnTo>
                    <a:pt x="146" y="368"/>
                  </a:lnTo>
                  <a:lnTo>
                    <a:pt x="155" y="374"/>
                  </a:lnTo>
                  <a:lnTo>
                    <a:pt x="164" y="380"/>
                  </a:lnTo>
                  <a:lnTo>
                    <a:pt x="172" y="386"/>
                  </a:lnTo>
                  <a:lnTo>
                    <a:pt x="181" y="391"/>
                  </a:lnTo>
                  <a:lnTo>
                    <a:pt x="190" y="395"/>
                  </a:lnTo>
                  <a:lnTo>
                    <a:pt x="200" y="399"/>
                  </a:lnTo>
                  <a:lnTo>
                    <a:pt x="200" y="414"/>
                  </a:lnTo>
                  <a:lnTo>
                    <a:pt x="199" y="429"/>
                  </a:lnTo>
                  <a:lnTo>
                    <a:pt x="199" y="445"/>
                  </a:lnTo>
                  <a:lnTo>
                    <a:pt x="197" y="460"/>
                  </a:lnTo>
                  <a:lnTo>
                    <a:pt x="192" y="459"/>
                  </a:lnTo>
                  <a:lnTo>
                    <a:pt x="184" y="458"/>
                  </a:lnTo>
                  <a:lnTo>
                    <a:pt x="175" y="455"/>
                  </a:lnTo>
                  <a:lnTo>
                    <a:pt x="167" y="454"/>
                  </a:lnTo>
                  <a:lnTo>
                    <a:pt x="159" y="451"/>
                  </a:lnTo>
                  <a:lnTo>
                    <a:pt x="151" y="448"/>
                  </a:lnTo>
                  <a:lnTo>
                    <a:pt x="144" y="445"/>
                  </a:lnTo>
                  <a:lnTo>
                    <a:pt x="139" y="441"/>
                  </a:lnTo>
                  <a:lnTo>
                    <a:pt x="127" y="433"/>
                  </a:lnTo>
                  <a:lnTo>
                    <a:pt x="114" y="425"/>
                  </a:lnTo>
                  <a:lnTo>
                    <a:pt x="104" y="416"/>
                  </a:lnTo>
                  <a:lnTo>
                    <a:pt x="93" y="407"/>
                  </a:lnTo>
                  <a:lnTo>
                    <a:pt x="82" y="398"/>
                  </a:lnTo>
                  <a:lnTo>
                    <a:pt x="72" y="386"/>
                  </a:lnTo>
                  <a:lnTo>
                    <a:pt x="63" y="374"/>
                  </a:lnTo>
                  <a:lnTo>
                    <a:pt x="55" y="359"/>
                  </a:lnTo>
                  <a:lnTo>
                    <a:pt x="48" y="347"/>
                  </a:lnTo>
                  <a:lnTo>
                    <a:pt x="37" y="327"/>
                  </a:lnTo>
                  <a:lnTo>
                    <a:pt x="27" y="301"/>
                  </a:lnTo>
                  <a:lnTo>
                    <a:pt x="22" y="269"/>
                  </a:lnTo>
                  <a:lnTo>
                    <a:pt x="18" y="259"/>
                  </a:lnTo>
                  <a:lnTo>
                    <a:pt x="11" y="253"/>
                  </a:lnTo>
                  <a:lnTo>
                    <a:pt x="6" y="247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0" y="211"/>
                  </a:lnTo>
                  <a:lnTo>
                    <a:pt x="2" y="193"/>
                  </a:lnTo>
                  <a:lnTo>
                    <a:pt x="15" y="183"/>
                  </a:lnTo>
                  <a:lnTo>
                    <a:pt x="23" y="183"/>
                  </a:lnTo>
                  <a:lnTo>
                    <a:pt x="31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55" y="174"/>
                  </a:lnTo>
                  <a:lnTo>
                    <a:pt x="60" y="165"/>
                  </a:lnTo>
                  <a:lnTo>
                    <a:pt x="63" y="154"/>
                  </a:lnTo>
                  <a:lnTo>
                    <a:pt x="64" y="143"/>
                  </a:lnTo>
                  <a:lnTo>
                    <a:pt x="66" y="120"/>
                  </a:lnTo>
                  <a:lnTo>
                    <a:pt x="71" y="97"/>
                  </a:lnTo>
                  <a:lnTo>
                    <a:pt x="78" y="75"/>
                  </a:lnTo>
                  <a:lnTo>
                    <a:pt x="88" y="56"/>
                  </a:lnTo>
                  <a:lnTo>
                    <a:pt x="101" y="38"/>
                  </a:lnTo>
                  <a:lnTo>
                    <a:pt x="118" y="23"/>
                  </a:lnTo>
                  <a:lnTo>
                    <a:pt x="136" y="13"/>
                  </a:lnTo>
                  <a:lnTo>
                    <a:pt x="159" y="5"/>
                  </a:lnTo>
                  <a:lnTo>
                    <a:pt x="163" y="5"/>
                  </a:lnTo>
                  <a:lnTo>
                    <a:pt x="167" y="4"/>
                  </a:lnTo>
                  <a:lnTo>
                    <a:pt x="173" y="4"/>
                  </a:lnTo>
                  <a:lnTo>
                    <a:pt x="180" y="3"/>
                  </a:lnTo>
                  <a:lnTo>
                    <a:pt x="186" y="3"/>
                  </a:lnTo>
                  <a:lnTo>
                    <a:pt x="192" y="3"/>
                  </a:lnTo>
                  <a:lnTo>
                    <a:pt x="196" y="2"/>
                  </a:lnTo>
                  <a:lnTo>
                    <a:pt x="200" y="2"/>
                  </a:lnTo>
                  <a:close/>
                </a:path>
              </a:pathLst>
            </a:custGeom>
            <a:solidFill>
              <a:srgbClr val="FF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4" name="Freeform 31"/>
            <p:cNvSpPr>
              <a:spLocks/>
            </p:cNvSpPr>
            <p:nvPr/>
          </p:nvSpPr>
          <p:spPr bwMode="auto">
            <a:xfrm>
              <a:off x="2815" y="2046"/>
              <a:ext cx="55" cy="9"/>
            </a:xfrm>
            <a:custGeom>
              <a:avLst/>
              <a:gdLst>
                <a:gd name="T0" fmla="*/ 18 w 112"/>
                <a:gd name="T1" fmla="*/ 0 h 19"/>
                <a:gd name="T2" fmla="*/ 20 w 112"/>
                <a:gd name="T3" fmla="*/ 0 h 19"/>
                <a:gd name="T4" fmla="*/ 21 w 112"/>
                <a:gd name="T5" fmla="*/ 0 h 19"/>
                <a:gd name="T6" fmla="*/ 22 w 112"/>
                <a:gd name="T7" fmla="*/ 0 h 19"/>
                <a:gd name="T8" fmla="*/ 23 w 112"/>
                <a:gd name="T9" fmla="*/ 0 h 19"/>
                <a:gd name="T10" fmla="*/ 24 w 112"/>
                <a:gd name="T11" fmla="*/ 0 h 19"/>
                <a:gd name="T12" fmla="*/ 26 w 112"/>
                <a:gd name="T13" fmla="*/ 0 h 19"/>
                <a:gd name="T14" fmla="*/ 27 w 112"/>
                <a:gd name="T15" fmla="*/ 1 h 19"/>
                <a:gd name="T16" fmla="*/ 27 w 112"/>
                <a:gd name="T17" fmla="*/ 2 h 19"/>
                <a:gd name="T18" fmla="*/ 27 w 112"/>
                <a:gd name="T19" fmla="*/ 3 h 19"/>
                <a:gd name="T20" fmla="*/ 27 w 112"/>
                <a:gd name="T21" fmla="*/ 3 h 19"/>
                <a:gd name="T22" fmla="*/ 26 w 112"/>
                <a:gd name="T23" fmla="*/ 4 h 19"/>
                <a:gd name="T24" fmla="*/ 25 w 112"/>
                <a:gd name="T25" fmla="*/ 4 h 19"/>
                <a:gd name="T26" fmla="*/ 22 w 112"/>
                <a:gd name="T27" fmla="*/ 4 h 19"/>
                <a:gd name="T28" fmla="*/ 19 w 112"/>
                <a:gd name="T29" fmla="*/ 4 h 19"/>
                <a:gd name="T30" fmla="*/ 16 w 112"/>
                <a:gd name="T31" fmla="*/ 4 h 19"/>
                <a:gd name="T32" fmla="*/ 14 w 112"/>
                <a:gd name="T33" fmla="*/ 4 h 19"/>
                <a:gd name="T34" fmla="*/ 11 w 112"/>
                <a:gd name="T35" fmla="*/ 4 h 19"/>
                <a:gd name="T36" fmla="*/ 9 w 112"/>
                <a:gd name="T37" fmla="*/ 4 h 19"/>
                <a:gd name="T38" fmla="*/ 6 w 112"/>
                <a:gd name="T39" fmla="*/ 4 h 19"/>
                <a:gd name="T40" fmla="*/ 3 w 112"/>
                <a:gd name="T41" fmla="*/ 4 h 19"/>
                <a:gd name="T42" fmla="*/ 2 w 112"/>
                <a:gd name="T43" fmla="*/ 3 h 19"/>
                <a:gd name="T44" fmla="*/ 1 w 112"/>
                <a:gd name="T45" fmla="*/ 3 h 19"/>
                <a:gd name="T46" fmla="*/ 0 w 112"/>
                <a:gd name="T47" fmla="*/ 3 h 19"/>
                <a:gd name="T48" fmla="*/ 0 w 112"/>
                <a:gd name="T49" fmla="*/ 1 h 19"/>
                <a:gd name="T50" fmla="*/ 2 w 112"/>
                <a:gd name="T51" fmla="*/ 1 h 19"/>
                <a:gd name="T52" fmla="*/ 5 w 112"/>
                <a:gd name="T53" fmla="*/ 0 h 19"/>
                <a:gd name="T54" fmla="*/ 7 w 112"/>
                <a:gd name="T55" fmla="*/ 0 h 19"/>
                <a:gd name="T56" fmla="*/ 9 w 112"/>
                <a:gd name="T57" fmla="*/ 0 h 19"/>
                <a:gd name="T58" fmla="*/ 11 w 112"/>
                <a:gd name="T59" fmla="*/ 0 h 19"/>
                <a:gd name="T60" fmla="*/ 14 w 112"/>
                <a:gd name="T61" fmla="*/ 0 h 19"/>
                <a:gd name="T62" fmla="*/ 16 w 112"/>
                <a:gd name="T63" fmla="*/ 0 h 19"/>
                <a:gd name="T64" fmla="*/ 18 w 112"/>
                <a:gd name="T65" fmla="*/ 0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9"/>
                <a:gd name="T101" fmla="*/ 112 w 112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9">
                  <a:moveTo>
                    <a:pt x="76" y="0"/>
                  </a:moveTo>
                  <a:lnTo>
                    <a:pt x="82" y="0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6" y="1"/>
                  </a:lnTo>
                  <a:lnTo>
                    <a:pt x="100" y="1"/>
                  </a:lnTo>
                  <a:lnTo>
                    <a:pt x="105" y="3"/>
                  </a:lnTo>
                  <a:lnTo>
                    <a:pt x="109" y="6"/>
                  </a:lnTo>
                  <a:lnTo>
                    <a:pt x="112" y="10"/>
                  </a:lnTo>
                  <a:lnTo>
                    <a:pt x="112" y="13"/>
                  </a:lnTo>
                  <a:lnTo>
                    <a:pt x="110" y="15"/>
                  </a:lnTo>
                  <a:lnTo>
                    <a:pt x="106" y="18"/>
                  </a:lnTo>
                  <a:lnTo>
                    <a:pt x="103" y="19"/>
                  </a:lnTo>
                  <a:lnTo>
                    <a:pt x="90" y="18"/>
                  </a:lnTo>
                  <a:lnTo>
                    <a:pt x="79" y="18"/>
                  </a:lnTo>
                  <a:lnTo>
                    <a:pt x="67" y="18"/>
                  </a:lnTo>
                  <a:lnTo>
                    <a:pt x="57" y="18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24" y="19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9" y="4"/>
                  </a:lnTo>
                  <a:lnTo>
                    <a:pt x="20" y="3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5" name="Freeform 32"/>
            <p:cNvSpPr>
              <a:spLocks/>
            </p:cNvSpPr>
            <p:nvPr/>
          </p:nvSpPr>
          <p:spPr bwMode="auto">
            <a:xfrm>
              <a:off x="2815" y="2066"/>
              <a:ext cx="51" cy="26"/>
            </a:xfrm>
            <a:custGeom>
              <a:avLst/>
              <a:gdLst>
                <a:gd name="T0" fmla="*/ 25 w 104"/>
                <a:gd name="T1" fmla="*/ 9 h 53"/>
                <a:gd name="T2" fmla="*/ 25 w 104"/>
                <a:gd name="T3" fmla="*/ 10 h 53"/>
                <a:gd name="T4" fmla="*/ 25 w 104"/>
                <a:gd name="T5" fmla="*/ 11 h 53"/>
                <a:gd name="T6" fmla="*/ 24 w 104"/>
                <a:gd name="T7" fmla="*/ 11 h 53"/>
                <a:gd name="T8" fmla="*/ 23 w 104"/>
                <a:gd name="T9" fmla="*/ 12 h 53"/>
                <a:gd name="T10" fmla="*/ 21 w 104"/>
                <a:gd name="T11" fmla="*/ 12 h 53"/>
                <a:gd name="T12" fmla="*/ 20 w 104"/>
                <a:gd name="T13" fmla="*/ 13 h 53"/>
                <a:gd name="T14" fmla="*/ 18 w 104"/>
                <a:gd name="T15" fmla="*/ 13 h 53"/>
                <a:gd name="T16" fmla="*/ 16 w 104"/>
                <a:gd name="T17" fmla="*/ 13 h 53"/>
                <a:gd name="T18" fmla="*/ 15 w 104"/>
                <a:gd name="T19" fmla="*/ 13 h 53"/>
                <a:gd name="T20" fmla="*/ 13 w 104"/>
                <a:gd name="T21" fmla="*/ 13 h 53"/>
                <a:gd name="T22" fmla="*/ 11 w 104"/>
                <a:gd name="T23" fmla="*/ 12 h 53"/>
                <a:gd name="T24" fmla="*/ 9 w 104"/>
                <a:gd name="T25" fmla="*/ 12 h 53"/>
                <a:gd name="T26" fmla="*/ 8 w 104"/>
                <a:gd name="T27" fmla="*/ 12 h 53"/>
                <a:gd name="T28" fmla="*/ 7 w 104"/>
                <a:gd name="T29" fmla="*/ 11 h 53"/>
                <a:gd name="T30" fmla="*/ 5 w 104"/>
                <a:gd name="T31" fmla="*/ 11 h 53"/>
                <a:gd name="T32" fmla="*/ 4 w 104"/>
                <a:gd name="T33" fmla="*/ 10 h 53"/>
                <a:gd name="T34" fmla="*/ 3 w 104"/>
                <a:gd name="T35" fmla="*/ 10 h 53"/>
                <a:gd name="T36" fmla="*/ 2 w 104"/>
                <a:gd name="T37" fmla="*/ 9 h 53"/>
                <a:gd name="T38" fmla="*/ 1 w 104"/>
                <a:gd name="T39" fmla="*/ 8 h 53"/>
                <a:gd name="T40" fmla="*/ 0 w 104"/>
                <a:gd name="T41" fmla="*/ 8 h 53"/>
                <a:gd name="T42" fmla="*/ 2 w 104"/>
                <a:gd name="T43" fmla="*/ 6 h 53"/>
                <a:gd name="T44" fmla="*/ 4 w 104"/>
                <a:gd name="T45" fmla="*/ 4 h 53"/>
                <a:gd name="T46" fmla="*/ 6 w 104"/>
                <a:gd name="T47" fmla="*/ 3 h 53"/>
                <a:gd name="T48" fmla="*/ 8 w 104"/>
                <a:gd name="T49" fmla="*/ 1 h 53"/>
                <a:gd name="T50" fmla="*/ 11 w 104"/>
                <a:gd name="T51" fmla="*/ 0 h 53"/>
                <a:gd name="T52" fmla="*/ 13 w 104"/>
                <a:gd name="T53" fmla="*/ 0 h 53"/>
                <a:gd name="T54" fmla="*/ 16 w 104"/>
                <a:gd name="T55" fmla="*/ 0 h 53"/>
                <a:gd name="T56" fmla="*/ 18 w 104"/>
                <a:gd name="T57" fmla="*/ 1 h 53"/>
                <a:gd name="T58" fmla="*/ 20 w 104"/>
                <a:gd name="T59" fmla="*/ 2 h 53"/>
                <a:gd name="T60" fmla="*/ 22 w 104"/>
                <a:gd name="T61" fmla="*/ 5 h 53"/>
                <a:gd name="T62" fmla="*/ 23 w 104"/>
                <a:gd name="T63" fmla="*/ 7 h 53"/>
                <a:gd name="T64" fmla="*/ 25 w 104"/>
                <a:gd name="T65" fmla="*/ 9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53"/>
                <a:gd name="T101" fmla="*/ 104 w 10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53">
                  <a:moveTo>
                    <a:pt x="104" y="37"/>
                  </a:moveTo>
                  <a:lnTo>
                    <a:pt x="104" y="42"/>
                  </a:lnTo>
                  <a:lnTo>
                    <a:pt x="102" y="44"/>
                  </a:lnTo>
                  <a:lnTo>
                    <a:pt x="98" y="47"/>
                  </a:lnTo>
                  <a:lnTo>
                    <a:pt x="95" y="49"/>
                  </a:lnTo>
                  <a:lnTo>
                    <a:pt x="88" y="51"/>
                  </a:lnTo>
                  <a:lnTo>
                    <a:pt x="82" y="52"/>
                  </a:lnTo>
                  <a:lnTo>
                    <a:pt x="75" y="53"/>
                  </a:lnTo>
                  <a:lnTo>
                    <a:pt x="68" y="53"/>
                  </a:lnTo>
                  <a:lnTo>
                    <a:pt x="61" y="52"/>
                  </a:lnTo>
                  <a:lnTo>
                    <a:pt x="54" y="52"/>
                  </a:lnTo>
                  <a:lnTo>
                    <a:pt x="46" y="50"/>
                  </a:lnTo>
                  <a:lnTo>
                    <a:pt x="39" y="49"/>
                  </a:lnTo>
                  <a:lnTo>
                    <a:pt x="34" y="48"/>
                  </a:lnTo>
                  <a:lnTo>
                    <a:pt x="29" y="45"/>
                  </a:lnTo>
                  <a:lnTo>
                    <a:pt x="23" y="44"/>
                  </a:lnTo>
                  <a:lnTo>
                    <a:pt x="19" y="42"/>
                  </a:lnTo>
                  <a:lnTo>
                    <a:pt x="14" y="40"/>
                  </a:lnTo>
                  <a:lnTo>
                    <a:pt x="9" y="36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5" y="6"/>
                  </a:lnTo>
                  <a:lnTo>
                    <a:pt x="44" y="3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4"/>
                  </a:lnTo>
                  <a:lnTo>
                    <a:pt x="84" y="11"/>
                  </a:lnTo>
                  <a:lnTo>
                    <a:pt x="90" y="20"/>
                  </a:lnTo>
                  <a:lnTo>
                    <a:pt x="96" y="29"/>
                  </a:lnTo>
                  <a:lnTo>
                    <a:pt x="104" y="37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6" name="Freeform 33"/>
            <p:cNvSpPr>
              <a:spLocks/>
            </p:cNvSpPr>
            <p:nvPr/>
          </p:nvSpPr>
          <p:spPr bwMode="auto">
            <a:xfrm>
              <a:off x="2827" y="2073"/>
              <a:ext cx="15" cy="11"/>
            </a:xfrm>
            <a:custGeom>
              <a:avLst/>
              <a:gdLst>
                <a:gd name="T0" fmla="*/ 8 w 28"/>
                <a:gd name="T1" fmla="*/ 0 h 23"/>
                <a:gd name="T2" fmla="*/ 8 w 28"/>
                <a:gd name="T3" fmla="*/ 1 h 23"/>
                <a:gd name="T4" fmla="*/ 7 w 28"/>
                <a:gd name="T5" fmla="*/ 3 h 23"/>
                <a:gd name="T6" fmla="*/ 7 w 28"/>
                <a:gd name="T7" fmla="*/ 4 h 23"/>
                <a:gd name="T8" fmla="*/ 7 w 28"/>
                <a:gd name="T9" fmla="*/ 5 h 23"/>
                <a:gd name="T10" fmla="*/ 5 w 28"/>
                <a:gd name="T11" fmla="*/ 5 h 23"/>
                <a:gd name="T12" fmla="*/ 3 w 28"/>
                <a:gd name="T13" fmla="*/ 5 h 23"/>
                <a:gd name="T14" fmla="*/ 2 w 28"/>
                <a:gd name="T15" fmla="*/ 4 h 23"/>
                <a:gd name="T16" fmla="*/ 0 w 28"/>
                <a:gd name="T17" fmla="*/ 3 h 23"/>
                <a:gd name="T18" fmla="*/ 2 w 28"/>
                <a:gd name="T19" fmla="*/ 2 h 23"/>
                <a:gd name="T20" fmla="*/ 3 w 28"/>
                <a:gd name="T21" fmla="*/ 1 h 23"/>
                <a:gd name="T22" fmla="*/ 6 w 28"/>
                <a:gd name="T23" fmla="*/ 0 h 23"/>
                <a:gd name="T24" fmla="*/ 8 w 2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3"/>
                <a:gd name="T41" fmla="*/ 28 w 2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3">
                  <a:moveTo>
                    <a:pt x="28" y="0"/>
                  </a:moveTo>
                  <a:lnTo>
                    <a:pt x="26" y="6"/>
                  </a:lnTo>
                  <a:lnTo>
                    <a:pt x="25" y="12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17" y="22"/>
                  </a:lnTo>
                  <a:lnTo>
                    <a:pt x="11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0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7" name="Freeform 34"/>
            <p:cNvSpPr>
              <a:spLocks/>
            </p:cNvSpPr>
            <p:nvPr/>
          </p:nvSpPr>
          <p:spPr bwMode="auto">
            <a:xfrm>
              <a:off x="2914" y="2074"/>
              <a:ext cx="12" cy="11"/>
            </a:xfrm>
            <a:custGeom>
              <a:avLst/>
              <a:gdLst>
                <a:gd name="T0" fmla="*/ 6 w 23"/>
                <a:gd name="T1" fmla="*/ 1 h 20"/>
                <a:gd name="T2" fmla="*/ 5 w 23"/>
                <a:gd name="T3" fmla="*/ 2 h 20"/>
                <a:gd name="T4" fmla="*/ 5 w 23"/>
                <a:gd name="T5" fmla="*/ 3 h 20"/>
                <a:gd name="T6" fmla="*/ 4 w 23"/>
                <a:gd name="T7" fmla="*/ 5 h 20"/>
                <a:gd name="T8" fmla="*/ 4 w 23"/>
                <a:gd name="T9" fmla="*/ 6 h 20"/>
                <a:gd name="T10" fmla="*/ 0 w 23"/>
                <a:gd name="T11" fmla="*/ 4 h 20"/>
                <a:gd name="T12" fmla="*/ 1 w 23"/>
                <a:gd name="T13" fmla="*/ 2 h 20"/>
                <a:gd name="T14" fmla="*/ 3 w 23"/>
                <a:gd name="T15" fmla="*/ 1 h 20"/>
                <a:gd name="T16" fmla="*/ 4 w 23"/>
                <a:gd name="T17" fmla="*/ 0 h 20"/>
                <a:gd name="T18" fmla="*/ 6 w 23"/>
                <a:gd name="T19" fmla="*/ 0 h 20"/>
                <a:gd name="T20" fmla="*/ 6 w 23"/>
                <a:gd name="T21" fmla="*/ 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0"/>
                <a:gd name="T35" fmla="*/ 23 w 23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0">
                  <a:moveTo>
                    <a:pt x="23" y="2"/>
                  </a:moveTo>
                  <a:lnTo>
                    <a:pt x="19" y="6"/>
                  </a:lnTo>
                  <a:lnTo>
                    <a:pt x="17" y="10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8" name="Freeform 35"/>
            <p:cNvSpPr>
              <a:spLocks/>
            </p:cNvSpPr>
            <p:nvPr/>
          </p:nvSpPr>
          <p:spPr bwMode="auto">
            <a:xfrm>
              <a:off x="2848" y="2076"/>
              <a:ext cx="8" cy="10"/>
            </a:xfrm>
            <a:custGeom>
              <a:avLst/>
              <a:gdLst>
                <a:gd name="T0" fmla="*/ 4 w 15"/>
                <a:gd name="T1" fmla="*/ 5 h 20"/>
                <a:gd name="T2" fmla="*/ 1 w 15"/>
                <a:gd name="T3" fmla="*/ 5 h 20"/>
                <a:gd name="T4" fmla="*/ 1 w 15"/>
                <a:gd name="T5" fmla="*/ 3 h 20"/>
                <a:gd name="T6" fmla="*/ 0 w 15"/>
                <a:gd name="T7" fmla="*/ 3 h 20"/>
                <a:gd name="T8" fmla="*/ 0 w 15"/>
                <a:gd name="T9" fmla="*/ 1 h 20"/>
                <a:gd name="T10" fmla="*/ 1 w 15"/>
                <a:gd name="T11" fmla="*/ 0 h 20"/>
                <a:gd name="T12" fmla="*/ 2 w 15"/>
                <a:gd name="T13" fmla="*/ 1 h 20"/>
                <a:gd name="T14" fmla="*/ 3 w 15"/>
                <a:gd name="T15" fmla="*/ 2 h 20"/>
                <a:gd name="T16" fmla="*/ 4 w 15"/>
                <a:gd name="T17" fmla="*/ 3 h 20"/>
                <a:gd name="T18" fmla="*/ 4 w 15"/>
                <a:gd name="T19" fmla="*/ 5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0"/>
                <a:gd name="T32" fmla="*/ 15 w 1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0">
                  <a:moveTo>
                    <a:pt x="15" y="17"/>
                  </a:moveTo>
                  <a:lnTo>
                    <a:pt x="4" y="20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6" y="5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69" name="Freeform 36"/>
            <p:cNvSpPr>
              <a:spLocks/>
            </p:cNvSpPr>
            <p:nvPr/>
          </p:nvSpPr>
          <p:spPr bwMode="auto">
            <a:xfrm>
              <a:off x="2932" y="2077"/>
              <a:ext cx="9" cy="11"/>
            </a:xfrm>
            <a:custGeom>
              <a:avLst/>
              <a:gdLst>
                <a:gd name="T0" fmla="*/ 4 w 19"/>
                <a:gd name="T1" fmla="*/ 3 h 20"/>
                <a:gd name="T2" fmla="*/ 3 w 19"/>
                <a:gd name="T3" fmla="*/ 4 h 20"/>
                <a:gd name="T4" fmla="*/ 2 w 19"/>
                <a:gd name="T5" fmla="*/ 5 h 20"/>
                <a:gd name="T6" fmla="*/ 1 w 19"/>
                <a:gd name="T7" fmla="*/ 6 h 20"/>
                <a:gd name="T8" fmla="*/ 0 w 19"/>
                <a:gd name="T9" fmla="*/ 6 h 20"/>
                <a:gd name="T10" fmla="*/ 0 w 19"/>
                <a:gd name="T11" fmla="*/ 4 h 20"/>
                <a:gd name="T12" fmla="*/ 0 w 19"/>
                <a:gd name="T13" fmla="*/ 3 h 20"/>
                <a:gd name="T14" fmla="*/ 0 w 19"/>
                <a:gd name="T15" fmla="*/ 1 h 20"/>
                <a:gd name="T16" fmla="*/ 1 w 19"/>
                <a:gd name="T17" fmla="*/ 0 h 20"/>
                <a:gd name="T18" fmla="*/ 2 w 19"/>
                <a:gd name="T19" fmla="*/ 0 h 20"/>
                <a:gd name="T20" fmla="*/ 3 w 19"/>
                <a:gd name="T21" fmla="*/ 1 h 20"/>
                <a:gd name="T22" fmla="*/ 3 w 19"/>
                <a:gd name="T23" fmla="*/ 2 h 20"/>
                <a:gd name="T24" fmla="*/ 4 w 19"/>
                <a:gd name="T25" fmla="*/ 3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20"/>
                <a:gd name="T41" fmla="*/ 19 w 1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20">
                  <a:moveTo>
                    <a:pt x="19" y="11"/>
                  </a:moveTo>
                  <a:lnTo>
                    <a:pt x="14" y="14"/>
                  </a:lnTo>
                  <a:lnTo>
                    <a:pt x="10" y="17"/>
                  </a:lnTo>
                  <a:lnTo>
                    <a:pt x="6" y="19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0" name="Freeform 37"/>
            <p:cNvSpPr>
              <a:spLocks/>
            </p:cNvSpPr>
            <p:nvPr/>
          </p:nvSpPr>
          <p:spPr bwMode="auto">
            <a:xfrm>
              <a:off x="2893" y="1993"/>
              <a:ext cx="44" cy="58"/>
            </a:xfrm>
            <a:custGeom>
              <a:avLst/>
              <a:gdLst>
                <a:gd name="T0" fmla="*/ 10 w 89"/>
                <a:gd name="T1" fmla="*/ 5 h 116"/>
                <a:gd name="T2" fmla="*/ 13 w 89"/>
                <a:gd name="T3" fmla="*/ 7 h 116"/>
                <a:gd name="T4" fmla="*/ 15 w 89"/>
                <a:gd name="T5" fmla="*/ 11 h 116"/>
                <a:gd name="T6" fmla="*/ 17 w 89"/>
                <a:gd name="T7" fmla="*/ 15 h 116"/>
                <a:gd name="T8" fmla="*/ 18 w 89"/>
                <a:gd name="T9" fmla="*/ 17 h 116"/>
                <a:gd name="T10" fmla="*/ 19 w 89"/>
                <a:gd name="T11" fmla="*/ 20 h 116"/>
                <a:gd name="T12" fmla="*/ 20 w 89"/>
                <a:gd name="T13" fmla="*/ 23 h 116"/>
                <a:gd name="T14" fmla="*/ 21 w 89"/>
                <a:gd name="T15" fmla="*/ 26 h 116"/>
                <a:gd name="T16" fmla="*/ 22 w 89"/>
                <a:gd name="T17" fmla="*/ 29 h 116"/>
                <a:gd name="T18" fmla="*/ 19 w 89"/>
                <a:gd name="T19" fmla="*/ 29 h 116"/>
                <a:gd name="T20" fmla="*/ 17 w 89"/>
                <a:gd name="T21" fmla="*/ 29 h 116"/>
                <a:gd name="T22" fmla="*/ 14 w 89"/>
                <a:gd name="T23" fmla="*/ 29 h 116"/>
                <a:gd name="T24" fmla="*/ 11 w 89"/>
                <a:gd name="T25" fmla="*/ 29 h 116"/>
                <a:gd name="T26" fmla="*/ 7 w 89"/>
                <a:gd name="T27" fmla="*/ 29 h 116"/>
                <a:gd name="T28" fmla="*/ 5 w 89"/>
                <a:gd name="T29" fmla="*/ 29 h 116"/>
                <a:gd name="T30" fmla="*/ 2 w 89"/>
                <a:gd name="T31" fmla="*/ 29 h 116"/>
                <a:gd name="T32" fmla="*/ 0 w 89"/>
                <a:gd name="T33" fmla="*/ 29 h 116"/>
                <a:gd name="T34" fmla="*/ 0 w 89"/>
                <a:gd name="T35" fmla="*/ 22 h 116"/>
                <a:gd name="T36" fmla="*/ 0 w 89"/>
                <a:gd name="T37" fmla="*/ 15 h 116"/>
                <a:gd name="T38" fmla="*/ 0 w 89"/>
                <a:gd name="T39" fmla="*/ 7 h 116"/>
                <a:gd name="T40" fmla="*/ 0 w 89"/>
                <a:gd name="T41" fmla="*/ 0 h 116"/>
                <a:gd name="T42" fmla="*/ 0 w 89"/>
                <a:gd name="T43" fmla="*/ 1 h 116"/>
                <a:gd name="T44" fmla="*/ 2 w 89"/>
                <a:gd name="T45" fmla="*/ 1 h 116"/>
                <a:gd name="T46" fmla="*/ 3 w 89"/>
                <a:gd name="T47" fmla="*/ 2 h 116"/>
                <a:gd name="T48" fmla="*/ 4 w 89"/>
                <a:gd name="T49" fmla="*/ 2 h 116"/>
                <a:gd name="T50" fmla="*/ 6 w 89"/>
                <a:gd name="T51" fmla="*/ 3 h 116"/>
                <a:gd name="T52" fmla="*/ 7 w 89"/>
                <a:gd name="T53" fmla="*/ 3 h 116"/>
                <a:gd name="T54" fmla="*/ 9 w 89"/>
                <a:gd name="T55" fmla="*/ 4 h 116"/>
                <a:gd name="T56" fmla="*/ 10 w 89"/>
                <a:gd name="T57" fmla="*/ 5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9"/>
                <a:gd name="T88" fmla="*/ 0 h 116"/>
                <a:gd name="T89" fmla="*/ 89 w 89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9" h="116">
                  <a:moveTo>
                    <a:pt x="43" y="19"/>
                  </a:moveTo>
                  <a:lnTo>
                    <a:pt x="54" y="29"/>
                  </a:lnTo>
                  <a:lnTo>
                    <a:pt x="63" y="43"/>
                  </a:lnTo>
                  <a:lnTo>
                    <a:pt x="70" y="57"/>
                  </a:lnTo>
                  <a:lnTo>
                    <a:pt x="75" y="66"/>
                  </a:lnTo>
                  <a:lnTo>
                    <a:pt x="79" y="78"/>
                  </a:lnTo>
                  <a:lnTo>
                    <a:pt x="83" y="89"/>
                  </a:lnTo>
                  <a:lnTo>
                    <a:pt x="86" y="101"/>
                  </a:lnTo>
                  <a:lnTo>
                    <a:pt x="89" y="113"/>
                  </a:lnTo>
                  <a:lnTo>
                    <a:pt x="79" y="114"/>
                  </a:lnTo>
                  <a:lnTo>
                    <a:pt x="68" y="114"/>
                  </a:lnTo>
                  <a:lnTo>
                    <a:pt x="56" y="114"/>
                  </a:lnTo>
                  <a:lnTo>
                    <a:pt x="44" y="114"/>
                  </a:lnTo>
                  <a:lnTo>
                    <a:pt x="31" y="114"/>
                  </a:lnTo>
                  <a:lnTo>
                    <a:pt x="20" y="116"/>
                  </a:lnTo>
                  <a:lnTo>
                    <a:pt x="9" y="116"/>
                  </a:lnTo>
                  <a:lnTo>
                    <a:pt x="1" y="116"/>
                  </a:lnTo>
                  <a:lnTo>
                    <a:pt x="2" y="88"/>
                  </a:lnTo>
                  <a:lnTo>
                    <a:pt x="1" y="5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24" y="10"/>
                  </a:lnTo>
                  <a:lnTo>
                    <a:pt x="31" y="12"/>
                  </a:lnTo>
                  <a:lnTo>
                    <a:pt x="37" y="15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1" name="Freeform 38"/>
            <p:cNvSpPr>
              <a:spLocks/>
            </p:cNvSpPr>
            <p:nvPr/>
          </p:nvSpPr>
          <p:spPr bwMode="auto">
            <a:xfrm>
              <a:off x="2868" y="2057"/>
              <a:ext cx="73" cy="166"/>
            </a:xfrm>
            <a:custGeom>
              <a:avLst/>
              <a:gdLst>
                <a:gd name="T0" fmla="*/ 36 w 147"/>
                <a:gd name="T1" fmla="*/ 18 h 332"/>
                <a:gd name="T2" fmla="*/ 32 w 147"/>
                <a:gd name="T3" fmla="*/ 18 h 332"/>
                <a:gd name="T4" fmla="*/ 26 w 147"/>
                <a:gd name="T5" fmla="*/ 17 h 332"/>
                <a:gd name="T6" fmla="*/ 20 w 147"/>
                <a:gd name="T7" fmla="*/ 15 h 332"/>
                <a:gd name="T8" fmla="*/ 18 w 147"/>
                <a:gd name="T9" fmla="*/ 13 h 332"/>
                <a:gd name="T10" fmla="*/ 19 w 147"/>
                <a:gd name="T11" fmla="*/ 11 h 332"/>
                <a:gd name="T12" fmla="*/ 21 w 147"/>
                <a:gd name="T13" fmla="*/ 9 h 332"/>
                <a:gd name="T14" fmla="*/ 24 w 147"/>
                <a:gd name="T15" fmla="*/ 6 h 332"/>
                <a:gd name="T16" fmla="*/ 28 w 147"/>
                <a:gd name="T17" fmla="*/ 5 h 332"/>
                <a:gd name="T18" fmla="*/ 30 w 147"/>
                <a:gd name="T19" fmla="*/ 5 h 332"/>
                <a:gd name="T20" fmla="*/ 33 w 147"/>
                <a:gd name="T21" fmla="*/ 5 h 332"/>
                <a:gd name="T22" fmla="*/ 35 w 147"/>
                <a:gd name="T23" fmla="*/ 6 h 332"/>
                <a:gd name="T24" fmla="*/ 35 w 147"/>
                <a:gd name="T25" fmla="*/ 0 h 332"/>
                <a:gd name="T26" fmla="*/ 32 w 147"/>
                <a:gd name="T27" fmla="*/ 0 h 332"/>
                <a:gd name="T28" fmla="*/ 25 w 147"/>
                <a:gd name="T29" fmla="*/ 1 h 332"/>
                <a:gd name="T30" fmla="*/ 18 w 147"/>
                <a:gd name="T31" fmla="*/ 1 h 332"/>
                <a:gd name="T32" fmla="*/ 12 w 147"/>
                <a:gd name="T33" fmla="*/ 1 h 332"/>
                <a:gd name="T34" fmla="*/ 12 w 147"/>
                <a:gd name="T35" fmla="*/ 7 h 332"/>
                <a:gd name="T36" fmla="*/ 12 w 147"/>
                <a:gd name="T37" fmla="*/ 12 h 332"/>
                <a:gd name="T38" fmla="*/ 12 w 147"/>
                <a:gd name="T39" fmla="*/ 24 h 332"/>
                <a:gd name="T40" fmla="*/ 12 w 147"/>
                <a:gd name="T41" fmla="*/ 38 h 332"/>
                <a:gd name="T42" fmla="*/ 10 w 147"/>
                <a:gd name="T43" fmla="*/ 38 h 332"/>
                <a:gd name="T44" fmla="*/ 7 w 147"/>
                <a:gd name="T45" fmla="*/ 38 h 332"/>
                <a:gd name="T46" fmla="*/ 4 w 147"/>
                <a:gd name="T47" fmla="*/ 38 h 332"/>
                <a:gd name="T48" fmla="*/ 1 w 147"/>
                <a:gd name="T49" fmla="*/ 38 h 332"/>
                <a:gd name="T50" fmla="*/ 1 w 147"/>
                <a:gd name="T51" fmla="*/ 44 h 332"/>
                <a:gd name="T52" fmla="*/ 1 w 147"/>
                <a:gd name="T53" fmla="*/ 50 h 332"/>
                <a:gd name="T54" fmla="*/ 5 w 147"/>
                <a:gd name="T55" fmla="*/ 50 h 332"/>
                <a:gd name="T56" fmla="*/ 9 w 147"/>
                <a:gd name="T57" fmla="*/ 50 h 332"/>
                <a:gd name="T58" fmla="*/ 12 w 147"/>
                <a:gd name="T59" fmla="*/ 51 h 332"/>
                <a:gd name="T60" fmla="*/ 14 w 147"/>
                <a:gd name="T61" fmla="*/ 53 h 332"/>
                <a:gd name="T62" fmla="*/ 17 w 147"/>
                <a:gd name="T63" fmla="*/ 55 h 332"/>
                <a:gd name="T64" fmla="*/ 18 w 147"/>
                <a:gd name="T65" fmla="*/ 57 h 332"/>
                <a:gd name="T66" fmla="*/ 14 w 147"/>
                <a:gd name="T67" fmla="*/ 60 h 332"/>
                <a:gd name="T68" fmla="*/ 9 w 147"/>
                <a:gd name="T69" fmla="*/ 64 h 332"/>
                <a:gd name="T70" fmla="*/ 4 w 147"/>
                <a:gd name="T71" fmla="*/ 67 h 332"/>
                <a:gd name="T72" fmla="*/ 0 w 147"/>
                <a:gd name="T73" fmla="*/ 68 h 332"/>
                <a:gd name="T74" fmla="*/ 0 w 147"/>
                <a:gd name="T75" fmla="*/ 76 h 332"/>
                <a:gd name="T76" fmla="*/ 0 w 147"/>
                <a:gd name="T77" fmla="*/ 83 h 332"/>
                <a:gd name="T78" fmla="*/ 7 w 147"/>
                <a:gd name="T79" fmla="*/ 82 h 332"/>
                <a:gd name="T80" fmla="*/ 14 w 147"/>
                <a:gd name="T81" fmla="*/ 77 h 332"/>
                <a:gd name="T82" fmla="*/ 19 w 147"/>
                <a:gd name="T83" fmla="*/ 72 h 332"/>
                <a:gd name="T84" fmla="*/ 24 w 147"/>
                <a:gd name="T85" fmla="*/ 66 h 332"/>
                <a:gd name="T86" fmla="*/ 27 w 147"/>
                <a:gd name="T87" fmla="*/ 59 h 332"/>
                <a:gd name="T88" fmla="*/ 30 w 147"/>
                <a:gd name="T89" fmla="*/ 53 h 332"/>
                <a:gd name="T90" fmla="*/ 31 w 147"/>
                <a:gd name="T91" fmla="*/ 46 h 332"/>
                <a:gd name="T92" fmla="*/ 33 w 147"/>
                <a:gd name="T93" fmla="*/ 40 h 332"/>
                <a:gd name="T94" fmla="*/ 34 w 147"/>
                <a:gd name="T95" fmla="*/ 35 h 332"/>
                <a:gd name="T96" fmla="*/ 35 w 147"/>
                <a:gd name="T97" fmla="*/ 29 h 332"/>
                <a:gd name="T98" fmla="*/ 36 w 147"/>
                <a:gd name="T99" fmla="*/ 23 h 332"/>
                <a:gd name="T100" fmla="*/ 36 w 147"/>
                <a:gd name="T101" fmla="*/ 18 h 3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"/>
                <a:gd name="T154" fmla="*/ 0 h 332"/>
                <a:gd name="T155" fmla="*/ 147 w 147"/>
                <a:gd name="T156" fmla="*/ 332 h 3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" h="332">
                  <a:moveTo>
                    <a:pt x="147" y="69"/>
                  </a:moveTo>
                  <a:lnTo>
                    <a:pt x="144" y="69"/>
                  </a:lnTo>
                  <a:lnTo>
                    <a:pt x="139" y="69"/>
                  </a:lnTo>
                  <a:lnTo>
                    <a:pt x="129" y="70"/>
                  </a:lnTo>
                  <a:lnTo>
                    <a:pt x="118" y="69"/>
                  </a:lnTo>
                  <a:lnTo>
                    <a:pt x="105" y="68"/>
                  </a:lnTo>
                  <a:lnTo>
                    <a:pt x="93" y="66"/>
                  </a:lnTo>
                  <a:lnTo>
                    <a:pt x="81" y="61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6" y="45"/>
                  </a:lnTo>
                  <a:lnTo>
                    <a:pt x="79" y="39"/>
                  </a:lnTo>
                  <a:lnTo>
                    <a:pt x="86" y="35"/>
                  </a:lnTo>
                  <a:lnTo>
                    <a:pt x="93" y="29"/>
                  </a:lnTo>
                  <a:lnTo>
                    <a:pt x="99" y="26"/>
                  </a:lnTo>
                  <a:lnTo>
                    <a:pt x="106" y="22"/>
                  </a:lnTo>
                  <a:lnTo>
                    <a:pt x="112" y="21"/>
                  </a:lnTo>
                  <a:lnTo>
                    <a:pt x="117" y="20"/>
                  </a:lnTo>
                  <a:lnTo>
                    <a:pt x="123" y="20"/>
                  </a:lnTo>
                  <a:lnTo>
                    <a:pt x="127" y="21"/>
                  </a:lnTo>
                  <a:lnTo>
                    <a:pt x="132" y="22"/>
                  </a:lnTo>
                  <a:lnTo>
                    <a:pt x="136" y="24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17" y="1"/>
                  </a:lnTo>
                  <a:lnTo>
                    <a:pt x="102" y="1"/>
                  </a:lnTo>
                  <a:lnTo>
                    <a:pt x="87" y="1"/>
                  </a:lnTo>
                  <a:lnTo>
                    <a:pt x="73" y="1"/>
                  </a:lnTo>
                  <a:lnTo>
                    <a:pt x="60" y="1"/>
                  </a:lnTo>
                  <a:lnTo>
                    <a:pt x="51" y="3"/>
                  </a:lnTo>
                  <a:lnTo>
                    <a:pt x="51" y="14"/>
                  </a:lnTo>
                  <a:lnTo>
                    <a:pt x="51" y="30"/>
                  </a:lnTo>
                  <a:lnTo>
                    <a:pt x="51" y="44"/>
                  </a:lnTo>
                  <a:lnTo>
                    <a:pt x="51" y="51"/>
                  </a:lnTo>
                  <a:lnTo>
                    <a:pt x="51" y="76"/>
                  </a:lnTo>
                  <a:lnTo>
                    <a:pt x="51" y="99"/>
                  </a:lnTo>
                  <a:lnTo>
                    <a:pt x="51" y="123"/>
                  </a:lnTo>
                  <a:lnTo>
                    <a:pt x="51" y="152"/>
                  </a:lnTo>
                  <a:lnTo>
                    <a:pt x="48" y="152"/>
                  </a:lnTo>
                  <a:lnTo>
                    <a:pt x="42" y="152"/>
                  </a:lnTo>
                  <a:lnTo>
                    <a:pt x="36" y="152"/>
                  </a:lnTo>
                  <a:lnTo>
                    <a:pt x="30" y="151"/>
                  </a:lnTo>
                  <a:lnTo>
                    <a:pt x="25" y="151"/>
                  </a:lnTo>
                  <a:lnTo>
                    <a:pt x="18" y="151"/>
                  </a:lnTo>
                  <a:lnTo>
                    <a:pt x="12" y="151"/>
                  </a:lnTo>
                  <a:lnTo>
                    <a:pt x="7" y="151"/>
                  </a:lnTo>
                  <a:lnTo>
                    <a:pt x="7" y="164"/>
                  </a:lnTo>
                  <a:lnTo>
                    <a:pt x="6" y="178"/>
                  </a:lnTo>
                  <a:lnTo>
                    <a:pt x="5" y="191"/>
                  </a:lnTo>
                  <a:lnTo>
                    <a:pt x="6" y="203"/>
                  </a:lnTo>
                  <a:lnTo>
                    <a:pt x="14" y="203"/>
                  </a:lnTo>
                  <a:lnTo>
                    <a:pt x="22" y="201"/>
                  </a:lnTo>
                  <a:lnTo>
                    <a:pt x="30" y="198"/>
                  </a:lnTo>
                  <a:lnTo>
                    <a:pt x="38" y="201"/>
                  </a:lnTo>
                  <a:lnTo>
                    <a:pt x="43" y="203"/>
                  </a:lnTo>
                  <a:lnTo>
                    <a:pt x="48" y="206"/>
                  </a:lnTo>
                  <a:lnTo>
                    <a:pt x="53" y="210"/>
                  </a:lnTo>
                  <a:lnTo>
                    <a:pt x="59" y="214"/>
                  </a:lnTo>
                  <a:lnTo>
                    <a:pt x="65" y="218"/>
                  </a:lnTo>
                  <a:lnTo>
                    <a:pt x="70" y="221"/>
                  </a:lnTo>
                  <a:lnTo>
                    <a:pt x="73" y="225"/>
                  </a:lnTo>
                  <a:lnTo>
                    <a:pt x="74" y="228"/>
                  </a:lnTo>
                  <a:lnTo>
                    <a:pt x="67" y="235"/>
                  </a:lnTo>
                  <a:lnTo>
                    <a:pt x="59" y="243"/>
                  </a:lnTo>
                  <a:lnTo>
                    <a:pt x="49" y="250"/>
                  </a:lnTo>
                  <a:lnTo>
                    <a:pt x="38" y="256"/>
                  </a:lnTo>
                  <a:lnTo>
                    <a:pt x="28" y="262"/>
                  </a:lnTo>
                  <a:lnTo>
                    <a:pt x="18" y="266"/>
                  </a:lnTo>
                  <a:lnTo>
                    <a:pt x="10" y="270"/>
                  </a:lnTo>
                  <a:lnTo>
                    <a:pt x="3" y="271"/>
                  </a:lnTo>
                  <a:lnTo>
                    <a:pt x="3" y="286"/>
                  </a:lnTo>
                  <a:lnTo>
                    <a:pt x="3" y="301"/>
                  </a:lnTo>
                  <a:lnTo>
                    <a:pt x="2" y="317"/>
                  </a:lnTo>
                  <a:lnTo>
                    <a:pt x="0" y="332"/>
                  </a:lnTo>
                  <a:lnTo>
                    <a:pt x="15" y="330"/>
                  </a:lnTo>
                  <a:lnTo>
                    <a:pt x="29" y="325"/>
                  </a:lnTo>
                  <a:lnTo>
                    <a:pt x="43" y="318"/>
                  </a:lnTo>
                  <a:lnTo>
                    <a:pt x="57" y="308"/>
                  </a:lnTo>
                  <a:lnTo>
                    <a:pt x="68" y="297"/>
                  </a:lnTo>
                  <a:lnTo>
                    <a:pt x="79" y="286"/>
                  </a:lnTo>
                  <a:lnTo>
                    <a:pt x="88" y="274"/>
                  </a:lnTo>
                  <a:lnTo>
                    <a:pt x="96" y="264"/>
                  </a:lnTo>
                  <a:lnTo>
                    <a:pt x="103" y="251"/>
                  </a:lnTo>
                  <a:lnTo>
                    <a:pt x="110" y="239"/>
                  </a:lnTo>
                  <a:lnTo>
                    <a:pt x="116" y="226"/>
                  </a:lnTo>
                  <a:lnTo>
                    <a:pt x="120" y="212"/>
                  </a:lnTo>
                  <a:lnTo>
                    <a:pt x="124" y="199"/>
                  </a:lnTo>
                  <a:lnTo>
                    <a:pt x="127" y="186"/>
                  </a:lnTo>
                  <a:lnTo>
                    <a:pt x="131" y="171"/>
                  </a:lnTo>
                  <a:lnTo>
                    <a:pt x="134" y="157"/>
                  </a:lnTo>
                  <a:lnTo>
                    <a:pt x="136" y="148"/>
                  </a:lnTo>
                  <a:lnTo>
                    <a:pt x="139" y="137"/>
                  </a:lnTo>
                  <a:lnTo>
                    <a:pt x="141" y="128"/>
                  </a:lnTo>
                  <a:lnTo>
                    <a:pt x="143" y="118"/>
                  </a:lnTo>
                  <a:lnTo>
                    <a:pt x="144" y="105"/>
                  </a:lnTo>
                  <a:lnTo>
                    <a:pt x="147" y="93"/>
                  </a:lnTo>
                  <a:lnTo>
                    <a:pt x="147" y="81"/>
                  </a:lnTo>
                  <a:lnTo>
                    <a:pt x="147" y="69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2" name="Freeform 39"/>
            <p:cNvSpPr>
              <a:spLocks/>
            </p:cNvSpPr>
            <p:nvPr/>
          </p:nvSpPr>
          <p:spPr bwMode="auto">
            <a:xfrm>
              <a:off x="2779" y="2138"/>
              <a:ext cx="89" cy="148"/>
            </a:xfrm>
            <a:custGeom>
              <a:avLst/>
              <a:gdLst>
                <a:gd name="T0" fmla="*/ 11 w 176"/>
                <a:gd name="T1" fmla="*/ 18 h 298"/>
                <a:gd name="T2" fmla="*/ 13 w 176"/>
                <a:gd name="T3" fmla="*/ 22 h 298"/>
                <a:gd name="T4" fmla="*/ 15 w 176"/>
                <a:gd name="T5" fmla="*/ 25 h 298"/>
                <a:gd name="T6" fmla="*/ 17 w 176"/>
                <a:gd name="T7" fmla="*/ 27 h 298"/>
                <a:gd name="T8" fmla="*/ 19 w 176"/>
                <a:gd name="T9" fmla="*/ 29 h 298"/>
                <a:gd name="T10" fmla="*/ 20 w 176"/>
                <a:gd name="T11" fmla="*/ 30 h 298"/>
                <a:gd name="T12" fmla="*/ 21 w 176"/>
                <a:gd name="T13" fmla="*/ 31 h 298"/>
                <a:gd name="T14" fmla="*/ 22 w 176"/>
                <a:gd name="T15" fmla="*/ 31 h 298"/>
                <a:gd name="T16" fmla="*/ 23 w 176"/>
                <a:gd name="T17" fmla="*/ 32 h 298"/>
                <a:gd name="T18" fmla="*/ 24 w 176"/>
                <a:gd name="T19" fmla="*/ 33 h 298"/>
                <a:gd name="T20" fmla="*/ 25 w 176"/>
                <a:gd name="T21" fmla="*/ 33 h 298"/>
                <a:gd name="T22" fmla="*/ 27 w 176"/>
                <a:gd name="T23" fmla="*/ 34 h 298"/>
                <a:gd name="T24" fmla="*/ 28 w 176"/>
                <a:gd name="T25" fmla="*/ 35 h 298"/>
                <a:gd name="T26" fmla="*/ 30 w 176"/>
                <a:gd name="T27" fmla="*/ 36 h 298"/>
                <a:gd name="T28" fmla="*/ 32 w 176"/>
                <a:gd name="T29" fmla="*/ 37 h 298"/>
                <a:gd name="T30" fmla="*/ 34 w 176"/>
                <a:gd name="T31" fmla="*/ 38 h 298"/>
                <a:gd name="T32" fmla="*/ 36 w 176"/>
                <a:gd name="T33" fmla="*/ 39 h 298"/>
                <a:gd name="T34" fmla="*/ 38 w 176"/>
                <a:gd name="T35" fmla="*/ 40 h 298"/>
                <a:gd name="T36" fmla="*/ 40 w 176"/>
                <a:gd name="T37" fmla="*/ 41 h 298"/>
                <a:gd name="T38" fmla="*/ 42 w 176"/>
                <a:gd name="T39" fmla="*/ 41 h 298"/>
                <a:gd name="T40" fmla="*/ 45 w 176"/>
                <a:gd name="T41" fmla="*/ 41 h 298"/>
                <a:gd name="T42" fmla="*/ 45 w 176"/>
                <a:gd name="T43" fmla="*/ 45 h 298"/>
                <a:gd name="T44" fmla="*/ 45 w 176"/>
                <a:gd name="T45" fmla="*/ 49 h 298"/>
                <a:gd name="T46" fmla="*/ 44 w 176"/>
                <a:gd name="T47" fmla="*/ 53 h 298"/>
                <a:gd name="T48" fmla="*/ 45 w 176"/>
                <a:gd name="T49" fmla="*/ 57 h 298"/>
                <a:gd name="T50" fmla="*/ 42 w 176"/>
                <a:gd name="T51" fmla="*/ 59 h 298"/>
                <a:gd name="T52" fmla="*/ 39 w 176"/>
                <a:gd name="T53" fmla="*/ 61 h 298"/>
                <a:gd name="T54" fmla="*/ 37 w 176"/>
                <a:gd name="T55" fmla="*/ 63 h 298"/>
                <a:gd name="T56" fmla="*/ 35 w 176"/>
                <a:gd name="T57" fmla="*/ 65 h 298"/>
                <a:gd name="T58" fmla="*/ 32 w 176"/>
                <a:gd name="T59" fmla="*/ 68 h 298"/>
                <a:gd name="T60" fmla="*/ 30 w 176"/>
                <a:gd name="T61" fmla="*/ 70 h 298"/>
                <a:gd name="T62" fmla="*/ 27 w 176"/>
                <a:gd name="T63" fmla="*/ 72 h 298"/>
                <a:gd name="T64" fmla="*/ 25 w 176"/>
                <a:gd name="T65" fmla="*/ 74 h 298"/>
                <a:gd name="T66" fmla="*/ 21 w 176"/>
                <a:gd name="T67" fmla="*/ 71 h 298"/>
                <a:gd name="T68" fmla="*/ 18 w 176"/>
                <a:gd name="T69" fmla="*/ 68 h 298"/>
                <a:gd name="T70" fmla="*/ 15 w 176"/>
                <a:gd name="T71" fmla="*/ 66 h 298"/>
                <a:gd name="T72" fmla="*/ 12 w 176"/>
                <a:gd name="T73" fmla="*/ 63 h 298"/>
                <a:gd name="T74" fmla="*/ 10 w 176"/>
                <a:gd name="T75" fmla="*/ 61 h 298"/>
                <a:gd name="T76" fmla="*/ 7 w 176"/>
                <a:gd name="T77" fmla="*/ 59 h 298"/>
                <a:gd name="T78" fmla="*/ 4 w 176"/>
                <a:gd name="T79" fmla="*/ 56 h 298"/>
                <a:gd name="T80" fmla="*/ 0 w 176"/>
                <a:gd name="T81" fmla="*/ 53 h 298"/>
                <a:gd name="T82" fmla="*/ 1 w 176"/>
                <a:gd name="T83" fmla="*/ 41 h 298"/>
                <a:gd name="T84" fmla="*/ 1 w 176"/>
                <a:gd name="T85" fmla="*/ 27 h 298"/>
                <a:gd name="T86" fmla="*/ 1 w 176"/>
                <a:gd name="T87" fmla="*/ 12 h 298"/>
                <a:gd name="T88" fmla="*/ 1 w 176"/>
                <a:gd name="T89" fmla="*/ 0 h 298"/>
                <a:gd name="T90" fmla="*/ 2 w 176"/>
                <a:gd name="T91" fmla="*/ 2 h 298"/>
                <a:gd name="T92" fmla="*/ 3 w 176"/>
                <a:gd name="T93" fmla="*/ 5 h 298"/>
                <a:gd name="T94" fmla="*/ 4 w 176"/>
                <a:gd name="T95" fmla="*/ 7 h 298"/>
                <a:gd name="T96" fmla="*/ 5 w 176"/>
                <a:gd name="T97" fmla="*/ 9 h 298"/>
                <a:gd name="T98" fmla="*/ 7 w 176"/>
                <a:gd name="T99" fmla="*/ 12 h 298"/>
                <a:gd name="T100" fmla="*/ 8 w 176"/>
                <a:gd name="T101" fmla="*/ 14 h 298"/>
                <a:gd name="T102" fmla="*/ 9 w 176"/>
                <a:gd name="T103" fmla="*/ 16 h 298"/>
                <a:gd name="T104" fmla="*/ 11 w 176"/>
                <a:gd name="T105" fmla="*/ 18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"/>
                <a:gd name="T160" fmla="*/ 0 h 298"/>
                <a:gd name="T161" fmla="*/ 176 w 176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" h="298">
                  <a:moveTo>
                    <a:pt x="41" y="75"/>
                  </a:moveTo>
                  <a:lnTo>
                    <a:pt x="51" y="90"/>
                  </a:lnTo>
                  <a:lnTo>
                    <a:pt x="60" y="101"/>
                  </a:lnTo>
                  <a:lnTo>
                    <a:pt x="68" y="110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3" y="124"/>
                  </a:lnTo>
                  <a:lnTo>
                    <a:pt x="86" y="127"/>
                  </a:lnTo>
                  <a:lnTo>
                    <a:pt x="91" y="129"/>
                  </a:lnTo>
                  <a:lnTo>
                    <a:pt x="94" y="133"/>
                  </a:lnTo>
                  <a:lnTo>
                    <a:pt x="99" y="135"/>
                  </a:lnTo>
                  <a:lnTo>
                    <a:pt x="104" y="138"/>
                  </a:lnTo>
                  <a:lnTo>
                    <a:pt x="108" y="141"/>
                  </a:lnTo>
                  <a:lnTo>
                    <a:pt x="116" y="146"/>
                  </a:lnTo>
                  <a:lnTo>
                    <a:pt x="124" y="151"/>
                  </a:lnTo>
                  <a:lnTo>
                    <a:pt x="132" y="156"/>
                  </a:lnTo>
                  <a:lnTo>
                    <a:pt x="141" y="159"/>
                  </a:lnTo>
                  <a:lnTo>
                    <a:pt x="149" y="163"/>
                  </a:lnTo>
                  <a:lnTo>
                    <a:pt x="157" y="165"/>
                  </a:lnTo>
                  <a:lnTo>
                    <a:pt x="166" y="167"/>
                  </a:lnTo>
                  <a:lnTo>
                    <a:pt x="176" y="167"/>
                  </a:lnTo>
                  <a:lnTo>
                    <a:pt x="176" y="181"/>
                  </a:lnTo>
                  <a:lnTo>
                    <a:pt x="174" y="199"/>
                  </a:lnTo>
                  <a:lnTo>
                    <a:pt x="173" y="216"/>
                  </a:lnTo>
                  <a:lnTo>
                    <a:pt x="174" y="230"/>
                  </a:lnTo>
                  <a:lnTo>
                    <a:pt x="166" y="238"/>
                  </a:lnTo>
                  <a:lnTo>
                    <a:pt x="155" y="246"/>
                  </a:lnTo>
                  <a:lnTo>
                    <a:pt x="146" y="255"/>
                  </a:lnTo>
                  <a:lnTo>
                    <a:pt x="136" y="264"/>
                  </a:lnTo>
                  <a:lnTo>
                    <a:pt x="127" y="273"/>
                  </a:lnTo>
                  <a:lnTo>
                    <a:pt x="116" y="281"/>
                  </a:lnTo>
                  <a:lnTo>
                    <a:pt x="107" y="291"/>
                  </a:lnTo>
                  <a:lnTo>
                    <a:pt x="98" y="298"/>
                  </a:lnTo>
                  <a:lnTo>
                    <a:pt x="84" y="286"/>
                  </a:lnTo>
                  <a:lnTo>
                    <a:pt x="71" y="276"/>
                  </a:lnTo>
                  <a:lnTo>
                    <a:pt x="60" y="265"/>
                  </a:lnTo>
                  <a:lnTo>
                    <a:pt x="48" y="256"/>
                  </a:lnTo>
                  <a:lnTo>
                    <a:pt x="38" y="247"/>
                  </a:lnTo>
                  <a:lnTo>
                    <a:pt x="26" y="237"/>
                  </a:lnTo>
                  <a:lnTo>
                    <a:pt x="14" y="226"/>
                  </a:lnTo>
                  <a:lnTo>
                    <a:pt x="0" y="215"/>
                  </a:lnTo>
                  <a:lnTo>
                    <a:pt x="1" y="165"/>
                  </a:lnTo>
                  <a:lnTo>
                    <a:pt x="3" y="108"/>
                  </a:lnTo>
                  <a:lnTo>
                    <a:pt x="3" y="51"/>
                  </a:lnTo>
                  <a:lnTo>
                    <a:pt x="2" y="0"/>
                  </a:lnTo>
                  <a:lnTo>
                    <a:pt x="6" y="10"/>
                  </a:lnTo>
                  <a:lnTo>
                    <a:pt x="10" y="20"/>
                  </a:lnTo>
                  <a:lnTo>
                    <a:pt x="15" y="29"/>
                  </a:lnTo>
                  <a:lnTo>
                    <a:pt x="20" y="38"/>
                  </a:lnTo>
                  <a:lnTo>
                    <a:pt x="25" y="48"/>
                  </a:lnTo>
                  <a:lnTo>
                    <a:pt x="30" y="57"/>
                  </a:lnTo>
                  <a:lnTo>
                    <a:pt x="36" y="66"/>
                  </a:lnTo>
                  <a:lnTo>
                    <a:pt x="41" y="75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3" name="Freeform 40"/>
            <p:cNvSpPr>
              <a:spLocks/>
            </p:cNvSpPr>
            <p:nvPr/>
          </p:nvSpPr>
          <p:spPr bwMode="auto">
            <a:xfrm>
              <a:off x="2748" y="2244"/>
              <a:ext cx="75" cy="84"/>
            </a:xfrm>
            <a:custGeom>
              <a:avLst/>
              <a:gdLst>
                <a:gd name="T0" fmla="*/ 14 w 149"/>
                <a:gd name="T1" fmla="*/ 1 h 167"/>
                <a:gd name="T2" fmla="*/ 16 w 149"/>
                <a:gd name="T3" fmla="*/ 4 h 167"/>
                <a:gd name="T4" fmla="*/ 19 w 149"/>
                <a:gd name="T5" fmla="*/ 7 h 167"/>
                <a:gd name="T6" fmla="*/ 22 w 149"/>
                <a:gd name="T7" fmla="*/ 10 h 167"/>
                <a:gd name="T8" fmla="*/ 25 w 149"/>
                <a:gd name="T9" fmla="*/ 13 h 167"/>
                <a:gd name="T10" fmla="*/ 28 w 149"/>
                <a:gd name="T11" fmla="*/ 16 h 167"/>
                <a:gd name="T12" fmla="*/ 32 w 149"/>
                <a:gd name="T13" fmla="*/ 19 h 167"/>
                <a:gd name="T14" fmla="*/ 35 w 149"/>
                <a:gd name="T15" fmla="*/ 22 h 167"/>
                <a:gd name="T16" fmla="*/ 38 w 149"/>
                <a:gd name="T17" fmla="*/ 24 h 167"/>
                <a:gd name="T18" fmla="*/ 35 w 149"/>
                <a:gd name="T19" fmla="*/ 27 h 167"/>
                <a:gd name="T20" fmla="*/ 33 w 149"/>
                <a:gd name="T21" fmla="*/ 29 h 167"/>
                <a:gd name="T22" fmla="*/ 31 w 149"/>
                <a:gd name="T23" fmla="*/ 31 h 167"/>
                <a:gd name="T24" fmla="*/ 29 w 149"/>
                <a:gd name="T25" fmla="*/ 33 h 167"/>
                <a:gd name="T26" fmla="*/ 26 w 149"/>
                <a:gd name="T27" fmla="*/ 35 h 167"/>
                <a:gd name="T28" fmla="*/ 24 w 149"/>
                <a:gd name="T29" fmla="*/ 38 h 167"/>
                <a:gd name="T30" fmla="*/ 22 w 149"/>
                <a:gd name="T31" fmla="*/ 40 h 167"/>
                <a:gd name="T32" fmla="*/ 20 w 149"/>
                <a:gd name="T33" fmla="*/ 42 h 167"/>
                <a:gd name="T34" fmla="*/ 18 w 149"/>
                <a:gd name="T35" fmla="*/ 37 h 167"/>
                <a:gd name="T36" fmla="*/ 15 w 149"/>
                <a:gd name="T37" fmla="*/ 32 h 167"/>
                <a:gd name="T38" fmla="*/ 13 w 149"/>
                <a:gd name="T39" fmla="*/ 27 h 167"/>
                <a:gd name="T40" fmla="*/ 11 w 149"/>
                <a:gd name="T41" fmla="*/ 22 h 167"/>
                <a:gd name="T42" fmla="*/ 8 w 149"/>
                <a:gd name="T43" fmla="*/ 16 h 167"/>
                <a:gd name="T44" fmla="*/ 6 w 149"/>
                <a:gd name="T45" fmla="*/ 11 h 167"/>
                <a:gd name="T46" fmla="*/ 3 w 149"/>
                <a:gd name="T47" fmla="*/ 6 h 167"/>
                <a:gd name="T48" fmla="*/ 0 w 149"/>
                <a:gd name="T49" fmla="*/ 1 h 167"/>
                <a:gd name="T50" fmla="*/ 2 w 149"/>
                <a:gd name="T51" fmla="*/ 1 h 167"/>
                <a:gd name="T52" fmla="*/ 5 w 149"/>
                <a:gd name="T53" fmla="*/ 1 h 167"/>
                <a:gd name="T54" fmla="*/ 7 w 149"/>
                <a:gd name="T55" fmla="*/ 1 h 167"/>
                <a:gd name="T56" fmla="*/ 9 w 149"/>
                <a:gd name="T57" fmla="*/ 1 h 167"/>
                <a:gd name="T58" fmla="*/ 11 w 149"/>
                <a:gd name="T59" fmla="*/ 0 h 167"/>
                <a:gd name="T60" fmla="*/ 12 w 149"/>
                <a:gd name="T61" fmla="*/ 0 h 167"/>
                <a:gd name="T62" fmla="*/ 13 w 149"/>
                <a:gd name="T63" fmla="*/ 1 h 167"/>
                <a:gd name="T64" fmla="*/ 14 w 149"/>
                <a:gd name="T65" fmla="*/ 1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167"/>
                <a:gd name="T101" fmla="*/ 149 w 149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167">
                  <a:moveTo>
                    <a:pt x="54" y="2"/>
                  </a:moveTo>
                  <a:lnTo>
                    <a:pt x="63" y="14"/>
                  </a:lnTo>
                  <a:lnTo>
                    <a:pt x="73" y="27"/>
                  </a:lnTo>
                  <a:lnTo>
                    <a:pt x="86" y="40"/>
                  </a:lnTo>
                  <a:lnTo>
                    <a:pt x="99" y="51"/>
                  </a:lnTo>
                  <a:lnTo>
                    <a:pt x="111" y="63"/>
                  </a:lnTo>
                  <a:lnTo>
                    <a:pt x="125" y="74"/>
                  </a:lnTo>
                  <a:lnTo>
                    <a:pt x="138" y="85"/>
                  </a:lnTo>
                  <a:lnTo>
                    <a:pt x="149" y="96"/>
                  </a:lnTo>
                  <a:lnTo>
                    <a:pt x="140" y="105"/>
                  </a:lnTo>
                  <a:lnTo>
                    <a:pt x="132" y="114"/>
                  </a:lnTo>
                  <a:lnTo>
                    <a:pt x="123" y="123"/>
                  </a:lnTo>
                  <a:lnTo>
                    <a:pt x="114" y="131"/>
                  </a:lnTo>
                  <a:lnTo>
                    <a:pt x="104" y="140"/>
                  </a:lnTo>
                  <a:lnTo>
                    <a:pt x="96" y="149"/>
                  </a:lnTo>
                  <a:lnTo>
                    <a:pt x="87" y="157"/>
                  </a:lnTo>
                  <a:lnTo>
                    <a:pt x="79" y="167"/>
                  </a:lnTo>
                  <a:lnTo>
                    <a:pt x="69" y="147"/>
                  </a:lnTo>
                  <a:lnTo>
                    <a:pt x="59" y="126"/>
                  </a:lnTo>
                  <a:lnTo>
                    <a:pt x="50" y="105"/>
                  </a:lnTo>
                  <a:lnTo>
                    <a:pt x="41" y="85"/>
                  </a:lnTo>
                  <a:lnTo>
                    <a:pt x="31" y="64"/>
                  </a:lnTo>
                  <a:lnTo>
                    <a:pt x="21" y="43"/>
                  </a:lnTo>
                  <a:lnTo>
                    <a:pt x="11" y="2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7" y="3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4" name="Freeform 41"/>
            <p:cNvSpPr>
              <a:spLocks/>
            </p:cNvSpPr>
            <p:nvPr/>
          </p:nvSpPr>
          <p:spPr bwMode="auto">
            <a:xfrm>
              <a:off x="2832" y="2247"/>
              <a:ext cx="83" cy="77"/>
            </a:xfrm>
            <a:custGeom>
              <a:avLst/>
              <a:gdLst>
                <a:gd name="T0" fmla="*/ 41 w 167"/>
                <a:gd name="T1" fmla="*/ 0 h 156"/>
                <a:gd name="T2" fmla="*/ 38 w 167"/>
                <a:gd name="T3" fmla="*/ 4 h 156"/>
                <a:gd name="T4" fmla="*/ 35 w 167"/>
                <a:gd name="T5" fmla="*/ 9 h 156"/>
                <a:gd name="T6" fmla="*/ 31 w 167"/>
                <a:gd name="T7" fmla="*/ 14 h 156"/>
                <a:gd name="T8" fmla="*/ 27 w 167"/>
                <a:gd name="T9" fmla="*/ 19 h 156"/>
                <a:gd name="T10" fmla="*/ 23 w 167"/>
                <a:gd name="T11" fmla="*/ 24 h 156"/>
                <a:gd name="T12" fmla="*/ 19 w 167"/>
                <a:gd name="T13" fmla="*/ 29 h 156"/>
                <a:gd name="T14" fmla="*/ 16 w 167"/>
                <a:gd name="T15" fmla="*/ 34 h 156"/>
                <a:gd name="T16" fmla="*/ 13 w 167"/>
                <a:gd name="T17" fmla="*/ 38 h 156"/>
                <a:gd name="T18" fmla="*/ 11 w 167"/>
                <a:gd name="T19" fmla="*/ 37 h 156"/>
                <a:gd name="T20" fmla="*/ 10 w 167"/>
                <a:gd name="T21" fmla="*/ 35 h 156"/>
                <a:gd name="T22" fmla="*/ 8 w 167"/>
                <a:gd name="T23" fmla="*/ 33 h 156"/>
                <a:gd name="T24" fmla="*/ 6 w 167"/>
                <a:gd name="T25" fmla="*/ 31 h 156"/>
                <a:gd name="T26" fmla="*/ 5 w 167"/>
                <a:gd name="T27" fmla="*/ 29 h 156"/>
                <a:gd name="T28" fmla="*/ 3 w 167"/>
                <a:gd name="T29" fmla="*/ 27 h 156"/>
                <a:gd name="T30" fmla="*/ 1 w 167"/>
                <a:gd name="T31" fmla="*/ 25 h 156"/>
                <a:gd name="T32" fmla="*/ 0 w 167"/>
                <a:gd name="T33" fmla="*/ 23 h 156"/>
                <a:gd name="T34" fmla="*/ 2 w 167"/>
                <a:gd name="T35" fmla="*/ 21 h 156"/>
                <a:gd name="T36" fmla="*/ 5 w 167"/>
                <a:gd name="T37" fmla="*/ 18 h 156"/>
                <a:gd name="T38" fmla="*/ 9 w 167"/>
                <a:gd name="T39" fmla="*/ 14 h 156"/>
                <a:gd name="T40" fmla="*/ 13 w 167"/>
                <a:gd name="T41" fmla="*/ 10 h 156"/>
                <a:gd name="T42" fmla="*/ 16 w 167"/>
                <a:gd name="T43" fmla="*/ 7 h 156"/>
                <a:gd name="T44" fmla="*/ 19 w 167"/>
                <a:gd name="T45" fmla="*/ 4 h 156"/>
                <a:gd name="T46" fmla="*/ 22 w 167"/>
                <a:gd name="T47" fmla="*/ 1 h 156"/>
                <a:gd name="T48" fmla="*/ 23 w 167"/>
                <a:gd name="T49" fmla="*/ 0 h 156"/>
                <a:gd name="T50" fmla="*/ 25 w 167"/>
                <a:gd name="T51" fmla="*/ 0 h 156"/>
                <a:gd name="T52" fmla="*/ 27 w 167"/>
                <a:gd name="T53" fmla="*/ 0 h 156"/>
                <a:gd name="T54" fmla="*/ 30 w 167"/>
                <a:gd name="T55" fmla="*/ 0 h 156"/>
                <a:gd name="T56" fmla="*/ 33 w 167"/>
                <a:gd name="T57" fmla="*/ 0 h 156"/>
                <a:gd name="T58" fmla="*/ 36 w 167"/>
                <a:gd name="T59" fmla="*/ 0 h 156"/>
                <a:gd name="T60" fmla="*/ 39 w 167"/>
                <a:gd name="T61" fmla="*/ 0 h 156"/>
                <a:gd name="T62" fmla="*/ 40 w 167"/>
                <a:gd name="T63" fmla="*/ 0 h 156"/>
                <a:gd name="T64" fmla="*/ 41 w 167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56"/>
                <a:gd name="T101" fmla="*/ 167 w 167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56">
                  <a:moveTo>
                    <a:pt x="167" y="0"/>
                  </a:moveTo>
                  <a:lnTo>
                    <a:pt x="154" y="17"/>
                  </a:lnTo>
                  <a:lnTo>
                    <a:pt x="140" y="36"/>
                  </a:lnTo>
                  <a:lnTo>
                    <a:pt x="125" y="57"/>
                  </a:lnTo>
                  <a:lnTo>
                    <a:pt x="109" y="76"/>
                  </a:lnTo>
                  <a:lnTo>
                    <a:pt x="93" y="97"/>
                  </a:lnTo>
                  <a:lnTo>
                    <a:pt x="78" y="118"/>
                  </a:lnTo>
                  <a:lnTo>
                    <a:pt x="65" y="137"/>
                  </a:lnTo>
                  <a:lnTo>
                    <a:pt x="54" y="156"/>
                  </a:lnTo>
                  <a:lnTo>
                    <a:pt x="47" y="149"/>
                  </a:lnTo>
                  <a:lnTo>
                    <a:pt x="41" y="141"/>
                  </a:lnTo>
                  <a:lnTo>
                    <a:pt x="34" y="133"/>
                  </a:lnTo>
                  <a:lnTo>
                    <a:pt x="27" y="126"/>
                  </a:lnTo>
                  <a:lnTo>
                    <a:pt x="21" y="118"/>
                  </a:lnTo>
                  <a:lnTo>
                    <a:pt x="14" y="110"/>
                  </a:lnTo>
                  <a:lnTo>
                    <a:pt x="7" y="103"/>
                  </a:lnTo>
                  <a:lnTo>
                    <a:pt x="0" y="96"/>
                  </a:lnTo>
                  <a:lnTo>
                    <a:pt x="10" y="85"/>
                  </a:lnTo>
                  <a:lnTo>
                    <a:pt x="23" y="73"/>
                  </a:lnTo>
                  <a:lnTo>
                    <a:pt x="38" y="58"/>
                  </a:lnTo>
                  <a:lnTo>
                    <a:pt x="53" y="43"/>
                  </a:lnTo>
                  <a:lnTo>
                    <a:pt x="67" y="29"/>
                  </a:lnTo>
                  <a:lnTo>
                    <a:pt x="79" y="16"/>
                  </a:lnTo>
                  <a:lnTo>
                    <a:pt x="90" y="7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5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5" name="Freeform 42"/>
            <p:cNvSpPr>
              <a:spLocks/>
            </p:cNvSpPr>
            <p:nvPr/>
          </p:nvSpPr>
          <p:spPr bwMode="auto">
            <a:xfrm>
              <a:off x="3037" y="2285"/>
              <a:ext cx="159" cy="115"/>
            </a:xfrm>
            <a:custGeom>
              <a:avLst/>
              <a:gdLst>
                <a:gd name="T0" fmla="*/ 45 w 318"/>
                <a:gd name="T1" fmla="*/ 1 h 230"/>
                <a:gd name="T2" fmla="*/ 50 w 318"/>
                <a:gd name="T3" fmla="*/ 2 h 230"/>
                <a:gd name="T4" fmla="*/ 54 w 318"/>
                <a:gd name="T5" fmla="*/ 4 h 230"/>
                <a:gd name="T6" fmla="*/ 59 w 318"/>
                <a:gd name="T7" fmla="*/ 6 h 230"/>
                <a:gd name="T8" fmla="*/ 67 w 318"/>
                <a:gd name="T9" fmla="*/ 13 h 230"/>
                <a:gd name="T10" fmla="*/ 74 w 318"/>
                <a:gd name="T11" fmla="*/ 24 h 230"/>
                <a:gd name="T12" fmla="*/ 78 w 318"/>
                <a:gd name="T13" fmla="*/ 37 h 230"/>
                <a:gd name="T14" fmla="*/ 80 w 318"/>
                <a:gd name="T15" fmla="*/ 51 h 230"/>
                <a:gd name="T16" fmla="*/ 78 w 318"/>
                <a:gd name="T17" fmla="*/ 58 h 230"/>
                <a:gd name="T18" fmla="*/ 76 w 318"/>
                <a:gd name="T19" fmla="*/ 57 h 230"/>
                <a:gd name="T20" fmla="*/ 73 w 318"/>
                <a:gd name="T21" fmla="*/ 55 h 230"/>
                <a:gd name="T22" fmla="*/ 71 w 318"/>
                <a:gd name="T23" fmla="*/ 54 h 230"/>
                <a:gd name="T24" fmla="*/ 68 w 318"/>
                <a:gd name="T25" fmla="*/ 48 h 230"/>
                <a:gd name="T26" fmla="*/ 65 w 318"/>
                <a:gd name="T27" fmla="*/ 37 h 230"/>
                <a:gd name="T28" fmla="*/ 64 w 318"/>
                <a:gd name="T29" fmla="*/ 29 h 230"/>
                <a:gd name="T30" fmla="*/ 62 w 318"/>
                <a:gd name="T31" fmla="*/ 25 h 230"/>
                <a:gd name="T32" fmla="*/ 59 w 318"/>
                <a:gd name="T33" fmla="*/ 22 h 230"/>
                <a:gd name="T34" fmla="*/ 54 w 318"/>
                <a:gd name="T35" fmla="*/ 20 h 230"/>
                <a:gd name="T36" fmla="*/ 49 w 318"/>
                <a:gd name="T37" fmla="*/ 19 h 230"/>
                <a:gd name="T38" fmla="*/ 43 w 318"/>
                <a:gd name="T39" fmla="*/ 19 h 230"/>
                <a:gd name="T40" fmla="*/ 37 w 318"/>
                <a:gd name="T41" fmla="*/ 17 h 230"/>
                <a:gd name="T42" fmla="*/ 29 w 318"/>
                <a:gd name="T43" fmla="*/ 17 h 230"/>
                <a:gd name="T44" fmla="*/ 22 w 318"/>
                <a:gd name="T45" fmla="*/ 15 h 230"/>
                <a:gd name="T46" fmla="*/ 14 w 318"/>
                <a:gd name="T47" fmla="*/ 15 h 230"/>
                <a:gd name="T48" fmla="*/ 10 w 318"/>
                <a:gd name="T49" fmla="*/ 15 h 230"/>
                <a:gd name="T50" fmla="*/ 7 w 318"/>
                <a:gd name="T51" fmla="*/ 15 h 230"/>
                <a:gd name="T52" fmla="*/ 4 w 318"/>
                <a:gd name="T53" fmla="*/ 15 h 230"/>
                <a:gd name="T54" fmla="*/ 1 w 318"/>
                <a:gd name="T55" fmla="*/ 14 h 230"/>
                <a:gd name="T56" fmla="*/ 1 w 318"/>
                <a:gd name="T57" fmla="*/ 13 h 230"/>
                <a:gd name="T58" fmla="*/ 5 w 318"/>
                <a:gd name="T59" fmla="*/ 10 h 230"/>
                <a:gd name="T60" fmla="*/ 9 w 318"/>
                <a:gd name="T61" fmla="*/ 6 h 230"/>
                <a:gd name="T62" fmla="*/ 13 w 318"/>
                <a:gd name="T63" fmla="*/ 4 h 230"/>
                <a:gd name="T64" fmla="*/ 18 w 318"/>
                <a:gd name="T65" fmla="*/ 2 h 230"/>
                <a:gd name="T66" fmla="*/ 23 w 318"/>
                <a:gd name="T67" fmla="*/ 1 h 230"/>
                <a:gd name="T68" fmla="*/ 30 w 318"/>
                <a:gd name="T69" fmla="*/ 1 h 230"/>
                <a:gd name="T70" fmla="*/ 37 w 318"/>
                <a:gd name="T71" fmla="*/ 0 h 230"/>
                <a:gd name="T72" fmla="*/ 43 w 318"/>
                <a:gd name="T73" fmla="*/ 1 h 2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8"/>
                <a:gd name="T112" fmla="*/ 0 h 230"/>
                <a:gd name="T113" fmla="*/ 318 w 318"/>
                <a:gd name="T114" fmla="*/ 230 h 2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8" h="230">
                  <a:moveTo>
                    <a:pt x="174" y="2"/>
                  </a:moveTo>
                  <a:lnTo>
                    <a:pt x="183" y="4"/>
                  </a:lnTo>
                  <a:lnTo>
                    <a:pt x="192" y="6"/>
                  </a:lnTo>
                  <a:lnTo>
                    <a:pt x="202" y="8"/>
                  </a:lnTo>
                  <a:lnTo>
                    <a:pt x="211" y="12"/>
                  </a:lnTo>
                  <a:lnTo>
                    <a:pt x="219" y="15"/>
                  </a:lnTo>
                  <a:lnTo>
                    <a:pt x="228" y="20"/>
                  </a:lnTo>
                  <a:lnTo>
                    <a:pt x="236" y="24"/>
                  </a:lnTo>
                  <a:lnTo>
                    <a:pt x="244" y="30"/>
                  </a:lnTo>
                  <a:lnTo>
                    <a:pt x="265" y="49"/>
                  </a:lnTo>
                  <a:lnTo>
                    <a:pt x="281" y="69"/>
                  </a:lnTo>
                  <a:lnTo>
                    <a:pt x="294" y="93"/>
                  </a:lnTo>
                  <a:lnTo>
                    <a:pt x="304" y="120"/>
                  </a:lnTo>
                  <a:lnTo>
                    <a:pt x="310" y="148"/>
                  </a:lnTo>
                  <a:lnTo>
                    <a:pt x="314" y="175"/>
                  </a:lnTo>
                  <a:lnTo>
                    <a:pt x="317" y="204"/>
                  </a:lnTo>
                  <a:lnTo>
                    <a:pt x="318" y="230"/>
                  </a:lnTo>
                  <a:lnTo>
                    <a:pt x="312" y="229"/>
                  </a:lnTo>
                  <a:lnTo>
                    <a:pt x="306" y="227"/>
                  </a:lnTo>
                  <a:lnTo>
                    <a:pt x="301" y="225"/>
                  </a:lnTo>
                  <a:lnTo>
                    <a:pt x="295" y="221"/>
                  </a:lnTo>
                  <a:lnTo>
                    <a:pt x="290" y="219"/>
                  </a:lnTo>
                  <a:lnTo>
                    <a:pt x="286" y="216"/>
                  </a:lnTo>
                  <a:lnTo>
                    <a:pt x="281" y="213"/>
                  </a:lnTo>
                  <a:lnTo>
                    <a:pt x="278" y="212"/>
                  </a:lnTo>
                  <a:lnTo>
                    <a:pt x="271" y="192"/>
                  </a:lnTo>
                  <a:lnTo>
                    <a:pt x="265" y="169"/>
                  </a:lnTo>
                  <a:lnTo>
                    <a:pt x="260" y="146"/>
                  </a:lnTo>
                  <a:lnTo>
                    <a:pt x="257" y="125"/>
                  </a:lnTo>
                  <a:lnTo>
                    <a:pt x="256" y="116"/>
                  </a:lnTo>
                  <a:lnTo>
                    <a:pt x="255" y="106"/>
                  </a:lnTo>
                  <a:lnTo>
                    <a:pt x="251" y="97"/>
                  </a:lnTo>
                  <a:lnTo>
                    <a:pt x="245" y="90"/>
                  </a:lnTo>
                  <a:lnTo>
                    <a:pt x="236" y="85"/>
                  </a:lnTo>
                  <a:lnTo>
                    <a:pt x="227" y="82"/>
                  </a:lnTo>
                  <a:lnTo>
                    <a:pt x="218" y="80"/>
                  </a:lnTo>
                  <a:lnTo>
                    <a:pt x="208" y="77"/>
                  </a:lnTo>
                  <a:lnTo>
                    <a:pt x="198" y="75"/>
                  </a:lnTo>
                  <a:lnTo>
                    <a:pt x="187" y="74"/>
                  </a:lnTo>
                  <a:lnTo>
                    <a:pt x="175" y="73"/>
                  </a:lnTo>
                  <a:lnTo>
                    <a:pt x="161" y="70"/>
                  </a:lnTo>
                  <a:lnTo>
                    <a:pt x="147" y="68"/>
                  </a:lnTo>
                  <a:lnTo>
                    <a:pt x="132" y="67"/>
                  </a:lnTo>
                  <a:lnTo>
                    <a:pt x="119" y="66"/>
                  </a:lnTo>
                  <a:lnTo>
                    <a:pt x="104" y="65"/>
                  </a:lnTo>
                  <a:lnTo>
                    <a:pt x="89" y="63"/>
                  </a:lnTo>
                  <a:lnTo>
                    <a:pt x="74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5" y="63"/>
                  </a:lnTo>
                  <a:lnTo>
                    <a:pt x="29" y="62"/>
                  </a:lnTo>
                  <a:lnTo>
                    <a:pt x="22" y="61"/>
                  </a:lnTo>
                  <a:lnTo>
                    <a:pt x="16" y="61"/>
                  </a:lnTo>
                  <a:lnTo>
                    <a:pt x="10" y="60"/>
                  </a:lnTo>
                  <a:lnTo>
                    <a:pt x="5" y="59"/>
                  </a:lnTo>
                  <a:lnTo>
                    <a:pt x="0" y="59"/>
                  </a:lnTo>
                  <a:lnTo>
                    <a:pt x="7" y="52"/>
                  </a:lnTo>
                  <a:lnTo>
                    <a:pt x="14" y="45"/>
                  </a:lnTo>
                  <a:lnTo>
                    <a:pt x="21" y="37"/>
                  </a:lnTo>
                  <a:lnTo>
                    <a:pt x="29" y="30"/>
                  </a:lnTo>
                  <a:lnTo>
                    <a:pt x="36" y="23"/>
                  </a:lnTo>
                  <a:lnTo>
                    <a:pt x="44" y="17"/>
                  </a:lnTo>
                  <a:lnTo>
                    <a:pt x="52" y="13"/>
                  </a:lnTo>
                  <a:lnTo>
                    <a:pt x="60" y="9"/>
                  </a:lnTo>
                  <a:lnTo>
                    <a:pt x="69" y="7"/>
                  </a:lnTo>
                  <a:lnTo>
                    <a:pt x="82" y="5"/>
                  </a:lnTo>
                  <a:lnTo>
                    <a:pt x="94" y="4"/>
                  </a:lnTo>
                  <a:lnTo>
                    <a:pt x="108" y="2"/>
                  </a:lnTo>
                  <a:lnTo>
                    <a:pt x="122" y="1"/>
                  </a:lnTo>
                  <a:lnTo>
                    <a:pt x="135" y="1"/>
                  </a:lnTo>
                  <a:lnTo>
                    <a:pt x="147" y="0"/>
                  </a:lnTo>
                  <a:lnTo>
                    <a:pt x="158" y="0"/>
                  </a:lnTo>
                  <a:lnTo>
                    <a:pt x="174" y="2"/>
                  </a:lnTo>
                  <a:close/>
                </a:path>
              </a:pathLst>
            </a:custGeom>
            <a:solidFill>
              <a:srgbClr val="B2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6" name="Freeform 43"/>
            <p:cNvSpPr>
              <a:spLocks/>
            </p:cNvSpPr>
            <p:nvPr/>
          </p:nvSpPr>
          <p:spPr bwMode="auto">
            <a:xfrm>
              <a:off x="2524" y="2300"/>
              <a:ext cx="128" cy="226"/>
            </a:xfrm>
            <a:custGeom>
              <a:avLst/>
              <a:gdLst>
                <a:gd name="T0" fmla="*/ 51 w 254"/>
                <a:gd name="T1" fmla="*/ 96 h 453"/>
                <a:gd name="T2" fmla="*/ 48 w 254"/>
                <a:gd name="T3" fmla="*/ 96 h 453"/>
                <a:gd name="T4" fmla="*/ 45 w 254"/>
                <a:gd name="T5" fmla="*/ 95 h 453"/>
                <a:gd name="T6" fmla="*/ 42 w 254"/>
                <a:gd name="T7" fmla="*/ 94 h 453"/>
                <a:gd name="T8" fmla="*/ 41 w 254"/>
                <a:gd name="T9" fmla="*/ 93 h 453"/>
                <a:gd name="T10" fmla="*/ 39 w 254"/>
                <a:gd name="T11" fmla="*/ 91 h 453"/>
                <a:gd name="T12" fmla="*/ 35 w 254"/>
                <a:gd name="T13" fmla="*/ 88 h 453"/>
                <a:gd name="T14" fmla="*/ 32 w 254"/>
                <a:gd name="T15" fmla="*/ 86 h 453"/>
                <a:gd name="T16" fmla="*/ 34 w 254"/>
                <a:gd name="T17" fmla="*/ 84 h 453"/>
                <a:gd name="T18" fmla="*/ 37 w 254"/>
                <a:gd name="T19" fmla="*/ 82 h 453"/>
                <a:gd name="T20" fmla="*/ 40 w 254"/>
                <a:gd name="T21" fmla="*/ 80 h 453"/>
                <a:gd name="T22" fmla="*/ 43 w 254"/>
                <a:gd name="T23" fmla="*/ 79 h 453"/>
                <a:gd name="T24" fmla="*/ 46 w 254"/>
                <a:gd name="T25" fmla="*/ 78 h 453"/>
                <a:gd name="T26" fmla="*/ 50 w 254"/>
                <a:gd name="T27" fmla="*/ 80 h 453"/>
                <a:gd name="T28" fmla="*/ 51 w 254"/>
                <a:gd name="T29" fmla="*/ 72 h 453"/>
                <a:gd name="T30" fmla="*/ 51 w 254"/>
                <a:gd name="T31" fmla="*/ 72 h 453"/>
                <a:gd name="T32" fmla="*/ 51 w 254"/>
                <a:gd name="T33" fmla="*/ 72 h 453"/>
                <a:gd name="T34" fmla="*/ 51 w 254"/>
                <a:gd name="T35" fmla="*/ 68 h 453"/>
                <a:gd name="T36" fmla="*/ 52 w 254"/>
                <a:gd name="T37" fmla="*/ 66 h 453"/>
                <a:gd name="T38" fmla="*/ 56 w 254"/>
                <a:gd name="T39" fmla="*/ 66 h 453"/>
                <a:gd name="T40" fmla="*/ 58 w 254"/>
                <a:gd name="T41" fmla="*/ 66 h 453"/>
                <a:gd name="T42" fmla="*/ 62 w 254"/>
                <a:gd name="T43" fmla="*/ 66 h 453"/>
                <a:gd name="T44" fmla="*/ 65 w 254"/>
                <a:gd name="T45" fmla="*/ 65 h 453"/>
                <a:gd name="T46" fmla="*/ 62 w 254"/>
                <a:gd name="T47" fmla="*/ 33 h 453"/>
                <a:gd name="T48" fmla="*/ 60 w 254"/>
                <a:gd name="T49" fmla="*/ 0 h 453"/>
                <a:gd name="T50" fmla="*/ 56 w 254"/>
                <a:gd name="T51" fmla="*/ 0 h 453"/>
                <a:gd name="T52" fmla="*/ 53 w 254"/>
                <a:gd name="T53" fmla="*/ 0 h 453"/>
                <a:gd name="T54" fmla="*/ 49 w 254"/>
                <a:gd name="T55" fmla="*/ 0 h 453"/>
                <a:gd name="T56" fmla="*/ 45 w 254"/>
                <a:gd name="T57" fmla="*/ 0 h 453"/>
                <a:gd name="T58" fmla="*/ 40 w 254"/>
                <a:gd name="T59" fmla="*/ 0 h 453"/>
                <a:gd name="T60" fmla="*/ 36 w 254"/>
                <a:gd name="T61" fmla="*/ 1 h 453"/>
                <a:gd name="T62" fmla="*/ 31 w 254"/>
                <a:gd name="T63" fmla="*/ 3 h 453"/>
                <a:gd name="T64" fmla="*/ 27 w 254"/>
                <a:gd name="T65" fmla="*/ 6 h 453"/>
                <a:gd name="T66" fmla="*/ 22 w 254"/>
                <a:gd name="T67" fmla="*/ 12 h 453"/>
                <a:gd name="T68" fmla="*/ 18 w 254"/>
                <a:gd name="T69" fmla="*/ 19 h 453"/>
                <a:gd name="T70" fmla="*/ 15 w 254"/>
                <a:gd name="T71" fmla="*/ 27 h 453"/>
                <a:gd name="T72" fmla="*/ 14 w 254"/>
                <a:gd name="T73" fmla="*/ 35 h 453"/>
                <a:gd name="T74" fmla="*/ 14 w 254"/>
                <a:gd name="T75" fmla="*/ 40 h 453"/>
                <a:gd name="T76" fmla="*/ 12 w 254"/>
                <a:gd name="T77" fmla="*/ 45 h 453"/>
                <a:gd name="T78" fmla="*/ 6 w 254"/>
                <a:gd name="T79" fmla="*/ 44 h 453"/>
                <a:gd name="T80" fmla="*/ 3 w 254"/>
                <a:gd name="T81" fmla="*/ 45 h 453"/>
                <a:gd name="T82" fmla="*/ 2 w 254"/>
                <a:gd name="T83" fmla="*/ 49 h 453"/>
                <a:gd name="T84" fmla="*/ 1 w 254"/>
                <a:gd name="T85" fmla="*/ 54 h 453"/>
                <a:gd name="T86" fmla="*/ 0 w 254"/>
                <a:gd name="T87" fmla="*/ 59 h 453"/>
                <a:gd name="T88" fmla="*/ 1 w 254"/>
                <a:gd name="T89" fmla="*/ 62 h 453"/>
                <a:gd name="T90" fmla="*/ 2 w 254"/>
                <a:gd name="T91" fmla="*/ 66 h 453"/>
                <a:gd name="T92" fmla="*/ 4 w 254"/>
                <a:gd name="T93" fmla="*/ 71 h 453"/>
                <a:gd name="T94" fmla="*/ 5 w 254"/>
                <a:gd name="T95" fmla="*/ 74 h 453"/>
                <a:gd name="T96" fmla="*/ 8 w 254"/>
                <a:gd name="T97" fmla="*/ 78 h 453"/>
                <a:gd name="T98" fmla="*/ 12 w 254"/>
                <a:gd name="T99" fmla="*/ 85 h 453"/>
                <a:gd name="T100" fmla="*/ 16 w 254"/>
                <a:gd name="T101" fmla="*/ 92 h 453"/>
                <a:gd name="T102" fmla="*/ 21 w 254"/>
                <a:gd name="T103" fmla="*/ 98 h 453"/>
                <a:gd name="T104" fmla="*/ 28 w 254"/>
                <a:gd name="T105" fmla="*/ 104 h 453"/>
                <a:gd name="T106" fmla="*/ 38 w 254"/>
                <a:gd name="T107" fmla="*/ 109 h 453"/>
                <a:gd name="T108" fmla="*/ 48 w 254"/>
                <a:gd name="T109" fmla="*/ 112 h 453"/>
                <a:gd name="T110" fmla="*/ 52 w 254"/>
                <a:gd name="T111" fmla="*/ 109 h 453"/>
                <a:gd name="T112" fmla="*/ 52 w 254"/>
                <a:gd name="T113" fmla="*/ 100 h 4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4"/>
                <a:gd name="T172" fmla="*/ 0 h 453"/>
                <a:gd name="T173" fmla="*/ 254 w 254"/>
                <a:gd name="T174" fmla="*/ 453 h 4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4" h="453">
                  <a:moveTo>
                    <a:pt x="206" y="387"/>
                  </a:moveTo>
                  <a:lnTo>
                    <a:pt x="201" y="387"/>
                  </a:lnTo>
                  <a:lnTo>
                    <a:pt x="195" y="386"/>
                  </a:lnTo>
                  <a:lnTo>
                    <a:pt x="190" y="385"/>
                  </a:lnTo>
                  <a:lnTo>
                    <a:pt x="183" y="384"/>
                  </a:lnTo>
                  <a:lnTo>
                    <a:pt x="177" y="381"/>
                  </a:lnTo>
                  <a:lnTo>
                    <a:pt x="172" y="379"/>
                  </a:lnTo>
                  <a:lnTo>
                    <a:pt x="167" y="377"/>
                  </a:lnTo>
                  <a:lnTo>
                    <a:pt x="163" y="375"/>
                  </a:lnTo>
                  <a:lnTo>
                    <a:pt x="160" y="371"/>
                  </a:lnTo>
                  <a:lnTo>
                    <a:pt x="153" y="365"/>
                  </a:lnTo>
                  <a:lnTo>
                    <a:pt x="146" y="360"/>
                  </a:lnTo>
                  <a:lnTo>
                    <a:pt x="138" y="353"/>
                  </a:lnTo>
                  <a:lnTo>
                    <a:pt x="131" y="348"/>
                  </a:lnTo>
                  <a:lnTo>
                    <a:pt x="127" y="345"/>
                  </a:lnTo>
                  <a:lnTo>
                    <a:pt x="127" y="343"/>
                  </a:lnTo>
                  <a:lnTo>
                    <a:pt x="133" y="339"/>
                  </a:lnTo>
                  <a:lnTo>
                    <a:pt x="139" y="334"/>
                  </a:lnTo>
                  <a:lnTo>
                    <a:pt x="145" y="330"/>
                  </a:lnTo>
                  <a:lnTo>
                    <a:pt x="150" y="326"/>
                  </a:lnTo>
                  <a:lnTo>
                    <a:pt x="157" y="323"/>
                  </a:lnTo>
                  <a:lnTo>
                    <a:pt x="163" y="319"/>
                  </a:lnTo>
                  <a:lnTo>
                    <a:pt x="170" y="316"/>
                  </a:lnTo>
                  <a:lnTo>
                    <a:pt x="177" y="312"/>
                  </a:lnTo>
                  <a:lnTo>
                    <a:pt x="183" y="312"/>
                  </a:lnTo>
                  <a:lnTo>
                    <a:pt x="191" y="316"/>
                  </a:lnTo>
                  <a:lnTo>
                    <a:pt x="199" y="320"/>
                  </a:lnTo>
                  <a:lnTo>
                    <a:pt x="205" y="324"/>
                  </a:lnTo>
                  <a:lnTo>
                    <a:pt x="202" y="290"/>
                  </a:lnTo>
                  <a:lnTo>
                    <a:pt x="202" y="284"/>
                  </a:lnTo>
                  <a:lnTo>
                    <a:pt x="202" y="274"/>
                  </a:lnTo>
                  <a:lnTo>
                    <a:pt x="205" y="267"/>
                  </a:lnTo>
                  <a:lnTo>
                    <a:pt x="207" y="265"/>
                  </a:lnTo>
                  <a:lnTo>
                    <a:pt x="213" y="266"/>
                  </a:lnTo>
                  <a:lnTo>
                    <a:pt x="220" y="266"/>
                  </a:lnTo>
                  <a:lnTo>
                    <a:pt x="225" y="266"/>
                  </a:lnTo>
                  <a:lnTo>
                    <a:pt x="231" y="266"/>
                  </a:lnTo>
                  <a:lnTo>
                    <a:pt x="237" y="265"/>
                  </a:lnTo>
                  <a:lnTo>
                    <a:pt x="244" y="264"/>
                  </a:lnTo>
                  <a:lnTo>
                    <a:pt x="250" y="264"/>
                  </a:lnTo>
                  <a:lnTo>
                    <a:pt x="254" y="263"/>
                  </a:lnTo>
                  <a:lnTo>
                    <a:pt x="251" y="198"/>
                  </a:lnTo>
                  <a:lnTo>
                    <a:pt x="247" y="132"/>
                  </a:lnTo>
                  <a:lnTo>
                    <a:pt x="243" y="65"/>
                  </a:lnTo>
                  <a:lnTo>
                    <a:pt x="238" y="0"/>
                  </a:lnTo>
                  <a:lnTo>
                    <a:pt x="231" y="0"/>
                  </a:lnTo>
                  <a:lnTo>
                    <a:pt x="223" y="1"/>
                  </a:lnTo>
                  <a:lnTo>
                    <a:pt x="216" y="1"/>
                  </a:lnTo>
                  <a:lnTo>
                    <a:pt x="208" y="1"/>
                  </a:lnTo>
                  <a:lnTo>
                    <a:pt x="200" y="1"/>
                  </a:lnTo>
                  <a:lnTo>
                    <a:pt x="193" y="1"/>
                  </a:lnTo>
                  <a:lnTo>
                    <a:pt x="185" y="3"/>
                  </a:lnTo>
                  <a:lnTo>
                    <a:pt x="178" y="3"/>
                  </a:lnTo>
                  <a:lnTo>
                    <a:pt x="168" y="1"/>
                  </a:lnTo>
                  <a:lnTo>
                    <a:pt x="159" y="1"/>
                  </a:lnTo>
                  <a:lnTo>
                    <a:pt x="149" y="3"/>
                  </a:lnTo>
                  <a:lnTo>
                    <a:pt x="140" y="6"/>
                  </a:lnTo>
                  <a:lnTo>
                    <a:pt x="131" y="11"/>
                  </a:lnTo>
                  <a:lnTo>
                    <a:pt x="123" y="15"/>
                  </a:lnTo>
                  <a:lnTo>
                    <a:pt x="115" y="21"/>
                  </a:lnTo>
                  <a:lnTo>
                    <a:pt x="107" y="27"/>
                  </a:lnTo>
                  <a:lnTo>
                    <a:pt x="95" y="38"/>
                  </a:lnTo>
                  <a:lnTo>
                    <a:pt x="85" y="50"/>
                  </a:lnTo>
                  <a:lnTo>
                    <a:pt x="76" y="64"/>
                  </a:lnTo>
                  <a:lnTo>
                    <a:pt x="69" y="77"/>
                  </a:lnTo>
                  <a:lnTo>
                    <a:pt x="63" y="92"/>
                  </a:lnTo>
                  <a:lnTo>
                    <a:pt x="58" y="109"/>
                  </a:lnTo>
                  <a:lnTo>
                    <a:pt x="55" y="125"/>
                  </a:lnTo>
                  <a:lnTo>
                    <a:pt x="53" y="141"/>
                  </a:lnTo>
                  <a:lnTo>
                    <a:pt x="53" y="151"/>
                  </a:lnTo>
                  <a:lnTo>
                    <a:pt x="53" y="160"/>
                  </a:lnTo>
                  <a:lnTo>
                    <a:pt x="51" y="171"/>
                  </a:lnTo>
                  <a:lnTo>
                    <a:pt x="48" y="180"/>
                  </a:lnTo>
                  <a:lnTo>
                    <a:pt x="30" y="178"/>
                  </a:lnTo>
                  <a:lnTo>
                    <a:pt x="24" y="179"/>
                  </a:lnTo>
                  <a:lnTo>
                    <a:pt x="17" y="180"/>
                  </a:lnTo>
                  <a:lnTo>
                    <a:pt x="12" y="183"/>
                  </a:lnTo>
                  <a:lnTo>
                    <a:pt x="8" y="188"/>
                  </a:lnTo>
                  <a:lnTo>
                    <a:pt x="6" y="198"/>
                  </a:lnTo>
                  <a:lnTo>
                    <a:pt x="4" y="209"/>
                  </a:lnTo>
                  <a:lnTo>
                    <a:pt x="1" y="219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2" y="243"/>
                  </a:lnTo>
                  <a:lnTo>
                    <a:pt x="3" y="249"/>
                  </a:lnTo>
                  <a:lnTo>
                    <a:pt x="3" y="256"/>
                  </a:lnTo>
                  <a:lnTo>
                    <a:pt x="8" y="264"/>
                  </a:lnTo>
                  <a:lnTo>
                    <a:pt x="12" y="274"/>
                  </a:lnTo>
                  <a:lnTo>
                    <a:pt x="15" y="286"/>
                  </a:lnTo>
                  <a:lnTo>
                    <a:pt x="18" y="294"/>
                  </a:lnTo>
                  <a:lnTo>
                    <a:pt x="20" y="297"/>
                  </a:lnTo>
                  <a:lnTo>
                    <a:pt x="24" y="304"/>
                  </a:lnTo>
                  <a:lnTo>
                    <a:pt x="31" y="315"/>
                  </a:lnTo>
                  <a:lnTo>
                    <a:pt x="38" y="327"/>
                  </a:lnTo>
                  <a:lnTo>
                    <a:pt x="46" y="341"/>
                  </a:lnTo>
                  <a:lnTo>
                    <a:pt x="54" y="355"/>
                  </a:lnTo>
                  <a:lnTo>
                    <a:pt x="62" y="369"/>
                  </a:lnTo>
                  <a:lnTo>
                    <a:pt x="70" y="381"/>
                  </a:lnTo>
                  <a:lnTo>
                    <a:pt x="81" y="395"/>
                  </a:lnTo>
                  <a:lnTo>
                    <a:pt x="96" y="408"/>
                  </a:lnTo>
                  <a:lnTo>
                    <a:pt x="112" y="418"/>
                  </a:lnTo>
                  <a:lnTo>
                    <a:pt x="131" y="429"/>
                  </a:lnTo>
                  <a:lnTo>
                    <a:pt x="150" y="437"/>
                  </a:lnTo>
                  <a:lnTo>
                    <a:pt x="169" y="444"/>
                  </a:lnTo>
                  <a:lnTo>
                    <a:pt x="189" y="448"/>
                  </a:lnTo>
                  <a:lnTo>
                    <a:pt x="206" y="453"/>
                  </a:lnTo>
                  <a:lnTo>
                    <a:pt x="206" y="437"/>
                  </a:lnTo>
                  <a:lnTo>
                    <a:pt x="205" y="419"/>
                  </a:lnTo>
                  <a:lnTo>
                    <a:pt x="205" y="403"/>
                  </a:lnTo>
                  <a:lnTo>
                    <a:pt x="206" y="387"/>
                  </a:lnTo>
                  <a:close/>
                </a:path>
              </a:pathLst>
            </a:custGeom>
            <a:solidFill>
              <a:srgbClr val="FF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7" name="Freeform 44"/>
            <p:cNvSpPr>
              <a:spLocks/>
            </p:cNvSpPr>
            <p:nvPr/>
          </p:nvSpPr>
          <p:spPr bwMode="auto">
            <a:xfrm>
              <a:off x="2507" y="2276"/>
              <a:ext cx="157" cy="182"/>
            </a:xfrm>
            <a:custGeom>
              <a:avLst/>
              <a:gdLst>
                <a:gd name="T0" fmla="*/ 68 w 315"/>
                <a:gd name="T1" fmla="*/ 4 h 365"/>
                <a:gd name="T2" fmla="*/ 71 w 315"/>
                <a:gd name="T3" fmla="*/ 6 h 365"/>
                <a:gd name="T4" fmla="*/ 75 w 315"/>
                <a:gd name="T5" fmla="*/ 10 h 365"/>
                <a:gd name="T6" fmla="*/ 78 w 315"/>
                <a:gd name="T7" fmla="*/ 12 h 365"/>
                <a:gd name="T8" fmla="*/ 71 w 315"/>
                <a:gd name="T9" fmla="*/ 13 h 365"/>
                <a:gd name="T10" fmla="*/ 59 w 315"/>
                <a:gd name="T11" fmla="*/ 13 h 365"/>
                <a:gd name="T12" fmla="*/ 47 w 315"/>
                <a:gd name="T13" fmla="*/ 15 h 365"/>
                <a:gd name="T14" fmla="*/ 36 w 315"/>
                <a:gd name="T15" fmla="*/ 19 h 365"/>
                <a:gd name="T16" fmla="*/ 30 w 315"/>
                <a:gd name="T17" fmla="*/ 23 h 365"/>
                <a:gd name="T18" fmla="*/ 27 w 315"/>
                <a:gd name="T19" fmla="*/ 28 h 365"/>
                <a:gd name="T20" fmla="*/ 25 w 315"/>
                <a:gd name="T21" fmla="*/ 33 h 365"/>
                <a:gd name="T22" fmla="*/ 24 w 315"/>
                <a:gd name="T23" fmla="*/ 39 h 365"/>
                <a:gd name="T24" fmla="*/ 22 w 315"/>
                <a:gd name="T25" fmla="*/ 45 h 365"/>
                <a:gd name="T26" fmla="*/ 22 w 315"/>
                <a:gd name="T27" fmla="*/ 53 h 365"/>
                <a:gd name="T28" fmla="*/ 19 w 315"/>
                <a:gd name="T29" fmla="*/ 57 h 365"/>
                <a:gd name="T30" fmla="*/ 16 w 315"/>
                <a:gd name="T31" fmla="*/ 57 h 365"/>
                <a:gd name="T32" fmla="*/ 14 w 315"/>
                <a:gd name="T33" fmla="*/ 57 h 365"/>
                <a:gd name="T34" fmla="*/ 12 w 315"/>
                <a:gd name="T35" fmla="*/ 58 h 365"/>
                <a:gd name="T36" fmla="*/ 11 w 315"/>
                <a:gd name="T37" fmla="*/ 63 h 365"/>
                <a:gd name="T38" fmla="*/ 11 w 315"/>
                <a:gd name="T39" fmla="*/ 76 h 365"/>
                <a:gd name="T40" fmla="*/ 13 w 315"/>
                <a:gd name="T41" fmla="*/ 82 h 365"/>
                <a:gd name="T42" fmla="*/ 12 w 315"/>
                <a:gd name="T43" fmla="*/ 88 h 365"/>
                <a:gd name="T44" fmla="*/ 9 w 315"/>
                <a:gd name="T45" fmla="*/ 86 h 365"/>
                <a:gd name="T46" fmla="*/ 7 w 315"/>
                <a:gd name="T47" fmla="*/ 78 h 365"/>
                <a:gd name="T48" fmla="*/ 4 w 315"/>
                <a:gd name="T49" fmla="*/ 71 h 365"/>
                <a:gd name="T50" fmla="*/ 1 w 315"/>
                <a:gd name="T51" fmla="*/ 64 h 365"/>
                <a:gd name="T52" fmla="*/ 0 w 315"/>
                <a:gd name="T53" fmla="*/ 56 h 365"/>
                <a:gd name="T54" fmla="*/ 1 w 315"/>
                <a:gd name="T55" fmla="*/ 45 h 365"/>
                <a:gd name="T56" fmla="*/ 4 w 315"/>
                <a:gd name="T57" fmla="*/ 34 h 365"/>
                <a:gd name="T58" fmla="*/ 9 w 315"/>
                <a:gd name="T59" fmla="*/ 24 h 365"/>
                <a:gd name="T60" fmla="*/ 15 w 315"/>
                <a:gd name="T61" fmla="*/ 15 h 365"/>
                <a:gd name="T62" fmla="*/ 22 w 315"/>
                <a:gd name="T63" fmla="*/ 9 h 365"/>
                <a:gd name="T64" fmla="*/ 30 w 315"/>
                <a:gd name="T65" fmla="*/ 4 h 365"/>
                <a:gd name="T66" fmla="*/ 38 w 315"/>
                <a:gd name="T67" fmla="*/ 2 h 365"/>
                <a:gd name="T68" fmla="*/ 47 w 315"/>
                <a:gd name="T69" fmla="*/ 0 h 365"/>
                <a:gd name="T70" fmla="*/ 51 w 315"/>
                <a:gd name="T71" fmla="*/ 0 h 365"/>
                <a:gd name="T72" fmla="*/ 55 w 315"/>
                <a:gd name="T73" fmla="*/ 0 h 365"/>
                <a:gd name="T74" fmla="*/ 58 w 315"/>
                <a:gd name="T75" fmla="*/ 0 h 365"/>
                <a:gd name="T76" fmla="*/ 61 w 315"/>
                <a:gd name="T77" fmla="*/ 1 h 365"/>
                <a:gd name="T78" fmla="*/ 64 w 315"/>
                <a:gd name="T79" fmla="*/ 2 h 365"/>
                <a:gd name="T80" fmla="*/ 67 w 315"/>
                <a:gd name="T81" fmla="*/ 3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5"/>
                <a:gd name="T124" fmla="*/ 0 h 365"/>
                <a:gd name="T125" fmla="*/ 315 w 315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5" h="365">
                  <a:moveTo>
                    <a:pt x="268" y="13"/>
                  </a:moveTo>
                  <a:lnTo>
                    <a:pt x="273" y="16"/>
                  </a:lnTo>
                  <a:lnTo>
                    <a:pt x="280" y="21"/>
                  </a:lnTo>
                  <a:lnTo>
                    <a:pt x="287" y="26"/>
                  </a:lnTo>
                  <a:lnTo>
                    <a:pt x="291" y="30"/>
                  </a:lnTo>
                  <a:lnTo>
                    <a:pt x="302" y="41"/>
                  </a:lnTo>
                  <a:lnTo>
                    <a:pt x="310" y="47"/>
                  </a:lnTo>
                  <a:lnTo>
                    <a:pt x="315" y="51"/>
                  </a:lnTo>
                  <a:lnTo>
                    <a:pt x="308" y="52"/>
                  </a:lnTo>
                  <a:lnTo>
                    <a:pt x="287" y="52"/>
                  </a:lnTo>
                  <a:lnTo>
                    <a:pt x="264" y="53"/>
                  </a:lnTo>
                  <a:lnTo>
                    <a:pt x="238" y="54"/>
                  </a:lnTo>
                  <a:lnTo>
                    <a:pt x="213" y="57"/>
                  </a:lnTo>
                  <a:lnTo>
                    <a:pt x="189" y="62"/>
                  </a:lnTo>
                  <a:lnTo>
                    <a:pt x="166" y="68"/>
                  </a:lnTo>
                  <a:lnTo>
                    <a:pt x="146" y="77"/>
                  </a:lnTo>
                  <a:lnTo>
                    <a:pt x="130" y="87"/>
                  </a:lnTo>
                  <a:lnTo>
                    <a:pt x="122" y="95"/>
                  </a:lnTo>
                  <a:lnTo>
                    <a:pt x="115" y="105"/>
                  </a:lnTo>
                  <a:lnTo>
                    <a:pt x="111" y="114"/>
                  </a:lnTo>
                  <a:lnTo>
                    <a:pt x="106" y="124"/>
                  </a:lnTo>
                  <a:lnTo>
                    <a:pt x="101" y="135"/>
                  </a:lnTo>
                  <a:lnTo>
                    <a:pt x="99" y="145"/>
                  </a:lnTo>
                  <a:lnTo>
                    <a:pt x="96" y="157"/>
                  </a:lnTo>
                  <a:lnTo>
                    <a:pt x="93" y="168"/>
                  </a:lnTo>
                  <a:lnTo>
                    <a:pt x="91" y="182"/>
                  </a:lnTo>
                  <a:lnTo>
                    <a:pt x="89" y="198"/>
                  </a:lnTo>
                  <a:lnTo>
                    <a:pt x="88" y="214"/>
                  </a:lnTo>
                  <a:lnTo>
                    <a:pt x="86" y="228"/>
                  </a:lnTo>
                  <a:lnTo>
                    <a:pt x="79" y="229"/>
                  </a:lnTo>
                  <a:lnTo>
                    <a:pt x="74" y="229"/>
                  </a:lnTo>
                  <a:lnTo>
                    <a:pt x="67" y="228"/>
                  </a:lnTo>
                  <a:lnTo>
                    <a:pt x="61" y="228"/>
                  </a:lnTo>
                  <a:lnTo>
                    <a:pt x="56" y="228"/>
                  </a:lnTo>
                  <a:lnTo>
                    <a:pt x="52" y="229"/>
                  </a:lnTo>
                  <a:lnTo>
                    <a:pt x="48" y="233"/>
                  </a:lnTo>
                  <a:lnTo>
                    <a:pt x="46" y="237"/>
                  </a:lnTo>
                  <a:lnTo>
                    <a:pt x="44" y="254"/>
                  </a:lnTo>
                  <a:lnTo>
                    <a:pt x="43" y="280"/>
                  </a:lnTo>
                  <a:lnTo>
                    <a:pt x="44" y="304"/>
                  </a:lnTo>
                  <a:lnTo>
                    <a:pt x="47" y="317"/>
                  </a:lnTo>
                  <a:lnTo>
                    <a:pt x="52" y="328"/>
                  </a:lnTo>
                  <a:lnTo>
                    <a:pt x="52" y="341"/>
                  </a:lnTo>
                  <a:lnTo>
                    <a:pt x="51" y="353"/>
                  </a:lnTo>
                  <a:lnTo>
                    <a:pt x="51" y="365"/>
                  </a:lnTo>
                  <a:lnTo>
                    <a:pt x="36" y="347"/>
                  </a:lnTo>
                  <a:lnTo>
                    <a:pt x="32" y="330"/>
                  </a:lnTo>
                  <a:lnTo>
                    <a:pt x="28" y="315"/>
                  </a:lnTo>
                  <a:lnTo>
                    <a:pt x="22" y="300"/>
                  </a:lnTo>
                  <a:lnTo>
                    <a:pt x="16" y="286"/>
                  </a:lnTo>
                  <a:lnTo>
                    <a:pt x="9" y="272"/>
                  </a:lnTo>
                  <a:lnTo>
                    <a:pt x="5" y="257"/>
                  </a:lnTo>
                  <a:lnTo>
                    <a:pt x="1" y="242"/>
                  </a:lnTo>
                  <a:lnTo>
                    <a:pt x="0" y="226"/>
                  </a:lnTo>
                  <a:lnTo>
                    <a:pt x="1" y="205"/>
                  </a:lnTo>
                  <a:lnTo>
                    <a:pt x="5" y="183"/>
                  </a:lnTo>
                  <a:lnTo>
                    <a:pt x="10" y="161"/>
                  </a:lnTo>
                  <a:lnTo>
                    <a:pt x="18" y="139"/>
                  </a:lnTo>
                  <a:lnTo>
                    <a:pt x="28" y="118"/>
                  </a:lnTo>
                  <a:lnTo>
                    <a:pt x="38" y="98"/>
                  </a:lnTo>
                  <a:lnTo>
                    <a:pt x="51" y="79"/>
                  </a:lnTo>
                  <a:lnTo>
                    <a:pt x="63" y="63"/>
                  </a:lnTo>
                  <a:lnTo>
                    <a:pt x="76" y="49"/>
                  </a:lnTo>
                  <a:lnTo>
                    <a:pt x="90" y="38"/>
                  </a:lnTo>
                  <a:lnTo>
                    <a:pt x="105" y="29"/>
                  </a:lnTo>
                  <a:lnTo>
                    <a:pt x="120" y="19"/>
                  </a:lnTo>
                  <a:lnTo>
                    <a:pt x="136" y="14"/>
                  </a:lnTo>
                  <a:lnTo>
                    <a:pt x="152" y="8"/>
                  </a:lnTo>
                  <a:lnTo>
                    <a:pt x="169" y="3"/>
                  </a:lnTo>
                  <a:lnTo>
                    <a:pt x="188" y="0"/>
                  </a:lnTo>
                  <a:lnTo>
                    <a:pt x="195" y="1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1"/>
                  </a:lnTo>
                  <a:lnTo>
                    <a:pt x="238" y="3"/>
                  </a:lnTo>
                  <a:lnTo>
                    <a:pt x="244" y="4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3" y="10"/>
                  </a:lnTo>
                  <a:lnTo>
                    <a:pt x="268" y="13"/>
                  </a:lnTo>
                  <a:close/>
                </a:path>
              </a:pathLst>
            </a:custGeom>
            <a:solidFill>
              <a:srgbClr val="B2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8" name="Freeform 45"/>
            <p:cNvSpPr>
              <a:spLocks/>
            </p:cNvSpPr>
            <p:nvPr/>
          </p:nvSpPr>
          <p:spPr bwMode="auto">
            <a:xfrm>
              <a:off x="2494" y="2460"/>
              <a:ext cx="39" cy="77"/>
            </a:xfrm>
            <a:custGeom>
              <a:avLst/>
              <a:gdLst>
                <a:gd name="T0" fmla="*/ 19 w 80"/>
                <a:gd name="T1" fmla="*/ 0 h 155"/>
                <a:gd name="T2" fmla="*/ 19 w 80"/>
                <a:gd name="T3" fmla="*/ 9 h 155"/>
                <a:gd name="T4" fmla="*/ 19 w 80"/>
                <a:gd name="T5" fmla="*/ 19 h 155"/>
                <a:gd name="T6" fmla="*/ 19 w 80"/>
                <a:gd name="T7" fmla="*/ 29 h 155"/>
                <a:gd name="T8" fmla="*/ 19 w 80"/>
                <a:gd name="T9" fmla="*/ 38 h 155"/>
                <a:gd name="T10" fmla="*/ 17 w 80"/>
                <a:gd name="T11" fmla="*/ 38 h 155"/>
                <a:gd name="T12" fmla="*/ 16 w 80"/>
                <a:gd name="T13" fmla="*/ 38 h 155"/>
                <a:gd name="T14" fmla="*/ 13 w 80"/>
                <a:gd name="T15" fmla="*/ 38 h 155"/>
                <a:gd name="T16" fmla="*/ 11 w 80"/>
                <a:gd name="T17" fmla="*/ 37 h 155"/>
                <a:gd name="T18" fmla="*/ 9 w 80"/>
                <a:gd name="T19" fmla="*/ 37 h 155"/>
                <a:gd name="T20" fmla="*/ 7 w 80"/>
                <a:gd name="T21" fmla="*/ 35 h 155"/>
                <a:gd name="T22" fmla="*/ 4 w 80"/>
                <a:gd name="T23" fmla="*/ 33 h 155"/>
                <a:gd name="T24" fmla="*/ 2 w 80"/>
                <a:gd name="T25" fmla="*/ 30 h 155"/>
                <a:gd name="T26" fmla="*/ 1 w 80"/>
                <a:gd name="T27" fmla="*/ 28 h 155"/>
                <a:gd name="T28" fmla="*/ 0 w 80"/>
                <a:gd name="T29" fmla="*/ 26 h 155"/>
                <a:gd name="T30" fmla="*/ 0 w 80"/>
                <a:gd name="T31" fmla="*/ 24 h 155"/>
                <a:gd name="T32" fmla="*/ 0 w 80"/>
                <a:gd name="T33" fmla="*/ 22 h 155"/>
                <a:gd name="T34" fmla="*/ 0 w 80"/>
                <a:gd name="T35" fmla="*/ 19 h 155"/>
                <a:gd name="T36" fmla="*/ 1 w 80"/>
                <a:gd name="T37" fmla="*/ 15 h 155"/>
                <a:gd name="T38" fmla="*/ 2 w 80"/>
                <a:gd name="T39" fmla="*/ 11 h 155"/>
                <a:gd name="T40" fmla="*/ 4 w 80"/>
                <a:gd name="T41" fmla="*/ 7 h 155"/>
                <a:gd name="T42" fmla="*/ 6 w 80"/>
                <a:gd name="T43" fmla="*/ 3 h 155"/>
                <a:gd name="T44" fmla="*/ 10 w 80"/>
                <a:gd name="T45" fmla="*/ 1 h 155"/>
                <a:gd name="T46" fmla="*/ 14 w 80"/>
                <a:gd name="T47" fmla="*/ 0 h 155"/>
                <a:gd name="T48" fmla="*/ 19 w 80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55"/>
                <a:gd name="T77" fmla="*/ 80 w 80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55">
                  <a:moveTo>
                    <a:pt x="79" y="0"/>
                  </a:moveTo>
                  <a:lnTo>
                    <a:pt x="80" y="37"/>
                  </a:lnTo>
                  <a:lnTo>
                    <a:pt x="80" y="78"/>
                  </a:lnTo>
                  <a:lnTo>
                    <a:pt x="80" y="118"/>
                  </a:lnTo>
                  <a:lnTo>
                    <a:pt x="79" y="155"/>
                  </a:lnTo>
                  <a:lnTo>
                    <a:pt x="72" y="154"/>
                  </a:lnTo>
                  <a:lnTo>
                    <a:pt x="65" y="152"/>
                  </a:lnTo>
                  <a:lnTo>
                    <a:pt x="56" y="152"/>
                  </a:lnTo>
                  <a:lnTo>
                    <a:pt x="48" y="151"/>
                  </a:lnTo>
                  <a:lnTo>
                    <a:pt x="39" y="148"/>
                  </a:lnTo>
                  <a:lnTo>
                    <a:pt x="28" y="142"/>
                  </a:lnTo>
                  <a:lnTo>
                    <a:pt x="19" y="133"/>
                  </a:lnTo>
                  <a:lnTo>
                    <a:pt x="10" y="120"/>
                  </a:lnTo>
                  <a:lnTo>
                    <a:pt x="6" y="113"/>
                  </a:lnTo>
                  <a:lnTo>
                    <a:pt x="3" y="105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2" y="76"/>
                  </a:lnTo>
                  <a:lnTo>
                    <a:pt x="5" y="60"/>
                  </a:lnTo>
                  <a:lnTo>
                    <a:pt x="10" y="44"/>
                  </a:lnTo>
                  <a:lnTo>
                    <a:pt x="17" y="28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57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2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79" name="Freeform 46"/>
            <p:cNvSpPr>
              <a:spLocks/>
            </p:cNvSpPr>
            <p:nvPr/>
          </p:nvSpPr>
          <p:spPr bwMode="auto">
            <a:xfrm>
              <a:off x="3020" y="2314"/>
              <a:ext cx="33" cy="35"/>
            </a:xfrm>
            <a:custGeom>
              <a:avLst/>
              <a:gdLst>
                <a:gd name="T0" fmla="*/ 17 w 65"/>
                <a:gd name="T1" fmla="*/ 1 h 70"/>
                <a:gd name="T2" fmla="*/ 15 w 65"/>
                <a:gd name="T3" fmla="*/ 18 h 70"/>
                <a:gd name="T4" fmla="*/ 14 w 65"/>
                <a:gd name="T5" fmla="*/ 17 h 70"/>
                <a:gd name="T6" fmla="*/ 12 w 65"/>
                <a:gd name="T7" fmla="*/ 17 h 70"/>
                <a:gd name="T8" fmla="*/ 9 w 65"/>
                <a:gd name="T9" fmla="*/ 17 h 70"/>
                <a:gd name="T10" fmla="*/ 7 w 65"/>
                <a:gd name="T11" fmla="*/ 15 h 70"/>
                <a:gd name="T12" fmla="*/ 5 w 65"/>
                <a:gd name="T13" fmla="*/ 15 h 70"/>
                <a:gd name="T14" fmla="*/ 2 w 65"/>
                <a:gd name="T15" fmla="*/ 15 h 70"/>
                <a:gd name="T16" fmla="*/ 1 w 65"/>
                <a:gd name="T17" fmla="*/ 15 h 70"/>
                <a:gd name="T18" fmla="*/ 0 w 65"/>
                <a:gd name="T19" fmla="*/ 15 h 70"/>
                <a:gd name="T20" fmla="*/ 2 w 65"/>
                <a:gd name="T21" fmla="*/ 11 h 70"/>
                <a:gd name="T22" fmla="*/ 4 w 65"/>
                <a:gd name="T23" fmla="*/ 7 h 70"/>
                <a:gd name="T24" fmla="*/ 6 w 65"/>
                <a:gd name="T25" fmla="*/ 3 h 70"/>
                <a:gd name="T26" fmla="*/ 9 w 65"/>
                <a:gd name="T27" fmla="*/ 0 h 70"/>
                <a:gd name="T28" fmla="*/ 10 w 65"/>
                <a:gd name="T29" fmla="*/ 0 h 70"/>
                <a:gd name="T30" fmla="*/ 13 w 65"/>
                <a:gd name="T31" fmla="*/ 1 h 70"/>
                <a:gd name="T32" fmla="*/ 15 w 65"/>
                <a:gd name="T33" fmla="*/ 1 h 70"/>
                <a:gd name="T34" fmla="*/ 17 w 65"/>
                <a:gd name="T35" fmla="*/ 1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70"/>
                <a:gd name="T56" fmla="*/ 65 w 65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70">
                  <a:moveTo>
                    <a:pt x="65" y="6"/>
                  </a:moveTo>
                  <a:lnTo>
                    <a:pt x="59" y="70"/>
                  </a:lnTo>
                  <a:lnTo>
                    <a:pt x="54" y="68"/>
                  </a:lnTo>
                  <a:lnTo>
                    <a:pt x="46" y="67"/>
                  </a:lnTo>
                  <a:lnTo>
                    <a:pt x="36" y="66"/>
                  </a:lnTo>
                  <a:lnTo>
                    <a:pt x="26" y="63"/>
                  </a:lnTo>
                  <a:lnTo>
                    <a:pt x="17" y="63"/>
                  </a:lnTo>
                  <a:lnTo>
                    <a:pt x="8" y="62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8" y="45"/>
                  </a:lnTo>
                  <a:lnTo>
                    <a:pt x="15" y="29"/>
                  </a:lnTo>
                  <a:lnTo>
                    <a:pt x="23" y="13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8" y="3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0" name="Freeform 47"/>
            <p:cNvSpPr>
              <a:spLocks/>
            </p:cNvSpPr>
            <p:nvPr/>
          </p:nvSpPr>
          <p:spPr bwMode="auto">
            <a:xfrm>
              <a:off x="3016" y="2354"/>
              <a:ext cx="33" cy="14"/>
            </a:xfrm>
            <a:custGeom>
              <a:avLst/>
              <a:gdLst>
                <a:gd name="T0" fmla="*/ 16 w 67"/>
                <a:gd name="T1" fmla="*/ 1 h 27"/>
                <a:gd name="T2" fmla="*/ 16 w 67"/>
                <a:gd name="T3" fmla="*/ 3 h 27"/>
                <a:gd name="T4" fmla="*/ 16 w 67"/>
                <a:gd name="T5" fmla="*/ 4 h 27"/>
                <a:gd name="T6" fmla="*/ 15 w 67"/>
                <a:gd name="T7" fmla="*/ 5 h 27"/>
                <a:gd name="T8" fmla="*/ 15 w 67"/>
                <a:gd name="T9" fmla="*/ 7 h 27"/>
                <a:gd name="T10" fmla="*/ 13 w 67"/>
                <a:gd name="T11" fmla="*/ 6 h 27"/>
                <a:gd name="T12" fmla="*/ 11 w 67"/>
                <a:gd name="T13" fmla="*/ 6 h 27"/>
                <a:gd name="T14" fmla="*/ 9 w 67"/>
                <a:gd name="T15" fmla="*/ 6 h 27"/>
                <a:gd name="T16" fmla="*/ 7 w 67"/>
                <a:gd name="T17" fmla="*/ 6 h 27"/>
                <a:gd name="T18" fmla="*/ 5 w 67"/>
                <a:gd name="T19" fmla="*/ 6 h 27"/>
                <a:gd name="T20" fmla="*/ 3 w 67"/>
                <a:gd name="T21" fmla="*/ 6 h 27"/>
                <a:gd name="T22" fmla="*/ 1 w 67"/>
                <a:gd name="T23" fmla="*/ 7 h 27"/>
                <a:gd name="T24" fmla="*/ 0 w 67"/>
                <a:gd name="T25" fmla="*/ 7 h 27"/>
                <a:gd name="T26" fmla="*/ 0 w 67"/>
                <a:gd name="T27" fmla="*/ 5 h 27"/>
                <a:gd name="T28" fmla="*/ 0 w 67"/>
                <a:gd name="T29" fmla="*/ 3 h 27"/>
                <a:gd name="T30" fmla="*/ 1 w 67"/>
                <a:gd name="T31" fmla="*/ 1 h 27"/>
                <a:gd name="T32" fmla="*/ 2 w 67"/>
                <a:gd name="T33" fmla="*/ 0 h 27"/>
                <a:gd name="T34" fmla="*/ 3 w 67"/>
                <a:gd name="T35" fmla="*/ 0 h 27"/>
                <a:gd name="T36" fmla="*/ 5 w 67"/>
                <a:gd name="T37" fmla="*/ 0 h 27"/>
                <a:gd name="T38" fmla="*/ 7 w 67"/>
                <a:gd name="T39" fmla="*/ 1 h 27"/>
                <a:gd name="T40" fmla="*/ 10 w 67"/>
                <a:gd name="T41" fmla="*/ 1 h 27"/>
                <a:gd name="T42" fmla="*/ 12 w 67"/>
                <a:gd name="T43" fmla="*/ 1 h 27"/>
                <a:gd name="T44" fmla="*/ 14 w 67"/>
                <a:gd name="T45" fmla="*/ 1 h 27"/>
                <a:gd name="T46" fmla="*/ 16 w 67"/>
                <a:gd name="T47" fmla="*/ 1 h 27"/>
                <a:gd name="T48" fmla="*/ 16 w 67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27"/>
                <a:gd name="T77" fmla="*/ 67 w 67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27">
                  <a:moveTo>
                    <a:pt x="66" y="4"/>
                  </a:moveTo>
                  <a:lnTo>
                    <a:pt x="67" y="9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63" y="25"/>
                  </a:lnTo>
                  <a:lnTo>
                    <a:pt x="54" y="24"/>
                  </a:lnTo>
                  <a:lnTo>
                    <a:pt x="46" y="23"/>
                  </a:lnTo>
                  <a:lnTo>
                    <a:pt x="37" y="21"/>
                  </a:lnTo>
                  <a:lnTo>
                    <a:pt x="29" y="21"/>
                  </a:lnTo>
                  <a:lnTo>
                    <a:pt x="21" y="21"/>
                  </a:lnTo>
                  <a:lnTo>
                    <a:pt x="13" y="23"/>
                  </a:lnTo>
                  <a:lnTo>
                    <a:pt x="6" y="25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1" y="11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0" y="2"/>
                  </a:lnTo>
                  <a:lnTo>
                    <a:pt x="50" y="3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1" name="Freeform 48"/>
            <p:cNvSpPr>
              <a:spLocks/>
            </p:cNvSpPr>
            <p:nvPr/>
          </p:nvSpPr>
          <p:spPr bwMode="auto">
            <a:xfrm>
              <a:off x="3021" y="2438"/>
              <a:ext cx="88" cy="58"/>
            </a:xfrm>
            <a:custGeom>
              <a:avLst/>
              <a:gdLst>
                <a:gd name="T0" fmla="*/ 22 w 175"/>
                <a:gd name="T1" fmla="*/ 29 h 116"/>
                <a:gd name="T2" fmla="*/ 27 w 175"/>
                <a:gd name="T3" fmla="*/ 29 h 116"/>
                <a:gd name="T4" fmla="*/ 31 w 175"/>
                <a:gd name="T5" fmla="*/ 28 h 116"/>
                <a:gd name="T6" fmla="*/ 35 w 175"/>
                <a:gd name="T7" fmla="*/ 27 h 116"/>
                <a:gd name="T8" fmla="*/ 38 w 175"/>
                <a:gd name="T9" fmla="*/ 25 h 116"/>
                <a:gd name="T10" fmla="*/ 40 w 175"/>
                <a:gd name="T11" fmla="*/ 23 h 116"/>
                <a:gd name="T12" fmla="*/ 42 w 175"/>
                <a:gd name="T13" fmla="*/ 20 h 116"/>
                <a:gd name="T14" fmla="*/ 44 w 175"/>
                <a:gd name="T15" fmla="*/ 18 h 116"/>
                <a:gd name="T16" fmla="*/ 44 w 175"/>
                <a:gd name="T17" fmla="*/ 15 h 116"/>
                <a:gd name="T18" fmla="*/ 44 w 175"/>
                <a:gd name="T19" fmla="*/ 12 h 116"/>
                <a:gd name="T20" fmla="*/ 42 w 175"/>
                <a:gd name="T21" fmla="*/ 9 h 116"/>
                <a:gd name="T22" fmla="*/ 40 w 175"/>
                <a:gd name="T23" fmla="*/ 7 h 116"/>
                <a:gd name="T24" fmla="*/ 38 w 175"/>
                <a:gd name="T25" fmla="*/ 5 h 116"/>
                <a:gd name="T26" fmla="*/ 35 w 175"/>
                <a:gd name="T27" fmla="*/ 3 h 116"/>
                <a:gd name="T28" fmla="*/ 31 w 175"/>
                <a:gd name="T29" fmla="*/ 1 h 116"/>
                <a:gd name="T30" fmla="*/ 27 w 175"/>
                <a:gd name="T31" fmla="*/ 1 h 116"/>
                <a:gd name="T32" fmla="*/ 22 w 175"/>
                <a:gd name="T33" fmla="*/ 0 h 116"/>
                <a:gd name="T34" fmla="*/ 18 w 175"/>
                <a:gd name="T35" fmla="*/ 1 h 116"/>
                <a:gd name="T36" fmla="*/ 14 w 175"/>
                <a:gd name="T37" fmla="*/ 1 h 116"/>
                <a:gd name="T38" fmla="*/ 10 w 175"/>
                <a:gd name="T39" fmla="*/ 3 h 116"/>
                <a:gd name="T40" fmla="*/ 7 w 175"/>
                <a:gd name="T41" fmla="*/ 5 h 116"/>
                <a:gd name="T42" fmla="*/ 4 w 175"/>
                <a:gd name="T43" fmla="*/ 7 h 116"/>
                <a:gd name="T44" fmla="*/ 2 w 175"/>
                <a:gd name="T45" fmla="*/ 9 h 116"/>
                <a:gd name="T46" fmla="*/ 1 w 175"/>
                <a:gd name="T47" fmla="*/ 12 h 116"/>
                <a:gd name="T48" fmla="*/ 0 w 175"/>
                <a:gd name="T49" fmla="*/ 15 h 116"/>
                <a:gd name="T50" fmla="*/ 1 w 175"/>
                <a:gd name="T51" fmla="*/ 18 h 116"/>
                <a:gd name="T52" fmla="*/ 2 w 175"/>
                <a:gd name="T53" fmla="*/ 20 h 116"/>
                <a:gd name="T54" fmla="*/ 4 w 175"/>
                <a:gd name="T55" fmla="*/ 23 h 116"/>
                <a:gd name="T56" fmla="*/ 7 w 175"/>
                <a:gd name="T57" fmla="*/ 25 h 116"/>
                <a:gd name="T58" fmla="*/ 10 w 175"/>
                <a:gd name="T59" fmla="*/ 27 h 116"/>
                <a:gd name="T60" fmla="*/ 14 w 175"/>
                <a:gd name="T61" fmla="*/ 28 h 116"/>
                <a:gd name="T62" fmla="*/ 18 w 175"/>
                <a:gd name="T63" fmla="*/ 29 h 116"/>
                <a:gd name="T64" fmla="*/ 22 w 175"/>
                <a:gd name="T65" fmla="*/ 29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16"/>
                <a:gd name="T101" fmla="*/ 175 w 175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16">
                  <a:moveTo>
                    <a:pt x="87" y="116"/>
                  </a:moveTo>
                  <a:lnTo>
                    <a:pt x="105" y="115"/>
                  </a:lnTo>
                  <a:lnTo>
                    <a:pt x="122" y="111"/>
                  </a:lnTo>
                  <a:lnTo>
                    <a:pt x="137" y="105"/>
                  </a:lnTo>
                  <a:lnTo>
                    <a:pt x="150" y="99"/>
                  </a:lnTo>
                  <a:lnTo>
                    <a:pt x="160" y="89"/>
                  </a:lnTo>
                  <a:lnTo>
                    <a:pt x="168" y="80"/>
                  </a:lnTo>
                  <a:lnTo>
                    <a:pt x="173" y="69"/>
                  </a:lnTo>
                  <a:lnTo>
                    <a:pt x="175" y="57"/>
                  </a:lnTo>
                  <a:lnTo>
                    <a:pt x="173" y="46"/>
                  </a:lnTo>
                  <a:lnTo>
                    <a:pt x="168" y="35"/>
                  </a:lnTo>
                  <a:lnTo>
                    <a:pt x="160" y="25"/>
                  </a:lnTo>
                  <a:lnTo>
                    <a:pt x="150" y="17"/>
                  </a:lnTo>
                  <a:lnTo>
                    <a:pt x="137" y="10"/>
                  </a:lnTo>
                  <a:lnTo>
                    <a:pt x="122" y="4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1"/>
                  </a:lnTo>
                  <a:lnTo>
                    <a:pt x="53" y="4"/>
                  </a:lnTo>
                  <a:lnTo>
                    <a:pt x="38" y="10"/>
                  </a:lnTo>
                  <a:lnTo>
                    <a:pt x="25" y="17"/>
                  </a:lnTo>
                  <a:lnTo>
                    <a:pt x="15" y="25"/>
                  </a:lnTo>
                  <a:lnTo>
                    <a:pt x="7" y="35"/>
                  </a:lnTo>
                  <a:lnTo>
                    <a:pt x="2" y="46"/>
                  </a:lnTo>
                  <a:lnTo>
                    <a:pt x="0" y="57"/>
                  </a:lnTo>
                  <a:lnTo>
                    <a:pt x="2" y="69"/>
                  </a:lnTo>
                  <a:lnTo>
                    <a:pt x="7" y="80"/>
                  </a:lnTo>
                  <a:lnTo>
                    <a:pt x="15" y="89"/>
                  </a:lnTo>
                  <a:lnTo>
                    <a:pt x="25" y="99"/>
                  </a:lnTo>
                  <a:lnTo>
                    <a:pt x="38" y="105"/>
                  </a:lnTo>
                  <a:lnTo>
                    <a:pt x="53" y="111"/>
                  </a:lnTo>
                  <a:lnTo>
                    <a:pt x="70" y="115"/>
                  </a:lnTo>
                  <a:lnTo>
                    <a:pt x="87" y="116"/>
                  </a:lnTo>
                  <a:close/>
                </a:path>
              </a:pathLst>
            </a:custGeom>
            <a:solidFill>
              <a:srgbClr val="A05E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2" name="Freeform 49"/>
            <p:cNvSpPr>
              <a:spLocks/>
            </p:cNvSpPr>
            <p:nvPr/>
          </p:nvSpPr>
          <p:spPr bwMode="auto">
            <a:xfrm>
              <a:off x="3012" y="2389"/>
              <a:ext cx="54" cy="132"/>
            </a:xfrm>
            <a:custGeom>
              <a:avLst/>
              <a:gdLst>
                <a:gd name="T0" fmla="*/ 14 w 109"/>
                <a:gd name="T1" fmla="*/ 18 h 265"/>
                <a:gd name="T2" fmla="*/ 18 w 109"/>
                <a:gd name="T3" fmla="*/ 19 h 265"/>
                <a:gd name="T4" fmla="*/ 21 w 109"/>
                <a:gd name="T5" fmla="*/ 19 h 265"/>
                <a:gd name="T6" fmla="*/ 25 w 109"/>
                <a:gd name="T7" fmla="*/ 19 h 265"/>
                <a:gd name="T8" fmla="*/ 27 w 109"/>
                <a:gd name="T9" fmla="*/ 22 h 265"/>
                <a:gd name="T10" fmla="*/ 25 w 109"/>
                <a:gd name="T11" fmla="*/ 31 h 265"/>
                <a:gd name="T12" fmla="*/ 24 w 109"/>
                <a:gd name="T13" fmla="*/ 34 h 265"/>
                <a:gd name="T14" fmla="*/ 19 w 109"/>
                <a:gd name="T15" fmla="*/ 31 h 265"/>
                <a:gd name="T16" fmla="*/ 16 w 109"/>
                <a:gd name="T17" fmla="*/ 31 h 265"/>
                <a:gd name="T18" fmla="*/ 13 w 109"/>
                <a:gd name="T19" fmla="*/ 33 h 265"/>
                <a:gd name="T20" fmla="*/ 10 w 109"/>
                <a:gd name="T21" fmla="*/ 35 h 265"/>
                <a:gd name="T22" fmla="*/ 8 w 109"/>
                <a:gd name="T23" fmla="*/ 37 h 265"/>
                <a:gd name="T24" fmla="*/ 10 w 109"/>
                <a:gd name="T25" fmla="*/ 38 h 265"/>
                <a:gd name="T26" fmla="*/ 12 w 109"/>
                <a:gd name="T27" fmla="*/ 41 h 265"/>
                <a:gd name="T28" fmla="*/ 14 w 109"/>
                <a:gd name="T29" fmla="*/ 45 h 265"/>
                <a:gd name="T30" fmla="*/ 17 w 109"/>
                <a:gd name="T31" fmla="*/ 47 h 265"/>
                <a:gd name="T32" fmla="*/ 25 w 109"/>
                <a:gd name="T33" fmla="*/ 49 h 265"/>
                <a:gd name="T34" fmla="*/ 25 w 109"/>
                <a:gd name="T35" fmla="*/ 65 h 265"/>
                <a:gd name="T36" fmla="*/ 22 w 109"/>
                <a:gd name="T37" fmla="*/ 64 h 265"/>
                <a:gd name="T38" fmla="*/ 20 w 109"/>
                <a:gd name="T39" fmla="*/ 63 h 265"/>
                <a:gd name="T40" fmla="*/ 17 w 109"/>
                <a:gd name="T41" fmla="*/ 61 h 265"/>
                <a:gd name="T42" fmla="*/ 14 w 109"/>
                <a:gd name="T43" fmla="*/ 58 h 265"/>
                <a:gd name="T44" fmla="*/ 8 w 109"/>
                <a:gd name="T45" fmla="*/ 52 h 265"/>
                <a:gd name="T46" fmla="*/ 5 w 109"/>
                <a:gd name="T47" fmla="*/ 44 h 265"/>
                <a:gd name="T48" fmla="*/ 2 w 109"/>
                <a:gd name="T49" fmla="*/ 36 h 265"/>
                <a:gd name="T50" fmla="*/ 1 w 109"/>
                <a:gd name="T51" fmla="*/ 28 h 265"/>
                <a:gd name="T52" fmla="*/ 0 w 109"/>
                <a:gd name="T53" fmla="*/ 19 h 265"/>
                <a:gd name="T54" fmla="*/ 1 w 109"/>
                <a:gd name="T55" fmla="*/ 11 h 265"/>
                <a:gd name="T56" fmla="*/ 1 w 109"/>
                <a:gd name="T57" fmla="*/ 4 h 265"/>
                <a:gd name="T58" fmla="*/ 1 w 109"/>
                <a:gd name="T59" fmla="*/ 1 h 265"/>
                <a:gd name="T60" fmla="*/ 2 w 109"/>
                <a:gd name="T61" fmla="*/ 1 h 265"/>
                <a:gd name="T62" fmla="*/ 3 w 109"/>
                <a:gd name="T63" fmla="*/ 1 h 265"/>
                <a:gd name="T64" fmla="*/ 7 w 109"/>
                <a:gd name="T65" fmla="*/ 1 h 265"/>
                <a:gd name="T66" fmla="*/ 10 w 109"/>
                <a:gd name="T67" fmla="*/ 1 h 265"/>
                <a:gd name="T68" fmla="*/ 14 w 109"/>
                <a:gd name="T69" fmla="*/ 0 h 265"/>
                <a:gd name="T70" fmla="*/ 14 w 109"/>
                <a:gd name="T71" fmla="*/ 4 h 265"/>
                <a:gd name="T72" fmla="*/ 13 w 109"/>
                <a:gd name="T73" fmla="*/ 14 h 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265"/>
                <a:gd name="T113" fmla="*/ 109 w 109"/>
                <a:gd name="T114" fmla="*/ 265 h 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265">
                  <a:moveTo>
                    <a:pt x="50" y="73"/>
                  </a:moveTo>
                  <a:lnTo>
                    <a:pt x="57" y="74"/>
                  </a:lnTo>
                  <a:lnTo>
                    <a:pt x="64" y="74"/>
                  </a:lnTo>
                  <a:lnTo>
                    <a:pt x="72" y="76"/>
                  </a:lnTo>
                  <a:lnTo>
                    <a:pt x="80" y="76"/>
                  </a:lnTo>
                  <a:lnTo>
                    <a:pt x="87" y="76"/>
                  </a:lnTo>
                  <a:lnTo>
                    <a:pt x="95" y="76"/>
                  </a:lnTo>
                  <a:lnTo>
                    <a:pt x="102" y="77"/>
                  </a:lnTo>
                  <a:lnTo>
                    <a:pt x="109" y="77"/>
                  </a:lnTo>
                  <a:lnTo>
                    <a:pt x="108" y="91"/>
                  </a:lnTo>
                  <a:lnTo>
                    <a:pt x="104" y="107"/>
                  </a:lnTo>
                  <a:lnTo>
                    <a:pt x="102" y="124"/>
                  </a:lnTo>
                  <a:lnTo>
                    <a:pt x="102" y="138"/>
                  </a:lnTo>
                  <a:lnTo>
                    <a:pt x="97" y="136"/>
                  </a:lnTo>
                  <a:lnTo>
                    <a:pt x="87" y="130"/>
                  </a:lnTo>
                  <a:lnTo>
                    <a:pt x="78" y="124"/>
                  </a:lnTo>
                  <a:lnTo>
                    <a:pt x="72" y="123"/>
                  </a:lnTo>
                  <a:lnTo>
                    <a:pt x="67" y="126"/>
                  </a:lnTo>
                  <a:lnTo>
                    <a:pt x="61" y="130"/>
                  </a:lnTo>
                  <a:lnTo>
                    <a:pt x="55" y="134"/>
                  </a:lnTo>
                  <a:lnTo>
                    <a:pt x="49" y="139"/>
                  </a:lnTo>
                  <a:lnTo>
                    <a:pt x="43" y="142"/>
                  </a:lnTo>
                  <a:lnTo>
                    <a:pt x="38" y="146"/>
                  </a:lnTo>
                  <a:lnTo>
                    <a:pt x="35" y="148"/>
                  </a:lnTo>
                  <a:lnTo>
                    <a:pt x="34" y="149"/>
                  </a:lnTo>
                  <a:lnTo>
                    <a:pt x="40" y="155"/>
                  </a:lnTo>
                  <a:lnTo>
                    <a:pt x="44" y="161"/>
                  </a:lnTo>
                  <a:lnTo>
                    <a:pt x="49" y="167"/>
                  </a:lnTo>
                  <a:lnTo>
                    <a:pt x="55" y="174"/>
                  </a:lnTo>
                  <a:lnTo>
                    <a:pt x="59" y="180"/>
                  </a:lnTo>
                  <a:lnTo>
                    <a:pt x="65" y="186"/>
                  </a:lnTo>
                  <a:lnTo>
                    <a:pt x="71" y="191"/>
                  </a:lnTo>
                  <a:lnTo>
                    <a:pt x="76" y="195"/>
                  </a:lnTo>
                  <a:lnTo>
                    <a:pt x="103" y="199"/>
                  </a:lnTo>
                  <a:lnTo>
                    <a:pt x="104" y="265"/>
                  </a:lnTo>
                  <a:lnTo>
                    <a:pt x="101" y="263"/>
                  </a:lnTo>
                  <a:lnTo>
                    <a:pt x="97" y="260"/>
                  </a:lnTo>
                  <a:lnTo>
                    <a:pt x="91" y="258"/>
                  </a:lnTo>
                  <a:lnTo>
                    <a:pt x="86" y="254"/>
                  </a:lnTo>
                  <a:lnTo>
                    <a:pt x="80" y="252"/>
                  </a:lnTo>
                  <a:lnTo>
                    <a:pt x="75" y="248"/>
                  </a:lnTo>
                  <a:lnTo>
                    <a:pt x="71" y="246"/>
                  </a:lnTo>
                  <a:lnTo>
                    <a:pt x="67" y="244"/>
                  </a:lnTo>
                  <a:lnTo>
                    <a:pt x="56" y="235"/>
                  </a:lnTo>
                  <a:lnTo>
                    <a:pt x="45" y="223"/>
                  </a:lnTo>
                  <a:lnTo>
                    <a:pt x="35" y="210"/>
                  </a:lnTo>
                  <a:lnTo>
                    <a:pt x="27" y="195"/>
                  </a:lnTo>
                  <a:lnTo>
                    <a:pt x="20" y="179"/>
                  </a:lnTo>
                  <a:lnTo>
                    <a:pt x="14" y="163"/>
                  </a:lnTo>
                  <a:lnTo>
                    <a:pt x="10" y="147"/>
                  </a:lnTo>
                  <a:lnTo>
                    <a:pt x="7" y="131"/>
                  </a:lnTo>
                  <a:lnTo>
                    <a:pt x="5" y="112"/>
                  </a:lnTo>
                  <a:lnTo>
                    <a:pt x="3" y="94"/>
                  </a:lnTo>
                  <a:lnTo>
                    <a:pt x="0" y="77"/>
                  </a:lnTo>
                  <a:lnTo>
                    <a:pt x="2" y="58"/>
                  </a:lnTo>
                  <a:lnTo>
                    <a:pt x="4" y="45"/>
                  </a:lnTo>
                  <a:lnTo>
                    <a:pt x="5" y="31"/>
                  </a:lnTo>
                  <a:lnTo>
                    <a:pt x="6" y="17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0" y="0"/>
                  </a:lnTo>
                  <a:lnTo>
                    <a:pt x="57" y="17"/>
                  </a:lnTo>
                  <a:lnTo>
                    <a:pt x="56" y="36"/>
                  </a:lnTo>
                  <a:lnTo>
                    <a:pt x="53" y="56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3" name="Freeform 50"/>
            <p:cNvSpPr>
              <a:spLocks/>
            </p:cNvSpPr>
            <p:nvPr/>
          </p:nvSpPr>
          <p:spPr bwMode="auto">
            <a:xfrm>
              <a:off x="3061" y="2471"/>
              <a:ext cx="104" cy="113"/>
            </a:xfrm>
            <a:custGeom>
              <a:avLst/>
              <a:gdLst>
                <a:gd name="T0" fmla="*/ 51 w 209"/>
                <a:gd name="T1" fmla="*/ 34 h 227"/>
                <a:gd name="T2" fmla="*/ 50 w 209"/>
                <a:gd name="T3" fmla="*/ 35 h 227"/>
                <a:gd name="T4" fmla="*/ 50 w 209"/>
                <a:gd name="T5" fmla="*/ 39 h 227"/>
                <a:gd name="T6" fmla="*/ 49 w 209"/>
                <a:gd name="T7" fmla="*/ 42 h 227"/>
                <a:gd name="T8" fmla="*/ 49 w 209"/>
                <a:gd name="T9" fmla="*/ 44 h 227"/>
                <a:gd name="T10" fmla="*/ 46 w 209"/>
                <a:gd name="T11" fmla="*/ 46 h 227"/>
                <a:gd name="T12" fmla="*/ 42 w 209"/>
                <a:gd name="T13" fmla="*/ 48 h 227"/>
                <a:gd name="T14" fmla="*/ 38 w 209"/>
                <a:gd name="T15" fmla="*/ 50 h 227"/>
                <a:gd name="T16" fmla="*/ 34 w 209"/>
                <a:gd name="T17" fmla="*/ 52 h 227"/>
                <a:gd name="T18" fmla="*/ 30 w 209"/>
                <a:gd name="T19" fmla="*/ 53 h 227"/>
                <a:gd name="T20" fmla="*/ 26 w 209"/>
                <a:gd name="T21" fmla="*/ 54 h 227"/>
                <a:gd name="T22" fmla="*/ 22 w 209"/>
                <a:gd name="T23" fmla="*/ 55 h 227"/>
                <a:gd name="T24" fmla="*/ 17 w 209"/>
                <a:gd name="T25" fmla="*/ 55 h 227"/>
                <a:gd name="T26" fmla="*/ 14 w 209"/>
                <a:gd name="T27" fmla="*/ 56 h 227"/>
                <a:gd name="T28" fmla="*/ 11 w 209"/>
                <a:gd name="T29" fmla="*/ 56 h 227"/>
                <a:gd name="T30" fmla="*/ 9 w 209"/>
                <a:gd name="T31" fmla="*/ 56 h 227"/>
                <a:gd name="T32" fmla="*/ 7 w 209"/>
                <a:gd name="T33" fmla="*/ 56 h 227"/>
                <a:gd name="T34" fmla="*/ 5 w 209"/>
                <a:gd name="T35" fmla="*/ 56 h 227"/>
                <a:gd name="T36" fmla="*/ 4 w 209"/>
                <a:gd name="T37" fmla="*/ 56 h 227"/>
                <a:gd name="T38" fmla="*/ 2 w 209"/>
                <a:gd name="T39" fmla="*/ 56 h 227"/>
                <a:gd name="T40" fmla="*/ 0 w 209"/>
                <a:gd name="T41" fmla="*/ 55 h 227"/>
                <a:gd name="T42" fmla="*/ 0 w 209"/>
                <a:gd name="T43" fmla="*/ 49 h 227"/>
                <a:gd name="T44" fmla="*/ 0 w 209"/>
                <a:gd name="T45" fmla="*/ 43 h 227"/>
                <a:gd name="T46" fmla="*/ 0 w 209"/>
                <a:gd name="T47" fmla="*/ 38 h 227"/>
                <a:gd name="T48" fmla="*/ 0 w 209"/>
                <a:gd name="T49" fmla="*/ 32 h 227"/>
                <a:gd name="T50" fmla="*/ 0 w 209"/>
                <a:gd name="T51" fmla="*/ 30 h 227"/>
                <a:gd name="T52" fmla="*/ 0 w 209"/>
                <a:gd name="T53" fmla="*/ 28 h 227"/>
                <a:gd name="T54" fmla="*/ 1 w 209"/>
                <a:gd name="T55" fmla="*/ 25 h 227"/>
                <a:gd name="T56" fmla="*/ 1 w 209"/>
                <a:gd name="T57" fmla="*/ 24 h 227"/>
                <a:gd name="T58" fmla="*/ 5 w 209"/>
                <a:gd name="T59" fmla="*/ 24 h 227"/>
                <a:gd name="T60" fmla="*/ 7 w 209"/>
                <a:gd name="T61" fmla="*/ 24 h 227"/>
                <a:gd name="T62" fmla="*/ 11 w 209"/>
                <a:gd name="T63" fmla="*/ 24 h 227"/>
                <a:gd name="T64" fmla="*/ 14 w 209"/>
                <a:gd name="T65" fmla="*/ 24 h 227"/>
                <a:gd name="T66" fmla="*/ 17 w 209"/>
                <a:gd name="T67" fmla="*/ 24 h 227"/>
                <a:gd name="T68" fmla="*/ 20 w 209"/>
                <a:gd name="T69" fmla="*/ 24 h 227"/>
                <a:gd name="T70" fmla="*/ 23 w 209"/>
                <a:gd name="T71" fmla="*/ 24 h 227"/>
                <a:gd name="T72" fmla="*/ 26 w 209"/>
                <a:gd name="T73" fmla="*/ 23 h 227"/>
                <a:gd name="T74" fmla="*/ 27 w 209"/>
                <a:gd name="T75" fmla="*/ 22 h 227"/>
                <a:gd name="T76" fmla="*/ 28 w 209"/>
                <a:gd name="T77" fmla="*/ 22 h 227"/>
                <a:gd name="T78" fmla="*/ 29 w 209"/>
                <a:gd name="T79" fmla="*/ 21 h 227"/>
                <a:gd name="T80" fmla="*/ 31 w 209"/>
                <a:gd name="T81" fmla="*/ 20 h 227"/>
                <a:gd name="T82" fmla="*/ 32 w 209"/>
                <a:gd name="T83" fmla="*/ 19 h 227"/>
                <a:gd name="T84" fmla="*/ 33 w 209"/>
                <a:gd name="T85" fmla="*/ 18 h 227"/>
                <a:gd name="T86" fmla="*/ 34 w 209"/>
                <a:gd name="T87" fmla="*/ 18 h 227"/>
                <a:gd name="T88" fmla="*/ 35 w 209"/>
                <a:gd name="T89" fmla="*/ 17 h 227"/>
                <a:gd name="T90" fmla="*/ 36 w 209"/>
                <a:gd name="T91" fmla="*/ 16 h 227"/>
                <a:gd name="T92" fmla="*/ 37 w 209"/>
                <a:gd name="T93" fmla="*/ 15 h 227"/>
                <a:gd name="T94" fmla="*/ 39 w 209"/>
                <a:gd name="T95" fmla="*/ 13 h 227"/>
                <a:gd name="T96" fmla="*/ 40 w 209"/>
                <a:gd name="T97" fmla="*/ 13 h 227"/>
                <a:gd name="T98" fmla="*/ 41 w 209"/>
                <a:gd name="T99" fmla="*/ 12 h 227"/>
                <a:gd name="T100" fmla="*/ 42 w 209"/>
                <a:gd name="T101" fmla="*/ 11 h 227"/>
                <a:gd name="T102" fmla="*/ 43 w 209"/>
                <a:gd name="T103" fmla="*/ 10 h 227"/>
                <a:gd name="T104" fmla="*/ 44 w 209"/>
                <a:gd name="T105" fmla="*/ 8 h 227"/>
                <a:gd name="T106" fmla="*/ 46 w 209"/>
                <a:gd name="T107" fmla="*/ 6 h 227"/>
                <a:gd name="T108" fmla="*/ 48 w 209"/>
                <a:gd name="T109" fmla="*/ 4 h 227"/>
                <a:gd name="T110" fmla="*/ 50 w 209"/>
                <a:gd name="T111" fmla="*/ 1 h 227"/>
                <a:gd name="T112" fmla="*/ 52 w 209"/>
                <a:gd name="T113" fmla="*/ 0 h 227"/>
                <a:gd name="T114" fmla="*/ 51 w 209"/>
                <a:gd name="T115" fmla="*/ 6 h 227"/>
                <a:gd name="T116" fmla="*/ 51 w 209"/>
                <a:gd name="T117" fmla="*/ 17 h 227"/>
                <a:gd name="T118" fmla="*/ 51 w 209"/>
                <a:gd name="T119" fmla="*/ 27 h 227"/>
                <a:gd name="T120" fmla="*/ 51 w 209"/>
                <a:gd name="T121" fmla="*/ 34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9"/>
                <a:gd name="T184" fmla="*/ 0 h 227"/>
                <a:gd name="T185" fmla="*/ 209 w 20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9" h="227">
                  <a:moveTo>
                    <a:pt x="204" y="136"/>
                  </a:moveTo>
                  <a:lnTo>
                    <a:pt x="202" y="143"/>
                  </a:lnTo>
                  <a:lnTo>
                    <a:pt x="201" y="157"/>
                  </a:lnTo>
                  <a:lnTo>
                    <a:pt x="199" y="171"/>
                  </a:lnTo>
                  <a:lnTo>
                    <a:pt x="196" y="178"/>
                  </a:lnTo>
                  <a:lnTo>
                    <a:pt x="184" y="187"/>
                  </a:lnTo>
                  <a:lnTo>
                    <a:pt x="170" y="195"/>
                  </a:lnTo>
                  <a:lnTo>
                    <a:pt x="155" y="202"/>
                  </a:lnTo>
                  <a:lnTo>
                    <a:pt x="139" y="209"/>
                  </a:lnTo>
                  <a:lnTo>
                    <a:pt x="122" y="213"/>
                  </a:lnTo>
                  <a:lnTo>
                    <a:pt x="105" y="217"/>
                  </a:lnTo>
                  <a:lnTo>
                    <a:pt x="88" y="220"/>
                  </a:lnTo>
                  <a:lnTo>
                    <a:pt x="69" y="222"/>
                  </a:lnTo>
                  <a:lnTo>
                    <a:pt x="57" y="224"/>
                  </a:lnTo>
                  <a:lnTo>
                    <a:pt x="46" y="225"/>
                  </a:lnTo>
                  <a:lnTo>
                    <a:pt x="37" y="227"/>
                  </a:lnTo>
                  <a:lnTo>
                    <a:pt x="30" y="227"/>
                  </a:lnTo>
                  <a:lnTo>
                    <a:pt x="23" y="227"/>
                  </a:lnTo>
                  <a:lnTo>
                    <a:pt x="16" y="226"/>
                  </a:lnTo>
                  <a:lnTo>
                    <a:pt x="10" y="224"/>
                  </a:lnTo>
                  <a:lnTo>
                    <a:pt x="1" y="220"/>
                  </a:lnTo>
                  <a:lnTo>
                    <a:pt x="1" y="198"/>
                  </a:lnTo>
                  <a:lnTo>
                    <a:pt x="1" y="175"/>
                  </a:lnTo>
                  <a:lnTo>
                    <a:pt x="1" y="153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3" y="112"/>
                  </a:lnTo>
                  <a:lnTo>
                    <a:pt x="4" y="102"/>
                  </a:lnTo>
                  <a:lnTo>
                    <a:pt x="7" y="97"/>
                  </a:lnTo>
                  <a:lnTo>
                    <a:pt x="20" y="98"/>
                  </a:lnTo>
                  <a:lnTo>
                    <a:pt x="31" y="99"/>
                  </a:lnTo>
                  <a:lnTo>
                    <a:pt x="44" y="99"/>
                  </a:lnTo>
                  <a:lnTo>
                    <a:pt x="57" y="99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3" y="96"/>
                  </a:lnTo>
                  <a:lnTo>
                    <a:pt x="104" y="93"/>
                  </a:lnTo>
                  <a:lnTo>
                    <a:pt x="109" y="91"/>
                  </a:lnTo>
                  <a:lnTo>
                    <a:pt x="114" y="89"/>
                  </a:lnTo>
                  <a:lnTo>
                    <a:pt x="119" y="85"/>
                  </a:lnTo>
                  <a:lnTo>
                    <a:pt x="124" y="82"/>
                  </a:lnTo>
                  <a:lnTo>
                    <a:pt x="128" y="78"/>
                  </a:lnTo>
                  <a:lnTo>
                    <a:pt x="132" y="75"/>
                  </a:lnTo>
                  <a:lnTo>
                    <a:pt x="136" y="72"/>
                  </a:lnTo>
                  <a:lnTo>
                    <a:pt x="141" y="68"/>
                  </a:lnTo>
                  <a:lnTo>
                    <a:pt x="146" y="64"/>
                  </a:lnTo>
                  <a:lnTo>
                    <a:pt x="151" y="60"/>
                  </a:lnTo>
                  <a:lnTo>
                    <a:pt x="156" y="55"/>
                  </a:lnTo>
                  <a:lnTo>
                    <a:pt x="160" y="52"/>
                  </a:lnTo>
                  <a:lnTo>
                    <a:pt x="165" y="49"/>
                  </a:lnTo>
                  <a:lnTo>
                    <a:pt x="170" y="44"/>
                  </a:lnTo>
                  <a:lnTo>
                    <a:pt x="174" y="40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4" y="16"/>
                  </a:lnTo>
                  <a:lnTo>
                    <a:pt x="202" y="7"/>
                  </a:lnTo>
                  <a:lnTo>
                    <a:pt x="209" y="0"/>
                  </a:lnTo>
                  <a:lnTo>
                    <a:pt x="207" y="27"/>
                  </a:lnTo>
                  <a:lnTo>
                    <a:pt x="205" y="68"/>
                  </a:lnTo>
                  <a:lnTo>
                    <a:pt x="205" y="110"/>
                  </a:lnTo>
                  <a:lnTo>
                    <a:pt x="204" y="136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4" name="Freeform 51"/>
            <p:cNvSpPr>
              <a:spLocks/>
            </p:cNvSpPr>
            <p:nvPr/>
          </p:nvSpPr>
          <p:spPr bwMode="auto">
            <a:xfrm>
              <a:off x="2745" y="1975"/>
              <a:ext cx="173" cy="141"/>
            </a:xfrm>
            <a:custGeom>
              <a:avLst/>
              <a:gdLst>
                <a:gd name="T0" fmla="*/ 58 w 347"/>
                <a:gd name="T1" fmla="*/ 0 h 282"/>
                <a:gd name="T2" fmla="*/ 63 w 347"/>
                <a:gd name="T3" fmla="*/ 1 h 282"/>
                <a:gd name="T4" fmla="*/ 68 w 347"/>
                <a:gd name="T5" fmla="*/ 1 h 282"/>
                <a:gd name="T6" fmla="*/ 74 w 347"/>
                <a:gd name="T7" fmla="*/ 2 h 282"/>
                <a:gd name="T8" fmla="*/ 78 w 347"/>
                <a:gd name="T9" fmla="*/ 3 h 282"/>
                <a:gd name="T10" fmla="*/ 81 w 347"/>
                <a:gd name="T11" fmla="*/ 6 h 282"/>
                <a:gd name="T12" fmla="*/ 83 w 347"/>
                <a:gd name="T13" fmla="*/ 10 h 282"/>
                <a:gd name="T14" fmla="*/ 85 w 347"/>
                <a:gd name="T15" fmla="*/ 13 h 282"/>
                <a:gd name="T16" fmla="*/ 83 w 347"/>
                <a:gd name="T17" fmla="*/ 12 h 282"/>
                <a:gd name="T18" fmla="*/ 75 w 347"/>
                <a:gd name="T19" fmla="*/ 10 h 282"/>
                <a:gd name="T20" fmla="*/ 66 w 347"/>
                <a:gd name="T21" fmla="*/ 9 h 282"/>
                <a:gd name="T22" fmla="*/ 57 w 347"/>
                <a:gd name="T23" fmla="*/ 9 h 282"/>
                <a:gd name="T24" fmla="*/ 52 w 347"/>
                <a:gd name="T25" fmla="*/ 10 h 282"/>
                <a:gd name="T26" fmla="*/ 48 w 347"/>
                <a:gd name="T27" fmla="*/ 11 h 282"/>
                <a:gd name="T28" fmla="*/ 45 w 347"/>
                <a:gd name="T29" fmla="*/ 12 h 282"/>
                <a:gd name="T30" fmla="*/ 42 w 347"/>
                <a:gd name="T31" fmla="*/ 14 h 282"/>
                <a:gd name="T32" fmla="*/ 39 w 347"/>
                <a:gd name="T33" fmla="*/ 18 h 282"/>
                <a:gd name="T34" fmla="*/ 36 w 347"/>
                <a:gd name="T35" fmla="*/ 21 h 282"/>
                <a:gd name="T36" fmla="*/ 34 w 347"/>
                <a:gd name="T37" fmla="*/ 25 h 282"/>
                <a:gd name="T38" fmla="*/ 32 w 347"/>
                <a:gd name="T39" fmla="*/ 29 h 282"/>
                <a:gd name="T40" fmla="*/ 29 w 347"/>
                <a:gd name="T41" fmla="*/ 36 h 282"/>
                <a:gd name="T42" fmla="*/ 27 w 347"/>
                <a:gd name="T43" fmla="*/ 47 h 282"/>
                <a:gd name="T44" fmla="*/ 26 w 347"/>
                <a:gd name="T45" fmla="*/ 53 h 282"/>
                <a:gd name="T46" fmla="*/ 26 w 347"/>
                <a:gd name="T47" fmla="*/ 55 h 282"/>
                <a:gd name="T48" fmla="*/ 23 w 347"/>
                <a:gd name="T49" fmla="*/ 55 h 282"/>
                <a:gd name="T50" fmla="*/ 20 w 347"/>
                <a:gd name="T51" fmla="*/ 54 h 282"/>
                <a:gd name="T52" fmla="*/ 17 w 347"/>
                <a:gd name="T53" fmla="*/ 54 h 282"/>
                <a:gd name="T54" fmla="*/ 15 w 347"/>
                <a:gd name="T55" fmla="*/ 55 h 282"/>
                <a:gd name="T56" fmla="*/ 13 w 347"/>
                <a:gd name="T57" fmla="*/ 58 h 282"/>
                <a:gd name="T58" fmla="*/ 15 w 347"/>
                <a:gd name="T59" fmla="*/ 61 h 282"/>
                <a:gd name="T60" fmla="*/ 16 w 347"/>
                <a:gd name="T61" fmla="*/ 65 h 282"/>
                <a:gd name="T62" fmla="*/ 14 w 347"/>
                <a:gd name="T63" fmla="*/ 69 h 282"/>
                <a:gd name="T64" fmla="*/ 12 w 347"/>
                <a:gd name="T65" fmla="*/ 71 h 282"/>
                <a:gd name="T66" fmla="*/ 9 w 347"/>
                <a:gd name="T67" fmla="*/ 71 h 282"/>
                <a:gd name="T68" fmla="*/ 4 w 347"/>
                <a:gd name="T69" fmla="*/ 70 h 282"/>
                <a:gd name="T70" fmla="*/ 1 w 347"/>
                <a:gd name="T71" fmla="*/ 70 h 282"/>
                <a:gd name="T72" fmla="*/ 0 w 347"/>
                <a:gd name="T73" fmla="*/ 60 h 282"/>
                <a:gd name="T74" fmla="*/ 5 w 347"/>
                <a:gd name="T75" fmla="*/ 42 h 282"/>
                <a:gd name="T76" fmla="*/ 14 w 347"/>
                <a:gd name="T77" fmla="*/ 26 h 282"/>
                <a:gd name="T78" fmla="*/ 27 w 347"/>
                <a:gd name="T79" fmla="*/ 12 h 282"/>
                <a:gd name="T80" fmla="*/ 37 w 347"/>
                <a:gd name="T81" fmla="*/ 5 h 282"/>
                <a:gd name="T82" fmla="*/ 42 w 347"/>
                <a:gd name="T83" fmla="*/ 3 h 282"/>
                <a:gd name="T84" fmla="*/ 48 w 347"/>
                <a:gd name="T85" fmla="*/ 1 h 282"/>
                <a:gd name="T86" fmla="*/ 54 w 347"/>
                <a:gd name="T87" fmla="*/ 1 h 2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7"/>
                <a:gd name="T133" fmla="*/ 0 h 282"/>
                <a:gd name="T134" fmla="*/ 347 w 347"/>
                <a:gd name="T135" fmla="*/ 282 h 2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7" h="282">
                  <a:moveTo>
                    <a:pt x="230" y="0"/>
                  </a:moveTo>
                  <a:lnTo>
                    <a:pt x="235" y="0"/>
                  </a:lnTo>
                  <a:lnTo>
                    <a:pt x="243" y="0"/>
                  </a:lnTo>
                  <a:lnTo>
                    <a:pt x="252" y="1"/>
                  </a:lnTo>
                  <a:lnTo>
                    <a:pt x="264" y="3"/>
                  </a:lnTo>
                  <a:lnTo>
                    <a:pt x="275" y="4"/>
                  </a:lnTo>
                  <a:lnTo>
                    <a:pt x="287" y="7"/>
                  </a:lnTo>
                  <a:lnTo>
                    <a:pt x="297" y="9"/>
                  </a:lnTo>
                  <a:lnTo>
                    <a:pt x="305" y="11"/>
                  </a:lnTo>
                  <a:lnTo>
                    <a:pt x="312" y="15"/>
                  </a:lnTo>
                  <a:lnTo>
                    <a:pt x="319" y="20"/>
                  </a:lnTo>
                  <a:lnTo>
                    <a:pt x="325" y="27"/>
                  </a:lnTo>
                  <a:lnTo>
                    <a:pt x="330" y="34"/>
                  </a:lnTo>
                  <a:lnTo>
                    <a:pt x="335" y="42"/>
                  </a:lnTo>
                  <a:lnTo>
                    <a:pt x="340" y="48"/>
                  </a:lnTo>
                  <a:lnTo>
                    <a:pt x="343" y="54"/>
                  </a:lnTo>
                  <a:lnTo>
                    <a:pt x="347" y="56"/>
                  </a:lnTo>
                  <a:lnTo>
                    <a:pt x="334" y="51"/>
                  </a:lnTo>
                  <a:lnTo>
                    <a:pt x="319" y="47"/>
                  </a:lnTo>
                  <a:lnTo>
                    <a:pt x="302" y="43"/>
                  </a:lnTo>
                  <a:lnTo>
                    <a:pt x="283" y="40"/>
                  </a:lnTo>
                  <a:lnTo>
                    <a:pt x="264" y="38"/>
                  </a:lnTo>
                  <a:lnTo>
                    <a:pt x="245" y="37"/>
                  </a:lnTo>
                  <a:lnTo>
                    <a:pt x="229" y="38"/>
                  </a:lnTo>
                  <a:lnTo>
                    <a:pt x="215" y="40"/>
                  </a:lnTo>
                  <a:lnTo>
                    <a:pt x="208" y="42"/>
                  </a:lnTo>
                  <a:lnTo>
                    <a:pt x="201" y="45"/>
                  </a:lnTo>
                  <a:lnTo>
                    <a:pt x="195" y="46"/>
                  </a:lnTo>
                  <a:lnTo>
                    <a:pt x="189" y="48"/>
                  </a:lnTo>
                  <a:lnTo>
                    <a:pt x="182" y="50"/>
                  </a:lnTo>
                  <a:lnTo>
                    <a:pt x="176" y="53"/>
                  </a:lnTo>
                  <a:lnTo>
                    <a:pt x="170" y="56"/>
                  </a:lnTo>
                  <a:lnTo>
                    <a:pt x="165" y="61"/>
                  </a:lnTo>
                  <a:lnTo>
                    <a:pt x="157" y="69"/>
                  </a:lnTo>
                  <a:lnTo>
                    <a:pt x="150" y="76"/>
                  </a:lnTo>
                  <a:lnTo>
                    <a:pt x="144" y="85"/>
                  </a:lnTo>
                  <a:lnTo>
                    <a:pt x="139" y="93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29" y="119"/>
                  </a:lnTo>
                  <a:lnTo>
                    <a:pt x="124" y="129"/>
                  </a:lnTo>
                  <a:lnTo>
                    <a:pt x="118" y="146"/>
                  </a:lnTo>
                  <a:lnTo>
                    <a:pt x="115" y="168"/>
                  </a:lnTo>
                  <a:lnTo>
                    <a:pt x="110" y="190"/>
                  </a:lnTo>
                  <a:lnTo>
                    <a:pt x="106" y="208"/>
                  </a:lnTo>
                  <a:lnTo>
                    <a:pt x="107" y="215"/>
                  </a:lnTo>
                  <a:lnTo>
                    <a:pt x="106" y="218"/>
                  </a:lnTo>
                  <a:lnTo>
                    <a:pt x="104" y="220"/>
                  </a:lnTo>
                  <a:lnTo>
                    <a:pt x="99" y="220"/>
                  </a:lnTo>
                  <a:lnTo>
                    <a:pt x="94" y="220"/>
                  </a:lnTo>
                  <a:lnTo>
                    <a:pt x="89" y="218"/>
                  </a:lnTo>
                  <a:lnTo>
                    <a:pt x="82" y="217"/>
                  </a:lnTo>
                  <a:lnTo>
                    <a:pt x="76" y="217"/>
                  </a:lnTo>
                  <a:lnTo>
                    <a:pt x="69" y="218"/>
                  </a:lnTo>
                  <a:lnTo>
                    <a:pt x="64" y="218"/>
                  </a:lnTo>
                  <a:lnTo>
                    <a:pt x="60" y="221"/>
                  </a:lnTo>
                  <a:lnTo>
                    <a:pt x="55" y="225"/>
                  </a:lnTo>
                  <a:lnTo>
                    <a:pt x="53" y="232"/>
                  </a:lnTo>
                  <a:lnTo>
                    <a:pt x="55" y="239"/>
                  </a:lnTo>
                  <a:lnTo>
                    <a:pt x="61" y="246"/>
                  </a:lnTo>
                  <a:lnTo>
                    <a:pt x="68" y="252"/>
                  </a:lnTo>
                  <a:lnTo>
                    <a:pt x="64" y="259"/>
                  </a:lnTo>
                  <a:lnTo>
                    <a:pt x="61" y="267"/>
                  </a:lnTo>
                  <a:lnTo>
                    <a:pt x="57" y="275"/>
                  </a:lnTo>
                  <a:lnTo>
                    <a:pt x="54" y="282"/>
                  </a:lnTo>
                  <a:lnTo>
                    <a:pt x="49" y="282"/>
                  </a:lnTo>
                  <a:lnTo>
                    <a:pt x="44" y="282"/>
                  </a:lnTo>
                  <a:lnTo>
                    <a:pt x="36" y="281"/>
                  </a:lnTo>
                  <a:lnTo>
                    <a:pt x="27" y="281"/>
                  </a:lnTo>
                  <a:lnTo>
                    <a:pt x="19" y="280"/>
                  </a:lnTo>
                  <a:lnTo>
                    <a:pt x="11" y="280"/>
                  </a:lnTo>
                  <a:lnTo>
                    <a:pt x="4" y="278"/>
                  </a:lnTo>
                  <a:lnTo>
                    <a:pt x="0" y="278"/>
                  </a:lnTo>
                  <a:lnTo>
                    <a:pt x="3" y="243"/>
                  </a:lnTo>
                  <a:lnTo>
                    <a:pt x="11" y="207"/>
                  </a:lnTo>
                  <a:lnTo>
                    <a:pt x="23" y="171"/>
                  </a:lnTo>
                  <a:lnTo>
                    <a:pt x="39" y="137"/>
                  </a:lnTo>
                  <a:lnTo>
                    <a:pt x="59" y="104"/>
                  </a:lnTo>
                  <a:lnTo>
                    <a:pt x="82" y="76"/>
                  </a:lnTo>
                  <a:lnTo>
                    <a:pt x="108" y="49"/>
                  </a:lnTo>
                  <a:lnTo>
                    <a:pt x="138" y="27"/>
                  </a:lnTo>
                  <a:lnTo>
                    <a:pt x="148" y="22"/>
                  </a:lnTo>
                  <a:lnTo>
                    <a:pt x="159" y="16"/>
                  </a:lnTo>
                  <a:lnTo>
                    <a:pt x="170" y="12"/>
                  </a:lnTo>
                  <a:lnTo>
                    <a:pt x="183" y="8"/>
                  </a:lnTo>
                  <a:lnTo>
                    <a:pt x="195" y="5"/>
                  </a:lnTo>
                  <a:lnTo>
                    <a:pt x="207" y="3"/>
                  </a:lnTo>
                  <a:lnTo>
                    <a:pt x="219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5" name="Freeform 52"/>
            <p:cNvSpPr>
              <a:spLocks/>
            </p:cNvSpPr>
            <p:nvPr/>
          </p:nvSpPr>
          <p:spPr bwMode="auto">
            <a:xfrm>
              <a:off x="3054" y="2575"/>
              <a:ext cx="117" cy="304"/>
            </a:xfrm>
            <a:custGeom>
              <a:avLst/>
              <a:gdLst>
                <a:gd name="T0" fmla="*/ 54 w 233"/>
                <a:gd name="T1" fmla="*/ 56 h 609"/>
                <a:gd name="T2" fmla="*/ 50 w 233"/>
                <a:gd name="T3" fmla="*/ 79 h 609"/>
                <a:gd name="T4" fmla="*/ 50 w 233"/>
                <a:gd name="T5" fmla="*/ 106 h 609"/>
                <a:gd name="T6" fmla="*/ 49 w 233"/>
                <a:gd name="T7" fmla="*/ 137 h 609"/>
                <a:gd name="T8" fmla="*/ 46 w 233"/>
                <a:gd name="T9" fmla="*/ 152 h 609"/>
                <a:gd name="T10" fmla="*/ 41 w 233"/>
                <a:gd name="T11" fmla="*/ 151 h 609"/>
                <a:gd name="T12" fmla="*/ 35 w 233"/>
                <a:gd name="T13" fmla="*/ 151 h 609"/>
                <a:gd name="T14" fmla="*/ 28 w 233"/>
                <a:gd name="T15" fmla="*/ 151 h 609"/>
                <a:gd name="T16" fmla="*/ 21 w 233"/>
                <a:gd name="T17" fmla="*/ 151 h 609"/>
                <a:gd name="T18" fmla="*/ 15 w 233"/>
                <a:gd name="T19" fmla="*/ 151 h 609"/>
                <a:gd name="T20" fmla="*/ 9 w 233"/>
                <a:gd name="T21" fmla="*/ 150 h 609"/>
                <a:gd name="T22" fmla="*/ 3 w 233"/>
                <a:gd name="T23" fmla="*/ 150 h 609"/>
                <a:gd name="T24" fmla="*/ 1 w 233"/>
                <a:gd name="T25" fmla="*/ 141 h 609"/>
                <a:gd name="T26" fmla="*/ 1 w 233"/>
                <a:gd name="T27" fmla="*/ 124 h 609"/>
                <a:gd name="T28" fmla="*/ 0 w 233"/>
                <a:gd name="T29" fmla="*/ 112 h 609"/>
                <a:gd name="T30" fmla="*/ 1 w 233"/>
                <a:gd name="T31" fmla="*/ 103 h 609"/>
                <a:gd name="T32" fmla="*/ 2 w 233"/>
                <a:gd name="T33" fmla="*/ 86 h 609"/>
                <a:gd name="T34" fmla="*/ 3 w 233"/>
                <a:gd name="T35" fmla="*/ 59 h 609"/>
                <a:gd name="T36" fmla="*/ 4 w 233"/>
                <a:gd name="T37" fmla="*/ 41 h 609"/>
                <a:gd name="T38" fmla="*/ 2 w 233"/>
                <a:gd name="T39" fmla="*/ 31 h 609"/>
                <a:gd name="T40" fmla="*/ 2 w 233"/>
                <a:gd name="T41" fmla="*/ 26 h 609"/>
                <a:gd name="T42" fmla="*/ 6 w 233"/>
                <a:gd name="T43" fmla="*/ 22 h 609"/>
                <a:gd name="T44" fmla="*/ 11 w 233"/>
                <a:gd name="T45" fmla="*/ 17 h 609"/>
                <a:gd name="T46" fmla="*/ 15 w 233"/>
                <a:gd name="T47" fmla="*/ 12 h 609"/>
                <a:gd name="T48" fmla="*/ 17 w 233"/>
                <a:gd name="T49" fmla="*/ 12 h 609"/>
                <a:gd name="T50" fmla="*/ 20 w 233"/>
                <a:gd name="T51" fmla="*/ 16 h 609"/>
                <a:gd name="T52" fmla="*/ 23 w 233"/>
                <a:gd name="T53" fmla="*/ 21 h 609"/>
                <a:gd name="T54" fmla="*/ 26 w 233"/>
                <a:gd name="T55" fmla="*/ 24 h 609"/>
                <a:gd name="T56" fmla="*/ 30 w 233"/>
                <a:gd name="T57" fmla="*/ 23 h 609"/>
                <a:gd name="T58" fmla="*/ 39 w 233"/>
                <a:gd name="T59" fmla="*/ 16 h 609"/>
                <a:gd name="T60" fmla="*/ 47 w 233"/>
                <a:gd name="T61" fmla="*/ 9 h 609"/>
                <a:gd name="T62" fmla="*/ 55 w 233"/>
                <a:gd name="T63" fmla="*/ 2 h 609"/>
                <a:gd name="T64" fmla="*/ 57 w 233"/>
                <a:gd name="T65" fmla="*/ 9 h 609"/>
                <a:gd name="T66" fmla="*/ 55 w 233"/>
                <a:gd name="T67" fmla="*/ 34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"/>
                <a:gd name="T103" fmla="*/ 0 h 609"/>
                <a:gd name="T104" fmla="*/ 233 w 233"/>
                <a:gd name="T105" fmla="*/ 609 h 6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" h="609">
                  <a:moveTo>
                    <a:pt x="215" y="176"/>
                  </a:moveTo>
                  <a:lnTo>
                    <a:pt x="213" y="224"/>
                  </a:lnTo>
                  <a:lnTo>
                    <a:pt x="207" y="270"/>
                  </a:lnTo>
                  <a:lnTo>
                    <a:pt x="200" y="318"/>
                  </a:lnTo>
                  <a:lnTo>
                    <a:pt x="197" y="366"/>
                  </a:lnTo>
                  <a:lnTo>
                    <a:pt x="198" y="425"/>
                  </a:lnTo>
                  <a:lnTo>
                    <a:pt x="197" y="487"/>
                  </a:lnTo>
                  <a:lnTo>
                    <a:pt x="194" y="550"/>
                  </a:lnTo>
                  <a:lnTo>
                    <a:pt x="193" y="609"/>
                  </a:lnTo>
                  <a:lnTo>
                    <a:pt x="184" y="608"/>
                  </a:lnTo>
                  <a:lnTo>
                    <a:pt x="172" y="608"/>
                  </a:lnTo>
                  <a:lnTo>
                    <a:pt x="162" y="607"/>
                  </a:lnTo>
                  <a:lnTo>
                    <a:pt x="149" y="607"/>
                  </a:lnTo>
                  <a:lnTo>
                    <a:pt x="137" y="607"/>
                  </a:lnTo>
                  <a:lnTo>
                    <a:pt x="124" y="605"/>
                  </a:lnTo>
                  <a:lnTo>
                    <a:pt x="110" y="605"/>
                  </a:lnTo>
                  <a:lnTo>
                    <a:pt x="97" y="605"/>
                  </a:lnTo>
                  <a:lnTo>
                    <a:pt x="84" y="605"/>
                  </a:lnTo>
                  <a:lnTo>
                    <a:pt x="70" y="604"/>
                  </a:lnTo>
                  <a:lnTo>
                    <a:pt x="57" y="604"/>
                  </a:lnTo>
                  <a:lnTo>
                    <a:pt x="44" y="604"/>
                  </a:lnTo>
                  <a:lnTo>
                    <a:pt x="33" y="603"/>
                  </a:lnTo>
                  <a:lnTo>
                    <a:pt x="21" y="603"/>
                  </a:lnTo>
                  <a:lnTo>
                    <a:pt x="11" y="602"/>
                  </a:lnTo>
                  <a:lnTo>
                    <a:pt x="2" y="601"/>
                  </a:lnTo>
                  <a:lnTo>
                    <a:pt x="3" y="566"/>
                  </a:lnTo>
                  <a:lnTo>
                    <a:pt x="2" y="531"/>
                  </a:lnTo>
                  <a:lnTo>
                    <a:pt x="1" y="496"/>
                  </a:lnTo>
                  <a:lnTo>
                    <a:pt x="0" y="461"/>
                  </a:lnTo>
                  <a:lnTo>
                    <a:pt x="0" y="448"/>
                  </a:lnTo>
                  <a:lnTo>
                    <a:pt x="2" y="432"/>
                  </a:lnTo>
                  <a:lnTo>
                    <a:pt x="3" y="415"/>
                  </a:lnTo>
                  <a:lnTo>
                    <a:pt x="3" y="402"/>
                  </a:lnTo>
                  <a:lnTo>
                    <a:pt x="5" y="346"/>
                  </a:lnTo>
                  <a:lnTo>
                    <a:pt x="8" y="291"/>
                  </a:lnTo>
                  <a:lnTo>
                    <a:pt x="11" y="236"/>
                  </a:lnTo>
                  <a:lnTo>
                    <a:pt x="14" y="180"/>
                  </a:lnTo>
                  <a:lnTo>
                    <a:pt x="13" y="165"/>
                  </a:lnTo>
                  <a:lnTo>
                    <a:pt x="10" y="146"/>
                  </a:lnTo>
                  <a:lnTo>
                    <a:pt x="6" y="127"/>
                  </a:lnTo>
                  <a:lnTo>
                    <a:pt x="5" y="113"/>
                  </a:lnTo>
                  <a:lnTo>
                    <a:pt x="8" y="106"/>
                  </a:lnTo>
                  <a:lnTo>
                    <a:pt x="14" y="98"/>
                  </a:lnTo>
                  <a:lnTo>
                    <a:pt x="23" y="88"/>
                  </a:lnTo>
                  <a:lnTo>
                    <a:pt x="32" y="78"/>
                  </a:lnTo>
                  <a:lnTo>
                    <a:pt x="42" y="68"/>
                  </a:lnTo>
                  <a:lnTo>
                    <a:pt x="51" y="58"/>
                  </a:lnTo>
                  <a:lnTo>
                    <a:pt x="58" y="50"/>
                  </a:lnTo>
                  <a:lnTo>
                    <a:pt x="62" y="45"/>
                  </a:lnTo>
                  <a:lnTo>
                    <a:pt x="67" y="50"/>
                  </a:lnTo>
                  <a:lnTo>
                    <a:pt x="72" y="57"/>
                  </a:lnTo>
                  <a:lnTo>
                    <a:pt x="78" y="65"/>
                  </a:lnTo>
                  <a:lnTo>
                    <a:pt x="84" y="74"/>
                  </a:lnTo>
                  <a:lnTo>
                    <a:pt x="89" y="84"/>
                  </a:lnTo>
                  <a:lnTo>
                    <a:pt x="95" y="92"/>
                  </a:lnTo>
                  <a:lnTo>
                    <a:pt x="101" y="99"/>
                  </a:lnTo>
                  <a:lnTo>
                    <a:pt x="108" y="104"/>
                  </a:lnTo>
                  <a:lnTo>
                    <a:pt x="120" y="93"/>
                  </a:lnTo>
                  <a:lnTo>
                    <a:pt x="135" y="79"/>
                  </a:lnTo>
                  <a:lnTo>
                    <a:pt x="153" y="65"/>
                  </a:lnTo>
                  <a:lnTo>
                    <a:pt x="170" y="50"/>
                  </a:lnTo>
                  <a:lnTo>
                    <a:pt x="187" y="36"/>
                  </a:lnTo>
                  <a:lnTo>
                    <a:pt x="205" y="23"/>
                  </a:lnTo>
                  <a:lnTo>
                    <a:pt x="220" y="10"/>
                  </a:lnTo>
                  <a:lnTo>
                    <a:pt x="233" y="0"/>
                  </a:lnTo>
                  <a:lnTo>
                    <a:pt x="228" y="38"/>
                  </a:lnTo>
                  <a:lnTo>
                    <a:pt x="223" y="87"/>
                  </a:lnTo>
                  <a:lnTo>
                    <a:pt x="218" y="138"/>
                  </a:lnTo>
                  <a:lnTo>
                    <a:pt x="215" y="176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6" name="Freeform 53"/>
            <p:cNvSpPr>
              <a:spLocks/>
            </p:cNvSpPr>
            <p:nvPr/>
          </p:nvSpPr>
          <p:spPr bwMode="auto">
            <a:xfrm>
              <a:off x="2570" y="2627"/>
              <a:ext cx="93" cy="211"/>
            </a:xfrm>
            <a:custGeom>
              <a:avLst/>
              <a:gdLst>
                <a:gd name="T0" fmla="*/ 12 w 186"/>
                <a:gd name="T1" fmla="*/ 105 h 422"/>
                <a:gd name="T2" fmla="*/ 21 w 186"/>
                <a:gd name="T3" fmla="*/ 106 h 422"/>
                <a:gd name="T4" fmla="*/ 28 w 186"/>
                <a:gd name="T5" fmla="*/ 106 h 422"/>
                <a:gd name="T6" fmla="*/ 37 w 186"/>
                <a:gd name="T7" fmla="*/ 106 h 422"/>
                <a:gd name="T8" fmla="*/ 40 w 186"/>
                <a:gd name="T9" fmla="*/ 96 h 422"/>
                <a:gd name="T10" fmla="*/ 38 w 186"/>
                <a:gd name="T11" fmla="*/ 77 h 422"/>
                <a:gd name="T12" fmla="*/ 39 w 186"/>
                <a:gd name="T13" fmla="*/ 65 h 422"/>
                <a:gd name="T14" fmla="*/ 41 w 186"/>
                <a:gd name="T15" fmla="*/ 60 h 422"/>
                <a:gd name="T16" fmla="*/ 44 w 186"/>
                <a:gd name="T17" fmla="*/ 56 h 422"/>
                <a:gd name="T18" fmla="*/ 47 w 186"/>
                <a:gd name="T19" fmla="*/ 52 h 422"/>
                <a:gd name="T20" fmla="*/ 47 w 186"/>
                <a:gd name="T21" fmla="*/ 48 h 422"/>
                <a:gd name="T22" fmla="*/ 47 w 186"/>
                <a:gd name="T23" fmla="*/ 44 h 422"/>
                <a:gd name="T24" fmla="*/ 45 w 186"/>
                <a:gd name="T25" fmla="*/ 38 h 422"/>
                <a:gd name="T26" fmla="*/ 43 w 186"/>
                <a:gd name="T27" fmla="*/ 31 h 422"/>
                <a:gd name="T28" fmla="*/ 40 w 186"/>
                <a:gd name="T29" fmla="*/ 26 h 422"/>
                <a:gd name="T30" fmla="*/ 39 w 186"/>
                <a:gd name="T31" fmla="*/ 23 h 422"/>
                <a:gd name="T32" fmla="*/ 38 w 186"/>
                <a:gd name="T33" fmla="*/ 20 h 422"/>
                <a:gd name="T34" fmla="*/ 37 w 186"/>
                <a:gd name="T35" fmla="*/ 19 h 422"/>
                <a:gd name="T36" fmla="*/ 35 w 186"/>
                <a:gd name="T37" fmla="*/ 13 h 422"/>
                <a:gd name="T38" fmla="*/ 30 w 186"/>
                <a:gd name="T39" fmla="*/ 5 h 422"/>
                <a:gd name="T40" fmla="*/ 28 w 186"/>
                <a:gd name="T41" fmla="*/ 1 h 422"/>
                <a:gd name="T42" fmla="*/ 27 w 186"/>
                <a:gd name="T43" fmla="*/ 1 h 422"/>
                <a:gd name="T44" fmla="*/ 25 w 186"/>
                <a:gd name="T45" fmla="*/ 1 h 422"/>
                <a:gd name="T46" fmla="*/ 23 w 186"/>
                <a:gd name="T47" fmla="*/ 2 h 422"/>
                <a:gd name="T48" fmla="*/ 21 w 186"/>
                <a:gd name="T49" fmla="*/ 2 h 422"/>
                <a:gd name="T50" fmla="*/ 19 w 186"/>
                <a:gd name="T51" fmla="*/ 2 h 422"/>
                <a:gd name="T52" fmla="*/ 15 w 186"/>
                <a:gd name="T53" fmla="*/ 1 h 422"/>
                <a:gd name="T54" fmla="*/ 12 w 186"/>
                <a:gd name="T55" fmla="*/ 1 h 422"/>
                <a:gd name="T56" fmla="*/ 7 w 186"/>
                <a:gd name="T57" fmla="*/ 7 h 422"/>
                <a:gd name="T58" fmla="*/ 4 w 186"/>
                <a:gd name="T59" fmla="*/ 19 h 422"/>
                <a:gd name="T60" fmla="*/ 1 w 186"/>
                <a:gd name="T61" fmla="*/ 32 h 422"/>
                <a:gd name="T62" fmla="*/ 1 w 186"/>
                <a:gd name="T63" fmla="*/ 45 h 422"/>
                <a:gd name="T64" fmla="*/ 1 w 186"/>
                <a:gd name="T65" fmla="*/ 65 h 422"/>
                <a:gd name="T66" fmla="*/ 5 w 186"/>
                <a:gd name="T67" fmla="*/ 93 h 4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422"/>
                <a:gd name="T104" fmla="*/ 186 w 186"/>
                <a:gd name="T105" fmla="*/ 422 h 4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422">
                  <a:moveTo>
                    <a:pt x="33" y="419"/>
                  </a:moveTo>
                  <a:lnTo>
                    <a:pt x="49" y="420"/>
                  </a:lnTo>
                  <a:lnTo>
                    <a:pt x="65" y="420"/>
                  </a:lnTo>
                  <a:lnTo>
                    <a:pt x="81" y="421"/>
                  </a:lnTo>
                  <a:lnTo>
                    <a:pt x="98" y="421"/>
                  </a:lnTo>
                  <a:lnTo>
                    <a:pt x="112" y="422"/>
                  </a:lnTo>
                  <a:lnTo>
                    <a:pt x="129" y="421"/>
                  </a:lnTo>
                  <a:lnTo>
                    <a:pt x="145" y="421"/>
                  </a:lnTo>
                  <a:lnTo>
                    <a:pt x="161" y="420"/>
                  </a:lnTo>
                  <a:lnTo>
                    <a:pt x="160" y="384"/>
                  </a:lnTo>
                  <a:lnTo>
                    <a:pt x="154" y="344"/>
                  </a:lnTo>
                  <a:lnTo>
                    <a:pt x="149" y="305"/>
                  </a:lnTo>
                  <a:lnTo>
                    <a:pt x="149" y="269"/>
                  </a:lnTo>
                  <a:lnTo>
                    <a:pt x="153" y="260"/>
                  </a:lnTo>
                  <a:lnTo>
                    <a:pt x="157" y="250"/>
                  </a:lnTo>
                  <a:lnTo>
                    <a:pt x="163" y="242"/>
                  </a:lnTo>
                  <a:lnTo>
                    <a:pt x="170" y="234"/>
                  </a:lnTo>
                  <a:lnTo>
                    <a:pt x="176" y="226"/>
                  </a:lnTo>
                  <a:lnTo>
                    <a:pt x="182" y="217"/>
                  </a:lnTo>
                  <a:lnTo>
                    <a:pt x="185" y="208"/>
                  </a:lnTo>
                  <a:lnTo>
                    <a:pt x="186" y="197"/>
                  </a:lnTo>
                  <a:lnTo>
                    <a:pt x="186" y="189"/>
                  </a:lnTo>
                  <a:lnTo>
                    <a:pt x="186" y="181"/>
                  </a:lnTo>
                  <a:lnTo>
                    <a:pt x="185" y="173"/>
                  </a:lnTo>
                  <a:lnTo>
                    <a:pt x="183" y="165"/>
                  </a:lnTo>
                  <a:lnTo>
                    <a:pt x="178" y="151"/>
                  </a:lnTo>
                  <a:lnTo>
                    <a:pt x="174" y="137"/>
                  </a:lnTo>
                  <a:lnTo>
                    <a:pt x="169" y="125"/>
                  </a:lnTo>
                  <a:lnTo>
                    <a:pt x="164" y="111"/>
                  </a:lnTo>
                  <a:lnTo>
                    <a:pt x="160" y="104"/>
                  </a:lnTo>
                  <a:lnTo>
                    <a:pt x="157" y="97"/>
                  </a:lnTo>
                  <a:lnTo>
                    <a:pt x="154" y="90"/>
                  </a:lnTo>
                  <a:lnTo>
                    <a:pt x="153" y="85"/>
                  </a:lnTo>
                  <a:lnTo>
                    <a:pt x="152" y="80"/>
                  </a:lnTo>
                  <a:lnTo>
                    <a:pt x="149" y="76"/>
                  </a:lnTo>
                  <a:lnTo>
                    <a:pt x="148" y="73"/>
                  </a:lnTo>
                  <a:lnTo>
                    <a:pt x="147" y="70"/>
                  </a:lnTo>
                  <a:lnTo>
                    <a:pt x="139" y="52"/>
                  </a:lnTo>
                  <a:lnTo>
                    <a:pt x="131" y="36"/>
                  </a:lnTo>
                  <a:lnTo>
                    <a:pt x="123" y="20"/>
                  </a:lnTo>
                  <a:lnTo>
                    <a:pt x="115" y="4"/>
                  </a:lnTo>
                  <a:lnTo>
                    <a:pt x="112" y="4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1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3" y="6"/>
                  </a:lnTo>
                  <a:lnTo>
                    <a:pt x="78" y="6"/>
                  </a:lnTo>
                  <a:lnTo>
                    <a:pt x="73" y="6"/>
                  </a:lnTo>
                  <a:lnTo>
                    <a:pt x="69" y="5"/>
                  </a:lnTo>
                  <a:lnTo>
                    <a:pt x="62" y="4"/>
                  </a:lnTo>
                  <a:lnTo>
                    <a:pt x="54" y="3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1" y="26"/>
                  </a:lnTo>
                  <a:lnTo>
                    <a:pt x="23" y="51"/>
                  </a:lnTo>
                  <a:lnTo>
                    <a:pt x="16" y="76"/>
                  </a:lnTo>
                  <a:lnTo>
                    <a:pt x="10" y="103"/>
                  </a:lnTo>
                  <a:lnTo>
                    <a:pt x="5" y="128"/>
                  </a:lnTo>
                  <a:lnTo>
                    <a:pt x="2" y="155"/>
                  </a:lnTo>
                  <a:lnTo>
                    <a:pt x="1" y="180"/>
                  </a:lnTo>
                  <a:lnTo>
                    <a:pt x="0" y="207"/>
                  </a:lnTo>
                  <a:lnTo>
                    <a:pt x="2" y="260"/>
                  </a:lnTo>
                  <a:lnTo>
                    <a:pt x="10" y="315"/>
                  </a:lnTo>
                  <a:lnTo>
                    <a:pt x="20" y="369"/>
                  </a:lnTo>
                  <a:lnTo>
                    <a:pt x="33" y="419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7" name="Freeform 54"/>
            <p:cNvSpPr>
              <a:spLocks/>
            </p:cNvSpPr>
            <p:nvPr/>
          </p:nvSpPr>
          <p:spPr bwMode="auto">
            <a:xfrm>
              <a:off x="3058" y="2759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1 h 4"/>
                <a:gd name="T8" fmla="*/ 0 w 2"/>
                <a:gd name="T9" fmla="*/ 1 h 4"/>
                <a:gd name="T10" fmla="*/ 0 w 2"/>
                <a:gd name="T11" fmla="*/ 1 h 4"/>
                <a:gd name="T12" fmla="*/ 1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8" name="Freeform 55"/>
            <p:cNvSpPr>
              <a:spLocks/>
            </p:cNvSpPr>
            <p:nvPr/>
          </p:nvSpPr>
          <p:spPr bwMode="auto">
            <a:xfrm>
              <a:off x="2697" y="2701"/>
              <a:ext cx="168" cy="264"/>
            </a:xfrm>
            <a:custGeom>
              <a:avLst/>
              <a:gdLst>
                <a:gd name="T0" fmla="*/ 84 w 338"/>
                <a:gd name="T1" fmla="*/ 51 h 529"/>
                <a:gd name="T2" fmla="*/ 84 w 338"/>
                <a:gd name="T3" fmla="*/ 0 h 529"/>
                <a:gd name="T4" fmla="*/ 0 w 338"/>
                <a:gd name="T5" fmla="*/ 0 h 529"/>
                <a:gd name="T6" fmla="*/ 0 w 338"/>
                <a:gd name="T7" fmla="*/ 132 h 529"/>
                <a:gd name="T8" fmla="*/ 84 w 338"/>
                <a:gd name="T9" fmla="*/ 132 h 529"/>
                <a:gd name="T10" fmla="*/ 84 w 338"/>
                <a:gd name="T11" fmla="*/ 114 h 529"/>
                <a:gd name="T12" fmla="*/ 63 w 338"/>
                <a:gd name="T13" fmla="*/ 106 h 529"/>
                <a:gd name="T14" fmla="*/ 84 w 338"/>
                <a:gd name="T15" fmla="*/ 51 h 5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8"/>
                <a:gd name="T25" fmla="*/ 0 h 529"/>
                <a:gd name="T26" fmla="*/ 338 w 338"/>
                <a:gd name="T27" fmla="*/ 529 h 5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8" h="529">
                  <a:moveTo>
                    <a:pt x="338" y="206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529"/>
                  </a:lnTo>
                  <a:lnTo>
                    <a:pt x="338" y="529"/>
                  </a:lnTo>
                  <a:lnTo>
                    <a:pt x="338" y="457"/>
                  </a:lnTo>
                  <a:lnTo>
                    <a:pt x="256" y="425"/>
                  </a:lnTo>
                  <a:lnTo>
                    <a:pt x="338" y="206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89" name="Freeform 56"/>
            <p:cNvSpPr>
              <a:spLocks/>
            </p:cNvSpPr>
            <p:nvPr/>
          </p:nvSpPr>
          <p:spPr bwMode="auto">
            <a:xfrm>
              <a:off x="2772" y="2509"/>
              <a:ext cx="203" cy="191"/>
            </a:xfrm>
            <a:custGeom>
              <a:avLst/>
              <a:gdLst>
                <a:gd name="T0" fmla="*/ 102 w 406"/>
                <a:gd name="T1" fmla="*/ 72 h 383"/>
                <a:gd name="T2" fmla="*/ 81 w 406"/>
                <a:gd name="T3" fmla="*/ 0 h 383"/>
                <a:gd name="T4" fmla="*/ 53 w 406"/>
                <a:gd name="T5" fmla="*/ 51 h 383"/>
                <a:gd name="T6" fmla="*/ 0 w 406"/>
                <a:gd name="T7" fmla="*/ 26 h 383"/>
                <a:gd name="T8" fmla="*/ 20 w 406"/>
                <a:gd name="T9" fmla="*/ 95 h 383"/>
                <a:gd name="T10" fmla="*/ 102 w 406"/>
                <a:gd name="T11" fmla="*/ 72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6"/>
                <a:gd name="T19" fmla="*/ 0 h 383"/>
                <a:gd name="T20" fmla="*/ 406 w 406"/>
                <a:gd name="T21" fmla="*/ 383 h 3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6" h="383">
                  <a:moveTo>
                    <a:pt x="406" y="290"/>
                  </a:moveTo>
                  <a:lnTo>
                    <a:pt x="323" y="0"/>
                  </a:lnTo>
                  <a:lnTo>
                    <a:pt x="212" y="207"/>
                  </a:lnTo>
                  <a:lnTo>
                    <a:pt x="0" y="104"/>
                  </a:lnTo>
                  <a:lnTo>
                    <a:pt x="79" y="383"/>
                  </a:lnTo>
                  <a:lnTo>
                    <a:pt x="406" y="290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0" name="Freeform 57"/>
            <p:cNvSpPr>
              <a:spLocks/>
            </p:cNvSpPr>
            <p:nvPr/>
          </p:nvSpPr>
          <p:spPr bwMode="auto">
            <a:xfrm>
              <a:off x="2865" y="2698"/>
              <a:ext cx="160" cy="276"/>
            </a:xfrm>
            <a:custGeom>
              <a:avLst/>
              <a:gdLst>
                <a:gd name="T0" fmla="*/ 76 w 319"/>
                <a:gd name="T1" fmla="*/ 22 h 552"/>
                <a:gd name="T2" fmla="*/ 20 w 319"/>
                <a:gd name="T3" fmla="*/ 0 h 552"/>
                <a:gd name="T4" fmla="*/ 0 w 319"/>
                <a:gd name="T5" fmla="*/ 53 h 552"/>
                <a:gd name="T6" fmla="*/ 0 w 319"/>
                <a:gd name="T7" fmla="*/ 115 h 552"/>
                <a:gd name="T8" fmla="*/ 57 w 319"/>
                <a:gd name="T9" fmla="*/ 138 h 552"/>
                <a:gd name="T10" fmla="*/ 80 w 319"/>
                <a:gd name="T11" fmla="*/ 76 h 552"/>
                <a:gd name="T12" fmla="*/ 79 w 319"/>
                <a:gd name="T13" fmla="*/ 70 h 552"/>
                <a:gd name="T14" fmla="*/ 79 w 319"/>
                <a:gd name="T15" fmla="*/ 65 h 552"/>
                <a:gd name="T16" fmla="*/ 77 w 319"/>
                <a:gd name="T17" fmla="*/ 58 h 552"/>
                <a:gd name="T18" fmla="*/ 76 w 319"/>
                <a:gd name="T19" fmla="*/ 52 h 552"/>
                <a:gd name="T20" fmla="*/ 75 w 319"/>
                <a:gd name="T21" fmla="*/ 44 h 552"/>
                <a:gd name="T22" fmla="*/ 75 w 319"/>
                <a:gd name="T23" fmla="*/ 37 h 552"/>
                <a:gd name="T24" fmla="*/ 75 w 319"/>
                <a:gd name="T25" fmla="*/ 30 h 552"/>
                <a:gd name="T26" fmla="*/ 76 w 319"/>
                <a:gd name="T27" fmla="*/ 22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9"/>
                <a:gd name="T43" fmla="*/ 0 h 552"/>
                <a:gd name="T44" fmla="*/ 319 w 319"/>
                <a:gd name="T45" fmla="*/ 552 h 5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9" h="552">
                  <a:moveTo>
                    <a:pt x="303" y="90"/>
                  </a:moveTo>
                  <a:lnTo>
                    <a:pt x="78" y="0"/>
                  </a:lnTo>
                  <a:lnTo>
                    <a:pt x="0" y="212"/>
                  </a:lnTo>
                  <a:lnTo>
                    <a:pt x="0" y="463"/>
                  </a:lnTo>
                  <a:lnTo>
                    <a:pt x="227" y="552"/>
                  </a:lnTo>
                  <a:lnTo>
                    <a:pt x="319" y="304"/>
                  </a:lnTo>
                  <a:lnTo>
                    <a:pt x="316" y="280"/>
                  </a:lnTo>
                  <a:lnTo>
                    <a:pt x="313" y="257"/>
                  </a:lnTo>
                  <a:lnTo>
                    <a:pt x="307" y="233"/>
                  </a:lnTo>
                  <a:lnTo>
                    <a:pt x="301" y="210"/>
                  </a:lnTo>
                  <a:lnTo>
                    <a:pt x="299" y="179"/>
                  </a:lnTo>
                  <a:lnTo>
                    <a:pt x="299" y="149"/>
                  </a:lnTo>
                  <a:lnTo>
                    <a:pt x="300" y="120"/>
                  </a:lnTo>
                  <a:lnTo>
                    <a:pt x="303" y="90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1" name="Freeform 58"/>
            <p:cNvSpPr>
              <a:spLocks/>
            </p:cNvSpPr>
            <p:nvPr/>
          </p:nvSpPr>
          <p:spPr bwMode="auto">
            <a:xfrm>
              <a:off x="3015" y="2743"/>
              <a:ext cx="43" cy="107"/>
            </a:xfrm>
            <a:custGeom>
              <a:avLst/>
              <a:gdLst>
                <a:gd name="T0" fmla="*/ 21 w 87"/>
                <a:gd name="T1" fmla="*/ 8 h 214"/>
                <a:gd name="T2" fmla="*/ 1 w 87"/>
                <a:gd name="T3" fmla="*/ 0 h 214"/>
                <a:gd name="T4" fmla="*/ 0 w 87"/>
                <a:gd name="T5" fmla="*/ 7 h 214"/>
                <a:gd name="T6" fmla="*/ 0 w 87"/>
                <a:gd name="T7" fmla="*/ 14 h 214"/>
                <a:gd name="T8" fmla="*/ 0 w 87"/>
                <a:gd name="T9" fmla="*/ 23 h 214"/>
                <a:gd name="T10" fmla="*/ 0 w 87"/>
                <a:gd name="T11" fmla="*/ 30 h 214"/>
                <a:gd name="T12" fmla="*/ 2 w 87"/>
                <a:gd name="T13" fmla="*/ 36 h 214"/>
                <a:gd name="T14" fmla="*/ 3 w 87"/>
                <a:gd name="T15" fmla="*/ 42 h 214"/>
                <a:gd name="T16" fmla="*/ 4 w 87"/>
                <a:gd name="T17" fmla="*/ 48 h 214"/>
                <a:gd name="T18" fmla="*/ 5 w 87"/>
                <a:gd name="T19" fmla="*/ 54 h 214"/>
                <a:gd name="T20" fmla="*/ 21 w 87"/>
                <a:gd name="T21" fmla="*/ 9 h 214"/>
                <a:gd name="T22" fmla="*/ 21 w 87"/>
                <a:gd name="T23" fmla="*/ 9 h 214"/>
                <a:gd name="T24" fmla="*/ 21 w 87"/>
                <a:gd name="T25" fmla="*/ 9 h 214"/>
                <a:gd name="T26" fmla="*/ 21 w 87"/>
                <a:gd name="T27" fmla="*/ 9 h 214"/>
                <a:gd name="T28" fmla="*/ 21 w 87"/>
                <a:gd name="T29" fmla="*/ 8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214"/>
                <a:gd name="T47" fmla="*/ 87 w 87"/>
                <a:gd name="T48" fmla="*/ 214 h 2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214">
                  <a:moveTo>
                    <a:pt x="87" y="32"/>
                  </a:moveTo>
                  <a:lnTo>
                    <a:pt x="4" y="0"/>
                  </a:lnTo>
                  <a:lnTo>
                    <a:pt x="1" y="30"/>
                  </a:lnTo>
                  <a:lnTo>
                    <a:pt x="0" y="59"/>
                  </a:lnTo>
                  <a:lnTo>
                    <a:pt x="0" y="89"/>
                  </a:lnTo>
                  <a:lnTo>
                    <a:pt x="2" y="120"/>
                  </a:lnTo>
                  <a:lnTo>
                    <a:pt x="8" y="143"/>
                  </a:lnTo>
                  <a:lnTo>
                    <a:pt x="14" y="167"/>
                  </a:lnTo>
                  <a:lnTo>
                    <a:pt x="17" y="190"/>
                  </a:lnTo>
                  <a:lnTo>
                    <a:pt x="20" y="214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7" y="33"/>
                  </a:lnTo>
                  <a:lnTo>
                    <a:pt x="87" y="3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2" name="Freeform 59"/>
            <p:cNvSpPr>
              <a:spLocks/>
            </p:cNvSpPr>
            <p:nvPr/>
          </p:nvSpPr>
          <p:spPr bwMode="auto">
            <a:xfrm>
              <a:off x="2558" y="2374"/>
              <a:ext cx="58" cy="29"/>
            </a:xfrm>
            <a:custGeom>
              <a:avLst/>
              <a:gdLst>
                <a:gd name="T0" fmla="*/ 25 w 118"/>
                <a:gd name="T1" fmla="*/ 3 h 57"/>
                <a:gd name="T2" fmla="*/ 26 w 118"/>
                <a:gd name="T3" fmla="*/ 5 h 57"/>
                <a:gd name="T4" fmla="*/ 27 w 118"/>
                <a:gd name="T5" fmla="*/ 6 h 57"/>
                <a:gd name="T6" fmla="*/ 28 w 118"/>
                <a:gd name="T7" fmla="*/ 8 h 57"/>
                <a:gd name="T8" fmla="*/ 29 w 118"/>
                <a:gd name="T9" fmla="*/ 10 h 57"/>
                <a:gd name="T10" fmla="*/ 28 w 118"/>
                <a:gd name="T11" fmla="*/ 10 h 57"/>
                <a:gd name="T12" fmla="*/ 27 w 118"/>
                <a:gd name="T13" fmla="*/ 11 h 57"/>
                <a:gd name="T14" fmla="*/ 25 w 118"/>
                <a:gd name="T15" fmla="*/ 12 h 57"/>
                <a:gd name="T16" fmla="*/ 25 w 118"/>
                <a:gd name="T17" fmla="*/ 12 h 57"/>
                <a:gd name="T18" fmla="*/ 23 w 118"/>
                <a:gd name="T19" fmla="*/ 13 h 57"/>
                <a:gd name="T20" fmla="*/ 22 w 118"/>
                <a:gd name="T21" fmla="*/ 13 h 57"/>
                <a:gd name="T22" fmla="*/ 21 w 118"/>
                <a:gd name="T23" fmla="*/ 14 h 57"/>
                <a:gd name="T24" fmla="*/ 20 w 118"/>
                <a:gd name="T25" fmla="*/ 14 h 57"/>
                <a:gd name="T26" fmla="*/ 18 w 118"/>
                <a:gd name="T27" fmla="*/ 14 h 57"/>
                <a:gd name="T28" fmla="*/ 16 w 118"/>
                <a:gd name="T29" fmla="*/ 14 h 57"/>
                <a:gd name="T30" fmla="*/ 14 w 118"/>
                <a:gd name="T31" fmla="*/ 15 h 57"/>
                <a:gd name="T32" fmla="*/ 12 w 118"/>
                <a:gd name="T33" fmla="*/ 14 h 57"/>
                <a:gd name="T34" fmla="*/ 10 w 118"/>
                <a:gd name="T35" fmla="*/ 13 h 57"/>
                <a:gd name="T36" fmla="*/ 8 w 118"/>
                <a:gd name="T37" fmla="*/ 12 h 57"/>
                <a:gd name="T38" fmla="*/ 6 w 118"/>
                <a:gd name="T39" fmla="*/ 11 h 57"/>
                <a:gd name="T40" fmla="*/ 4 w 118"/>
                <a:gd name="T41" fmla="*/ 10 h 57"/>
                <a:gd name="T42" fmla="*/ 2 w 118"/>
                <a:gd name="T43" fmla="*/ 8 h 57"/>
                <a:gd name="T44" fmla="*/ 1 w 118"/>
                <a:gd name="T45" fmla="*/ 7 h 57"/>
                <a:gd name="T46" fmla="*/ 0 w 118"/>
                <a:gd name="T47" fmla="*/ 6 h 57"/>
                <a:gd name="T48" fmla="*/ 0 w 118"/>
                <a:gd name="T49" fmla="*/ 6 h 57"/>
                <a:gd name="T50" fmla="*/ 1 w 118"/>
                <a:gd name="T51" fmla="*/ 5 h 57"/>
                <a:gd name="T52" fmla="*/ 2 w 118"/>
                <a:gd name="T53" fmla="*/ 4 h 57"/>
                <a:gd name="T54" fmla="*/ 4 w 118"/>
                <a:gd name="T55" fmla="*/ 4 h 57"/>
                <a:gd name="T56" fmla="*/ 5 w 118"/>
                <a:gd name="T57" fmla="*/ 3 h 57"/>
                <a:gd name="T58" fmla="*/ 7 w 118"/>
                <a:gd name="T59" fmla="*/ 2 h 57"/>
                <a:gd name="T60" fmla="*/ 8 w 118"/>
                <a:gd name="T61" fmla="*/ 2 h 57"/>
                <a:gd name="T62" fmla="*/ 10 w 118"/>
                <a:gd name="T63" fmla="*/ 1 h 57"/>
                <a:gd name="T64" fmla="*/ 11 w 118"/>
                <a:gd name="T65" fmla="*/ 1 h 57"/>
                <a:gd name="T66" fmla="*/ 12 w 118"/>
                <a:gd name="T67" fmla="*/ 1 h 57"/>
                <a:gd name="T68" fmla="*/ 14 w 118"/>
                <a:gd name="T69" fmla="*/ 0 h 57"/>
                <a:gd name="T70" fmla="*/ 14 w 118"/>
                <a:gd name="T71" fmla="*/ 0 h 57"/>
                <a:gd name="T72" fmla="*/ 16 w 118"/>
                <a:gd name="T73" fmla="*/ 0 h 57"/>
                <a:gd name="T74" fmla="*/ 17 w 118"/>
                <a:gd name="T75" fmla="*/ 0 h 57"/>
                <a:gd name="T76" fmla="*/ 18 w 118"/>
                <a:gd name="T77" fmla="*/ 0 h 57"/>
                <a:gd name="T78" fmla="*/ 20 w 118"/>
                <a:gd name="T79" fmla="*/ 1 h 57"/>
                <a:gd name="T80" fmla="*/ 21 w 118"/>
                <a:gd name="T81" fmla="*/ 1 h 57"/>
                <a:gd name="T82" fmla="*/ 25 w 118"/>
                <a:gd name="T83" fmla="*/ 3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"/>
                <a:gd name="T127" fmla="*/ 0 h 57"/>
                <a:gd name="T128" fmla="*/ 118 w 118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" h="57">
                  <a:moveTo>
                    <a:pt x="101" y="10"/>
                  </a:moveTo>
                  <a:lnTo>
                    <a:pt x="105" y="17"/>
                  </a:lnTo>
                  <a:lnTo>
                    <a:pt x="111" y="24"/>
                  </a:lnTo>
                  <a:lnTo>
                    <a:pt x="116" y="31"/>
                  </a:lnTo>
                  <a:lnTo>
                    <a:pt x="118" y="38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4" y="46"/>
                  </a:lnTo>
                  <a:lnTo>
                    <a:pt x="101" y="48"/>
                  </a:lnTo>
                  <a:lnTo>
                    <a:pt x="96" y="50"/>
                  </a:lnTo>
                  <a:lnTo>
                    <a:pt x="91" y="52"/>
                  </a:lnTo>
                  <a:lnTo>
                    <a:pt x="87" y="53"/>
                  </a:lnTo>
                  <a:lnTo>
                    <a:pt x="82" y="54"/>
                  </a:lnTo>
                  <a:lnTo>
                    <a:pt x="74" y="55"/>
                  </a:lnTo>
                  <a:lnTo>
                    <a:pt x="66" y="56"/>
                  </a:lnTo>
                  <a:lnTo>
                    <a:pt x="57" y="57"/>
                  </a:lnTo>
                  <a:lnTo>
                    <a:pt x="49" y="55"/>
                  </a:lnTo>
                  <a:lnTo>
                    <a:pt x="42" y="52"/>
                  </a:lnTo>
                  <a:lnTo>
                    <a:pt x="34" y="47"/>
                  </a:lnTo>
                  <a:lnTo>
                    <a:pt x="26" y="42"/>
                  </a:lnTo>
                  <a:lnTo>
                    <a:pt x="18" y="37"/>
                  </a:lnTo>
                  <a:lnTo>
                    <a:pt x="11" y="31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18"/>
                  </a:lnTo>
                  <a:lnTo>
                    <a:pt x="11" y="16"/>
                  </a:lnTo>
                  <a:lnTo>
                    <a:pt x="17" y="14"/>
                  </a:lnTo>
                  <a:lnTo>
                    <a:pt x="22" y="10"/>
                  </a:lnTo>
                  <a:lnTo>
                    <a:pt x="28" y="8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101" y="10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3" name="Freeform 60"/>
            <p:cNvSpPr>
              <a:spLocks/>
            </p:cNvSpPr>
            <p:nvPr/>
          </p:nvSpPr>
          <p:spPr bwMode="auto">
            <a:xfrm>
              <a:off x="2560" y="2357"/>
              <a:ext cx="63" cy="7"/>
            </a:xfrm>
            <a:custGeom>
              <a:avLst/>
              <a:gdLst>
                <a:gd name="T0" fmla="*/ 16 w 126"/>
                <a:gd name="T1" fmla="*/ 0 h 14"/>
                <a:gd name="T2" fmla="*/ 18 w 126"/>
                <a:gd name="T3" fmla="*/ 0 h 14"/>
                <a:gd name="T4" fmla="*/ 20 w 126"/>
                <a:gd name="T5" fmla="*/ 1 h 14"/>
                <a:gd name="T6" fmla="*/ 22 w 126"/>
                <a:gd name="T7" fmla="*/ 1 h 14"/>
                <a:gd name="T8" fmla="*/ 23 w 126"/>
                <a:gd name="T9" fmla="*/ 1 h 14"/>
                <a:gd name="T10" fmla="*/ 25 w 126"/>
                <a:gd name="T11" fmla="*/ 1 h 14"/>
                <a:gd name="T12" fmla="*/ 27 w 126"/>
                <a:gd name="T13" fmla="*/ 1 h 14"/>
                <a:gd name="T14" fmla="*/ 29 w 126"/>
                <a:gd name="T15" fmla="*/ 1 h 14"/>
                <a:gd name="T16" fmla="*/ 31 w 126"/>
                <a:gd name="T17" fmla="*/ 1 h 14"/>
                <a:gd name="T18" fmla="*/ 31 w 126"/>
                <a:gd name="T19" fmla="*/ 1 h 14"/>
                <a:gd name="T20" fmla="*/ 32 w 126"/>
                <a:gd name="T21" fmla="*/ 2 h 14"/>
                <a:gd name="T22" fmla="*/ 32 w 126"/>
                <a:gd name="T23" fmla="*/ 2 h 14"/>
                <a:gd name="T24" fmla="*/ 32 w 126"/>
                <a:gd name="T25" fmla="*/ 3 h 14"/>
                <a:gd name="T26" fmla="*/ 27 w 126"/>
                <a:gd name="T27" fmla="*/ 4 h 14"/>
                <a:gd name="T28" fmla="*/ 23 w 126"/>
                <a:gd name="T29" fmla="*/ 4 h 14"/>
                <a:gd name="T30" fmla="*/ 17 w 126"/>
                <a:gd name="T31" fmla="*/ 4 h 14"/>
                <a:gd name="T32" fmla="*/ 12 w 126"/>
                <a:gd name="T33" fmla="*/ 4 h 14"/>
                <a:gd name="T34" fmla="*/ 8 w 126"/>
                <a:gd name="T35" fmla="*/ 4 h 14"/>
                <a:gd name="T36" fmla="*/ 4 w 126"/>
                <a:gd name="T37" fmla="*/ 4 h 14"/>
                <a:gd name="T38" fmla="*/ 1 w 126"/>
                <a:gd name="T39" fmla="*/ 3 h 14"/>
                <a:gd name="T40" fmla="*/ 0 w 126"/>
                <a:gd name="T41" fmla="*/ 3 h 14"/>
                <a:gd name="T42" fmla="*/ 2 w 126"/>
                <a:gd name="T43" fmla="*/ 2 h 14"/>
                <a:gd name="T44" fmla="*/ 4 w 126"/>
                <a:gd name="T45" fmla="*/ 1 h 14"/>
                <a:gd name="T46" fmla="*/ 6 w 126"/>
                <a:gd name="T47" fmla="*/ 1 h 14"/>
                <a:gd name="T48" fmla="*/ 9 w 126"/>
                <a:gd name="T49" fmla="*/ 0 h 14"/>
                <a:gd name="T50" fmla="*/ 11 w 126"/>
                <a:gd name="T51" fmla="*/ 0 h 14"/>
                <a:gd name="T52" fmla="*/ 12 w 126"/>
                <a:gd name="T53" fmla="*/ 0 h 14"/>
                <a:gd name="T54" fmla="*/ 14 w 126"/>
                <a:gd name="T55" fmla="*/ 0 h 14"/>
                <a:gd name="T56" fmla="*/ 16 w 126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4"/>
                <a:gd name="T89" fmla="*/ 126 w 126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4">
                  <a:moveTo>
                    <a:pt x="63" y="0"/>
                  </a:moveTo>
                  <a:lnTo>
                    <a:pt x="70" y="0"/>
                  </a:lnTo>
                  <a:lnTo>
                    <a:pt x="77" y="1"/>
                  </a:lnTo>
                  <a:lnTo>
                    <a:pt x="85" y="1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07" y="1"/>
                  </a:lnTo>
                  <a:lnTo>
                    <a:pt x="115" y="1"/>
                  </a:lnTo>
                  <a:lnTo>
                    <a:pt x="122" y="1"/>
                  </a:lnTo>
                  <a:lnTo>
                    <a:pt x="124" y="4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6" y="11"/>
                  </a:lnTo>
                  <a:lnTo>
                    <a:pt x="108" y="13"/>
                  </a:lnTo>
                  <a:lnTo>
                    <a:pt x="89" y="14"/>
                  </a:lnTo>
                  <a:lnTo>
                    <a:pt x="68" y="14"/>
                  </a:lnTo>
                  <a:lnTo>
                    <a:pt x="47" y="14"/>
                  </a:lnTo>
                  <a:lnTo>
                    <a:pt x="29" y="14"/>
                  </a:lnTo>
                  <a:lnTo>
                    <a:pt x="14" y="13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6" y="3"/>
                  </a:lnTo>
                  <a:lnTo>
                    <a:pt x="24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4" name="Freeform 61"/>
            <p:cNvSpPr>
              <a:spLocks/>
            </p:cNvSpPr>
            <p:nvPr/>
          </p:nvSpPr>
          <p:spPr bwMode="auto">
            <a:xfrm>
              <a:off x="2665" y="2382"/>
              <a:ext cx="8" cy="12"/>
            </a:xfrm>
            <a:custGeom>
              <a:avLst/>
              <a:gdLst>
                <a:gd name="T0" fmla="*/ 4 w 16"/>
                <a:gd name="T1" fmla="*/ 6 h 23"/>
                <a:gd name="T2" fmla="*/ 0 w 16"/>
                <a:gd name="T3" fmla="*/ 5 h 23"/>
                <a:gd name="T4" fmla="*/ 1 w 16"/>
                <a:gd name="T5" fmla="*/ 4 h 23"/>
                <a:gd name="T6" fmla="*/ 1 w 16"/>
                <a:gd name="T7" fmla="*/ 2 h 23"/>
                <a:gd name="T8" fmla="*/ 2 w 16"/>
                <a:gd name="T9" fmla="*/ 1 h 23"/>
                <a:gd name="T10" fmla="*/ 2 w 16"/>
                <a:gd name="T11" fmla="*/ 0 h 23"/>
                <a:gd name="T12" fmla="*/ 2 w 16"/>
                <a:gd name="T13" fmla="*/ 2 h 23"/>
                <a:gd name="T14" fmla="*/ 3 w 16"/>
                <a:gd name="T15" fmla="*/ 3 h 23"/>
                <a:gd name="T16" fmla="*/ 3 w 16"/>
                <a:gd name="T17" fmla="*/ 5 h 23"/>
                <a:gd name="T18" fmla="*/ 4 w 16"/>
                <a:gd name="T19" fmla="*/ 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3"/>
                <a:gd name="T32" fmla="*/ 16 w 1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3">
                  <a:moveTo>
                    <a:pt x="16" y="23"/>
                  </a:moveTo>
                  <a:lnTo>
                    <a:pt x="0" y="17"/>
                  </a:lnTo>
                  <a:lnTo>
                    <a:pt x="2" y="13"/>
                  </a:lnTo>
                  <a:lnTo>
                    <a:pt x="6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5" y="18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5" name="Freeform 62"/>
            <p:cNvSpPr>
              <a:spLocks/>
            </p:cNvSpPr>
            <p:nvPr/>
          </p:nvSpPr>
          <p:spPr bwMode="auto">
            <a:xfrm>
              <a:off x="2572" y="2381"/>
              <a:ext cx="15" cy="12"/>
            </a:xfrm>
            <a:custGeom>
              <a:avLst/>
              <a:gdLst>
                <a:gd name="T0" fmla="*/ 7 w 31"/>
                <a:gd name="T1" fmla="*/ 0 h 24"/>
                <a:gd name="T2" fmla="*/ 7 w 31"/>
                <a:gd name="T3" fmla="*/ 2 h 24"/>
                <a:gd name="T4" fmla="*/ 6 w 31"/>
                <a:gd name="T5" fmla="*/ 3 h 24"/>
                <a:gd name="T6" fmla="*/ 6 w 31"/>
                <a:gd name="T7" fmla="*/ 5 h 24"/>
                <a:gd name="T8" fmla="*/ 6 w 31"/>
                <a:gd name="T9" fmla="*/ 6 h 24"/>
                <a:gd name="T10" fmla="*/ 4 w 31"/>
                <a:gd name="T11" fmla="*/ 6 h 24"/>
                <a:gd name="T12" fmla="*/ 3 w 31"/>
                <a:gd name="T13" fmla="*/ 5 h 24"/>
                <a:gd name="T14" fmla="*/ 1 w 31"/>
                <a:gd name="T15" fmla="*/ 3 h 24"/>
                <a:gd name="T16" fmla="*/ 0 w 31"/>
                <a:gd name="T17" fmla="*/ 3 h 24"/>
                <a:gd name="T18" fmla="*/ 1 w 31"/>
                <a:gd name="T19" fmla="*/ 2 h 24"/>
                <a:gd name="T20" fmla="*/ 3 w 31"/>
                <a:gd name="T21" fmla="*/ 1 h 24"/>
                <a:gd name="T22" fmla="*/ 5 w 31"/>
                <a:gd name="T23" fmla="*/ 1 h 24"/>
                <a:gd name="T24" fmla="*/ 7 w 31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31" y="0"/>
                  </a:moveTo>
                  <a:lnTo>
                    <a:pt x="28" y="5"/>
                  </a:lnTo>
                  <a:lnTo>
                    <a:pt x="27" y="11"/>
                  </a:lnTo>
                  <a:lnTo>
                    <a:pt x="24" y="17"/>
                  </a:lnTo>
                  <a:lnTo>
                    <a:pt x="24" y="24"/>
                  </a:lnTo>
                  <a:lnTo>
                    <a:pt x="18" y="22"/>
                  </a:lnTo>
                  <a:lnTo>
                    <a:pt x="13" y="18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6" name="Freeform 63"/>
            <p:cNvSpPr>
              <a:spLocks/>
            </p:cNvSpPr>
            <p:nvPr/>
          </p:nvSpPr>
          <p:spPr bwMode="auto">
            <a:xfrm>
              <a:off x="2644" y="2298"/>
              <a:ext cx="47" cy="58"/>
            </a:xfrm>
            <a:custGeom>
              <a:avLst/>
              <a:gdLst>
                <a:gd name="T0" fmla="*/ 23 w 95"/>
                <a:gd name="T1" fmla="*/ 29 h 116"/>
                <a:gd name="T2" fmla="*/ 22 w 95"/>
                <a:gd name="T3" fmla="*/ 26 h 116"/>
                <a:gd name="T4" fmla="*/ 21 w 95"/>
                <a:gd name="T5" fmla="*/ 24 h 116"/>
                <a:gd name="T6" fmla="*/ 20 w 95"/>
                <a:gd name="T7" fmla="*/ 21 h 116"/>
                <a:gd name="T8" fmla="*/ 19 w 95"/>
                <a:gd name="T9" fmla="*/ 18 h 116"/>
                <a:gd name="T10" fmla="*/ 18 w 95"/>
                <a:gd name="T11" fmla="*/ 15 h 116"/>
                <a:gd name="T12" fmla="*/ 16 w 95"/>
                <a:gd name="T13" fmla="*/ 13 h 116"/>
                <a:gd name="T14" fmla="*/ 15 w 95"/>
                <a:gd name="T15" fmla="*/ 11 h 116"/>
                <a:gd name="T16" fmla="*/ 13 w 95"/>
                <a:gd name="T17" fmla="*/ 8 h 116"/>
                <a:gd name="T18" fmla="*/ 11 w 95"/>
                <a:gd name="T19" fmla="*/ 6 h 116"/>
                <a:gd name="T20" fmla="*/ 10 w 95"/>
                <a:gd name="T21" fmla="*/ 4 h 116"/>
                <a:gd name="T22" fmla="*/ 9 w 95"/>
                <a:gd name="T23" fmla="*/ 2 h 116"/>
                <a:gd name="T24" fmla="*/ 7 w 95"/>
                <a:gd name="T25" fmla="*/ 0 h 116"/>
                <a:gd name="T26" fmla="*/ 5 w 95"/>
                <a:gd name="T27" fmla="*/ 1 h 116"/>
                <a:gd name="T28" fmla="*/ 3 w 95"/>
                <a:gd name="T29" fmla="*/ 1 h 116"/>
                <a:gd name="T30" fmla="*/ 1 w 95"/>
                <a:gd name="T31" fmla="*/ 1 h 116"/>
                <a:gd name="T32" fmla="*/ 0 w 95"/>
                <a:gd name="T33" fmla="*/ 1 h 116"/>
                <a:gd name="T34" fmla="*/ 0 w 95"/>
                <a:gd name="T35" fmla="*/ 7 h 116"/>
                <a:gd name="T36" fmla="*/ 1 w 95"/>
                <a:gd name="T37" fmla="*/ 15 h 116"/>
                <a:gd name="T38" fmla="*/ 1 w 95"/>
                <a:gd name="T39" fmla="*/ 23 h 116"/>
                <a:gd name="T40" fmla="*/ 2 w 95"/>
                <a:gd name="T41" fmla="*/ 29 h 116"/>
                <a:gd name="T42" fmla="*/ 4 w 95"/>
                <a:gd name="T43" fmla="*/ 29 h 116"/>
                <a:gd name="T44" fmla="*/ 7 w 95"/>
                <a:gd name="T45" fmla="*/ 29 h 116"/>
                <a:gd name="T46" fmla="*/ 9 w 95"/>
                <a:gd name="T47" fmla="*/ 29 h 116"/>
                <a:gd name="T48" fmla="*/ 13 w 95"/>
                <a:gd name="T49" fmla="*/ 29 h 116"/>
                <a:gd name="T50" fmla="*/ 15 w 95"/>
                <a:gd name="T51" fmla="*/ 29 h 116"/>
                <a:gd name="T52" fmla="*/ 18 w 95"/>
                <a:gd name="T53" fmla="*/ 29 h 116"/>
                <a:gd name="T54" fmla="*/ 21 w 95"/>
                <a:gd name="T55" fmla="*/ 29 h 116"/>
                <a:gd name="T56" fmla="*/ 23 w 95"/>
                <a:gd name="T57" fmla="*/ 29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16"/>
                <a:gd name="T89" fmla="*/ 95 w 95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16">
                  <a:moveTo>
                    <a:pt x="95" y="116"/>
                  </a:moveTo>
                  <a:lnTo>
                    <a:pt x="91" y="104"/>
                  </a:lnTo>
                  <a:lnTo>
                    <a:pt x="86" y="94"/>
                  </a:lnTo>
                  <a:lnTo>
                    <a:pt x="83" y="83"/>
                  </a:lnTo>
                  <a:lnTo>
                    <a:pt x="77" y="72"/>
                  </a:lnTo>
                  <a:lnTo>
                    <a:pt x="73" y="62"/>
                  </a:lnTo>
                  <a:lnTo>
                    <a:pt x="67" y="51"/>
                  </a:lnTo>
                  <a:lnTo>
                    <a:pt x="60" y="41"/>
                  </a:lnTo>
                  <a:lnTo>
                    <a:pt x="53" y="32"/>
                  </a:lnTo>
                  <a:lnTo>
                    <a:pt x="47" y="23"/>
                  </a:lnTo>
                  <a:lnTo>
                    <a:pt x="43" y="13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4"/>
                  </a:lnTo>
                  <a:lnTo>
                    <a:pt x="2" y="28"/>
                  </a:lnTo>
                  <a:lnTo>
                    <a:pt x="5" y="60"/>
                  </a:lnTo>
                  <a:lnTo>
                    <a:pt x="6" y="91"/>
                  </a:lnTo>
                  <a:lnTo>
                    <a:pt x="8" y="115"/>
                  </a:lnTo>
                  <a:lnTo>
                    <a:pt x="17" y="114"/>
                  </a:lnTo>
                  <a:lnTo>
                    <a:pt x="28" y="113"/>
                  </a:lnTo>
                  <a:lnTo>
                    <a:pt x="39" y="113"/>
                  </a:lnTo>
                  <a:lnTo>
                    <a:pt x="52" y="113"/>
                  </a:lnTo>
                  <a:lnTo>
                    <a:pt x="63" y="114"/>
                  </a:lnTo>
                  <a:lnTo>
                    <a:pt x="75" y="114"/>
                  </a:lnTo>
                  <a:lnTo>
                    <a:pt x="85" y="115"/>
                  </a:lnTo>
                  <a:lnTo>
                    <a:pt x="95" y="116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7" name="Freeform 64"/>
            <p:cNvSpPr>
              <a:spLocks/>
            </p:cNvSpPr>
            <p:nvPr/>
          </p:nvSpPr>
          <p:spPr bwMode="auto">
            <a:xfrm>
              <a:off x="2648" y="2363"/>
              <a:ext cx="47" cy="24"/>
            </a:xfrm>
            <a:custGeom>
              <a:avLst/>
              <a:gdLst>
                <a:gd name="T0" fmla="*/ 0 w 95"/>
                <a:gd name="T1" fmla="*/ 0 h 48"/>
                <a:gd name="T2" fmla="*/ 0 w 95"/>
                <a:gd name="T3" fmla="*/ 3 h 48"/>
                <a:gd name="T4" fmla="*/ 0 w 95"/>
                <a:gd name="T5" fmla="*/ 6 h 48"/>
                <a:gd name="T6" fmla="*/ 0 w 95"/>
                <a:gd name="T7" fmla="*/ 10 h 48"/>
                <a:gd name="T8" fmla="*/ 1 w 95"/>
                <a:gd name="T9" fmla="*/ 12 h 48"/>
                <a:gd name="T10" fmla="*/ 1 w 95"/>
                <a:gd name="T11" fmla="*/ 12 h 48"/>
                <a:gd name="T12" fmla="*/ 3 w 95"/>
                <a:gd name="T13" fmla="*/ 11 h 48"/>
                <a:gd name="T14" fmla="*/ 4 w 95"/>
                <a:gd name="T15" fmla="*/ 10 h 48"/>
                <a:gd name="T16" fmla="*/ 6 w 95"/>
                <a:gd name="T17" fmla="*/ 9 h 48"/>
                <a:gd name="T18" fmla="*/ 7 w 95"/>
                <a:gd name="T19" fmla="*/ 8 h 48"/>
                <a:gd name="T20" fmla="*/ 9 w 95"/>
                <a:gd name="T21" fmla="*/ 7 h 48"/>
                <a:gd name="T22" fmla="*/ 10 w 95"/>
                <a:gd name="T23" fmla="*/ 6 h 48"/>
                <a:gd name="T24" fmla="*/ 12 w 95"/>
                <a:gd name="T25" fmla="*/ 6 h 48"/>
                <a:gd name="T26" fmla="*/ 12 w 95"/>
                <a:gd name="T27" fmla="*/ 6 h 48"/>
                <a:gd name="T28" fmla="*/ 13 w 95"/>
                <a:gd name="T29" fmla="*/ 6 h 48"/>
                <a:gd name="T30" fmla="*/ 14 w 95"/>
                <a:gd name="T31" fmla="*/ 6 h 48"/>
                <a:gd name="T32" fmla="*/ 15 w 95"/>
                <a:gd name="T33" fmla="*/ 6 h 48"/>
                <a:gd name="T34" fmla="*/ 16 w 95"/>
                <a:gd name="T35" fmla="*/ 6 h 48"/>
                <a:gd name="T36" fmla="*/ 17 w 95"/>
                <a:gd name="T37" fmla="*/ 6 h 48"/>
                <a:gd name="T38" fmla="*/ 18 w 95"/>
                <a:gd name="T39" fmla="*/ 6 h 48"/>
                <a:gd name="T40" fmla="*/ 19 w 95"/>
                <a:gd name="T41" fmla="*/ 6 h 48"/>
                <a:gd name="T42" fmla="*/ 20 w 95"/>
                <a:gd name="T43" fmla="*/ 7 h 48"/>
                <a:gd name="T44" fmla="*/ 21 w 95"/>
                <a:gd name="T45" fmla="*/ 8 h 48"/>
                <a:gd name="T46" fmla="*/ 22 w 95"/>
                <a:gd name="T47" fmla="*/ 9 h 48"/>
                <a:gd name="T48" fmla="*/ 23 w 95"/>
                <a:gd name="T49" fmla="*/ 10 h 48"/>
                <a:gd name="T50" fmla="*/ 23 w 95"/>
                <a:gd name="T51" fmla="*/ 7 h 48"/>
                <a:gd name="T52" fmla="*/ 22 w 95"/>
                <a:gd name="T53" fmla="*/ 5 h 48"/>
                <a:gd name="T54" fmla="*/ 22 w 95"/>
                <a:gd name="T55" fmla="*/ 3 h 48"/>
                <a:gd name="T56" fmla="*/ 22 w 95"/>
                <a:gd name="T57" fmla="*/ 0 h 48"/>
                <a:gd name="T58" fmla="*/ 20 w 95"/>
                <a:gd name="T59" fmla="*/ 0 h 48"/>
                <a:gd name="T60" fmla="*/ 17 w 95"/>
                <a:gd name="T61" fmla="*/ 0 h 48"/>
                <a:gd name="T62" fmla="*/ 14 w 95"/>
                <a:gd name="T63" fmla="*/ 0 h 48"/>
                <a:gd name="T64" fmla="*/ 11 w 95"/>
                <a:gd name="T65" fmla="*/ 0 h 48"/>
                <a:gd name="T66" fmla="*/ 8 w 95"/>
                <a:gd name="T67" fmla="*/ 1 h 48"/>
                <a:gd name="T68" fmla="*/ 5 w 95"/>
                <a:gd name="T69" fmla="*/ 1 h 48"/>
                <a:gd name="T70" fmla="*/ 2 w 95"/>
                <a:gd name="T71" fmla="*/ 1 h 48"/>
                <a:gd name="T72" fmla="*/ 0 w 95"/>
                <a:gd name="T73" fmla="*/ 0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48"/>
                <a:gd name="T113" fmla="*/ 95 w 95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48">
                  <a:moveTo>
                    <a:pt x="0" y="0"/>
                  </a:moveTo>
                  <a:lnTo>
                    <a:pt x="0" y="11"/>
                  </a:lnTo>
                  <a:lnTo>
                    <a:pt x="1" y="24"/>
                  </a:lnTo>
                  <a:lnTo>
                    <a:pt x="3" y="37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3" y="41"/>
                  </a:lnTo>
                  <a:lnTo>
                    <a:pt x="19" y="39"/>
                  </a:lnTo>
                  <a:lnTo>
                    <a:pt x="26" y="35"/>
                  </a:lnTo>
                  <a:lnTo>
                    <a:pt x="31" y="32"/>
                  </a:lnTo>
                  <a:lnTo>
                    <a:pt x="38" y="30"/>
                  </a:lnTo>
                  <a:lnTo>
                    <a:pt x="43" y="27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65" y="23"/>
                  </a:lnTo>
                  <a:lnTo>
                    <a:pt x="69" y="24"/>
                  </a:lnTo>
                  <a:lnTo>
                    <a:pt x="74" y="25"/>
                  </a:lnTo>
                  <a:lnTo>
                    <a:pt x="79" y="26"/>
                  </a:lnTo>
                  <a:lnTo>
                    <a:pt x="82" y="30"/>
                  </a:lnTo>
                  <a:lnTo>
                    <a:pt x="87" y="32"/>
                  </a:lnTo>
                  <a:lnTo>
                    <a:pt x="91" y="34"/>
                  </a:lnTo>
                  <a:lnTo>
                    <a:pt x="95" y="38"/>
                  </a:lnTo>
                  <a:lnTo>
                    <a:pt x="94" y="29"/>
                  </a:lnTo>
                  <a:lnTo>
                    <a:pt x="91" y="19"/>
                  </a:lnTo>
                  <a:lnTo>
                    <a:pt x="90" y="9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3" y="1"/>
                  </a:lnTo>
                  <a:lnTo>
                    <a:pt x="21" y="1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8" name="Freeform 65"/>
            <p:cNvSpPr>
              <a:spLocks/>
            </p:cNvSpPr>
            <p:nvPr/>
          </p:nvSpPr>
          <p:spPr bwMode="auto">
            <a:xfrm>
              <a:off x="2625" y="2392"/>
              <a:ext cx="73" cy="134"/>
            </a:xfrm>
            <a:custGeom>
              <a:avLst/>
              <a:gdLst>
                <a:gd name="T0" fmla="*/ 35 w 146"/>
                <a:gd name="T1" fmla="*/ 1 h 268"/>
                <a:gd name="T2" fmla="*/ 31 w 146"/>
                <a:gd name="T3" fmla="*/ 2 h 268"/>
                <a:gd name="T4" fmla="*/ 28 w 146"/>
                <a:gd name="T5" fmla="*/ 4 h 268"/>
                <a:gd name="T6" fmla="*/ 24 w 146"/>
                <a:gd name="T7" fmla="*/ 4 h 268"/>
                <a:gd name="T8" fmla="*/ 21 w 146"/>
                <a:gd name="T9" fmla="*/ 4 h 268"/>
                <a:gd name="T10" fmla="*/ 19 w 146"/>
                <a:gd name="T11" fmla="*/ 3 h 268"/>
                <a:gd name="T12" fmla="*/ 17 w 146"/>
                <a:gd name="T13" fmla="*/ 1 h 268"/>
                <a:gd name="T14" fmla="*/ 13 w 146"/>
                <a:gd name="T15" fmla="*/ 1 h 268"/>
                <a:gd name="T16" fmla="*/ 13 w 146"/>
                <a:gd name="T17" fmla="*/ 4 h 268"/>
                <a:gd name="T18" fmla="*/ 13 w 146"/>
                <a:gd name="T19" fmla="*/ 10 h 268"/>
                <a:gd name="T20" fmla="*/ 13 w 146"/>
                <a:gd name="T21" fmla="*/ 15 h 268"/>
                <a:gd name="T22" fmla="*/ 13 w 146"/>
                <a:gd name="T23" fmla="*/ 19 h 268"/>
                <a:gd name="T24" fmla="*/ 12 w 146"/>
                <a:gd name="T25" fmla="*/ 20 h 268"/>
                <a:gd name="T26" fmla="*/ 9 w 146"/>
                <a:gd name="T27" fmla="*/ 20 h 268"/>
                <a:gd name="T28" fmla="*/ 5 w 146"/>
                <a:gd name="T29" fmla="*/ 20 h 268"/>
                <a:gd name="T30" fmla="*/ 2 w 146"/>
                <a:gd name="T31" fmla="*/ 20 h 268"/>
                <a:gd name="T32" fmla="*/ 0 w 146"/>
                <a:gd name="T33" fmla="*/ 22 h 268"/>
                <a:gd name="T34" fmla="*/ 1 w 146"/>
                <a:gd name="T35" fmla="*/ 31 h 268"/>
                <a:gd name="T36" fmla="*/ 7 w 146"/>
                <a:gd name="T37" fmla="*/ 33 h 268"/>
                <a:gd name="T38" fmla="*/ 9 w 146"/>
                <a:gd name="T39" fmla="*/ 34 h 268"/>
                <a:gd name="T40" fmla="*/ 12 w 146"/>
                <a:gd name="T41" fmla="*/ 35 h 268"/>
                <a:gd name="T42" fmla="*/ 15 w 146"/>
                <a:gd name="T43" fmla="*/ 37 h 268"/>
                <a:gd name="T44" fmla="*/ 19 w 146"/>
                <a:gd name="T45" fmla="*/ 39 h 268"/>
                <a:gd name="T46" fmla="*/ 17 w 146"/>
                <a:gd name="T47" fmla="*/ 41 h 268"/>
                <a:gd name="T48" fmla="*/ 12 w 146"/>
                <a:gd name="T49" fmla="*/ 45 h 268"/>
                <a:gd name="T50" fmla="*/ 6 w 146"/>
                <a:gd name="T51" fmla="*/ 48 h 268"/>
                <a:gd name="T52" fmla="*/ 1 w 146"/>
                <a:gd name="T53" fmla="*/ 50 h 268"/>
                <a:gd name="T54" fmla="*/ 0 w 146"/>
                <a:gd name="T55" fmla="*/ 59 h 268"/>
                <a:gd name="T56" fmla="*/ 1 w 146"/>
                <a:gd name="T57" fmla="*/ 67 h 268"/>
                <a:gd name="T58" fmla="*/ 4 w 146"/>
                <a:gd name="T59" fmla="*/ 67 h 268"/>
                <a:gd name="T60" fmla="*/ 7 w 146"/>
                <a:gd name="T61" fmla="*/ 66 h 268"/>
                <a:gd name="T62" fmla="*/ 21 w 146"/>
                <a:gd name="T63" fmla="*/ 53 h 268"/>
                <a:gd name="T64" fmla="*/ 29 w 146"/>
                <a:gd name="T65" fmla="*/ 39 h 268"/>
                <a:gd name="T66" fmla="*/ 35 w 146"/>
                <a:gd name="T67" fmla="*/ 22 h 268"/>
                <a:gd name="T68" fmla="*/ 36 w 146"/>
                <a:gd name="T69" fmla="*/ 4 h 268"/>
                <a:gd name="T70" fmla="*/ 37 w 146"/>
                <a:gd name="T71" fmla="*/ 2 h 268"/>
                <a:gd name="T72" fmla="*/ 37 w 146"/>
                <a:gd name="T73" fmla="*/ 0 h 2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268"/>
                <a:gd name="T113" fmla="*/ 146 w 146"/>
                <a:gd name="T114" fmla="*/ 268 h 2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268">
                  <a:moveTo>
                    <a:pt x="145" y="0"/>
                  </a:moveTo>
                  <a:lnTo>
                    <a:pt x="139" y="4"/>
                  </a:lnTo>
                  <a:lnTo>
                    <a:pt x="133" y="8"/>
                  </a:lnTo>
                  <a:lnTo>
                    <a:pt x="127" y="11"/>
                  </a:lnTo>
                  <a:lnTo>
                    <a:pt x="119" y="14"/>
                  </a:lnTo>
                  <a:lnTo>
                    <a:pt x="112" y="17"/>
                  </a:lnTo>
                  <a:lnTo>
                    <a:pt x="104" y="18"/>
                  </a:lnTo>
                  <a:lnTo>
                    <a:pt x="97" y="19"/>
                  </a:lnTo>
                  <a:lnTo>
                    <a:pt x="89" y="18"/>
                  </a:lnTo>
                  <a:lnTo>
                    <a:pt x="85" y="17"/>
                  </a:lnTo>
                  <a:lnTo>
                    <a:pt x="81" y="14"/>
                  </a:lnTo>
                  <a:lnTo>
                    <a:pt x="76" y="12"/>
                  </a:lnTo>
                  <a:lnTo>
                    <a:pt x="70" y="9"/>
                  </a:lnTo>
                  <a:lnTo>
                    <a:pt x="65" y="6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52" y="18"/>
                  </a:lnTo>
                  <a:lnTo>
                    <a:pt x="52" y="28"/>
                  </a:lnTo>
                  <a:lnTo>
                    <a:pt x="53" y="40"/>
                  </a:lnTo>
                  <a:lnTo>
                    <a:pt x="53" y="56"/>
                  </a:lnTo>
                  <a:lnTo>
                    <a:pt x="52" y="62"/>
                  </a:lnTo>
                  <a:lnTo>
                    <a:pt x="53" y="69"/>
                  </a:lnTo>
                  <a:lnTo>
                    <a:pt x="54" y="76"/>
                  </a:lnTo>
                  <a:lnTo>
                    <a:pt x="54" y="78"/>
                  </a:lnTo>
                  <a:lnTo>
                    <a:pt x="48" y="80"/>
                  </a:lnTo>
                  <a:lnTo>
                    <a:pt x="43" y="80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3" y="81"/>
                  </a:lnTo>
                  <a:lnTo>
                    <a:pt x="15" y="81"/>
                  </a:lnTo>
                  <a:lnTo>
                    <a:pt x="8" y="81"/>
                  </a:lnTo>
                  <a:lnTo>
                    <a:pt x="1" y="80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28" y="131"/>
                  </a:lnTo>
                  <a:lnTo>
                    <a:pt x="30" y="131"/>
                  </a:lnTo>
                  <a:lnTo>
                    <a:pt x="35" y="133"/>
                  </a:lnTo>
                  <a:lnTo>
                    <a:pt x="42" y="137"/>
                  </a:lnTo>
                  <a:lnTo>
                    <a:pt x="48" y="141"/>
                  </a:lnTo>
                  <a:lnTo>
                    <a:pt x="55" y="146"/>
                  </a:lnTo>
                  <a:lnTo>
                    <a:pt x="63" y="150"/>
                  </a:lnTo>
                  <a:lnTo>
                    <a:pt x="70" y="155"/>
                  </a:lnTo>
                  <a:lnTo>
                    <a:pt x="76" y="158"/>
                  </a:lnTo>
                  <a:lnTo>
                    <a:pt x="74" y="161"/>
                  </a:lnTo>
                  <a:lnTo>
                    <a:pt x="68" y="165"/>
                  </a:lnTo>
                  <a:lnTo>
                    <a:pt x="60" y="172"/>
                  </a:lnTo>
                  <a:lnTo>
                    <a:pt x="50" y="180"/>
                  </a:lnTo>
                  <a:lnTo>
                    <a:pt x="37" y="188"/>
                  </a:lnTo>
                  <a:lnTo>
                    <a:pt x="24" y="195"/>
                  </a:lnTo>
                  <a:lnTo>
                    <a:pt x="13" y="201"/>
                  </a:lnTo>
                  <a:lnTo>
                    <a:pt x="1" y="203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1" y="268"/>
                  </a:lnTo>
                  <a:lnTo>
                    <a:pt x="8" y="268"/>
                  </a:lnTo>
                  <a:lnTo>
                    <a:pt x="16" y="267"/>
                  </a:lnTo>
                  <a:lnTo>
                    <a:pt x="24" y="264"/>
                  </a:lnTo>
                  <a:lnTo>
                    <a:pt x="31" y="262"/>
                  </a:lnTo>
                  <a:lnTo>
                    <a:pt x="60" y="240"/>
                  </a:lnTo>
                  <a:lnTo>
                    <a:pt x="84" y="215"/>
                  </a:lnTo>
                  <a:lnTo>
                    <a:pt x="104" y="187"/>
                  </a:lnTo>
                  <a:lnTo>
                    <a:pt x="119" y="156"/>
                  </a:lnTo>
                  <a:lnTo>
                    <a:pt x="130" y="123"/>
                  </a:lnTo>
                  <a:lnTo>
                    <a:pt x="137" y="89"/>
                  </a:lnTo>
                  <a:lnTo>
                    <a:pt x="142" y="54"/>
                  </a:lnTo>
                  <a:lnTo>
                    <a:pt x="144" y="18"/>
                  </a:lnTo>
                  <a:lnTo>
                    <a:pt x="144" y="13"/>
                  </a:lnTo>
                  <a:lnTo>
                    <a:pt x="145" y="9"/>
                  </a:lnTo>
                  <a:lnTo>
                    <a:pt x="146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799" name="Freeform 66"/>
            <p:cNvSpPr>
              <a:spLocks/>
            </p:cNvSpPr>
            <p:nvPr/>
          </p:nvSpPr>
          <p:spPr bwMode="auto">
            <a:xfrm>
              <a:off x="2530" y="2438"/>
              <a:ext cx="95" cy="193"/>
            </a:xfrm>
            <a:custGeom>
              <a:avLst/>
              <a:gdLst>
                <a:gd name="T0" fmla="*/ 6 w 190"/>
                <a:gd name="T1" fmla="*/ 12 h 387"/>
                <a:gd name="T2" fmla="*/ 7 w 190"/>
                <a:gd name="T3" fmla="*/ 15 h 387"/>
                <a:gd name="T4" fmla="*/ 10 w 190"/>
                <a:gd name="T5" fmla="*/ 18 h 387"/>
                <a:gd name="T6" fmla="*/ 12 w 190"/>
                <a:gd name="T7" fmla="*/ 20 h 387"/>
                <a:gd name="T8" fmla="*/ 13 w 190"/>
                <a:gd name="T9" fmla="*/ 23 h 387"/>
                <a:gd name="T10" fmla="*/ 15 w 190"/>
                <a:gd name="T11" fmla="*/ 26 h 387"/>
                <a:gd name="T12" fmla="*/ 17 w 190"/>
                <a:gd name="T13" fmla="*/ 28 h 387"/>
                <a:gd name="T14" fmla="*/ 19 w 190"/>
                <a:gd name="T15" fmla="*/ 30 h 387"/>
                <a:gd name="T16" fmla="*/ 21 w 190"/>
                <a:gd name="T17" fmla="*/ 31 h 387"/>
                <a:gd name="T18" fmla="*/ 23 w 190"/>
                <a:gd name="T19" fmla="*/ 33 h 387"/>
                <a:gd name="T20" fmla="*/ 25 w 190"/>
                <a:gd name="T21" fmla="*/ 34 h 387"/>
                <a:gd name="T22" fmla="*/ 27 w 190"/>
                <a:gd name="T23" fmla="*/ 36 h 387"/>
                <a:gd name="T24" fmla="*/ 30 w 190"/>
                <a:gd name="T25" fmla="*/ 38 h 387"/>
                <a:gd name="T26" fmla="*/ 32 w 190"/>
                <a:gd name="T27" fmla="*/ 38 h 387"/>
                <a:gd name="T28" fmla="*/ 34 w 190"/>
                <a:gd name="T29" fmla="*/ 39 h 387"/>
                <a:gd name="T30" fmla="*/ 37 w 190"/>
                <a:gd name="T31" fmla="*/ 40 h 387"/>
                <a:gd name="T32" fmla="*/ 39 w 190"/>
                <a:gd name="T33" fmla="*/ 41 h 387"/>
                <a:gd name="T34" fmla="*/ 42 w 190"/>
                <a:gd name="T35" fmla="*/ 42 h 387"/>
                <a:gd name="T36" fmla="*/ 44 w 190"/>
                <a:gd name="T37" fmla="*/ 42 h 387"/>
                <a:gd name="T38" fmla="*/ 46 w 190"/>
                <a:gd name="T39" fmla="*/ 43 h 387"/>
                <a:gd name="T40" fmla="*/ 48 w 190"/>
                <a:gd name="T41" fmla="*/ 44 h 387"/>
                <a:gd name="T42" fmla="*/ 47 w 190"/>
                <a:gd name="T43" fmla="*/ 54 h 387"/>
                <a:gd name="T44" fmla="*/ 47 w 190"/>
                <a:gd name="T45" fmla="*/ 71 h 387"/>
                <a:gd name="T46" fmla="*/ 46 w 190"/>
                <a:gd name="T47" fmla="*/ 86 h 387"/>
                <a:gd name="T48" fmla="*/ 47 w 190"/>
                <a:gd name="T49" fmla="*/ 96 h 387"/>
                <a:gd name="T50" fmla="*/ 46 w 190"/>
                <a:gd name="T51" fmla="*/ 96 h 387"/>
                <a:gd name="T52" fmla="*/ 44 w 190"/>
                <a:gd name="T53" fmla="*/ 96 h 387"/>
                <a:gd name="T54" fmla="*/ 43 w 190"/>
                <a:gd name="T55" fmla="*/ 96 h 387"/>
                <a:gd name="T56" fmla="*/ 42 w 190"/>
                <a:gd name="T57" fmla="*/ 96 h 387"/>
                <a:gd name="T58" fmla="*/ 41 w 190"/>
                <a:gd name="T59" fmla="*/ 96 h 387"/>
                <a:gd name="T60" fmla="*/ 40 w 190"/>
                <a:gd name="T61" fmla="*/ 96 h 387"/>
                <a:gd name="T62" fmla="*/ 39 w 190"/>
                <a:gd name="T63" fmla="*/ 95 h 387"/>
                <a:gd name="T64" fmla="*/ 38 w 190"/>
                <a:gd name="T65" fmla="*/ 95 h 387"/>
                <a:gd name="T66" fmla="*/ 36 w 190"/>
                <a:gd name="T67" fmla="*/ 95 h 387"/>
                <a:gd name="T68" fmla="*/ 34 w 190"/>
                <a:gd name="T69" fmla="*/ 95 h 387"/>
                <a:gd name="T70" fmla="*/ 31 w 190"/>
                <a:gd name="T71" fmla="*/ 95 h 387"/>
                <a:gd name="T72" fmla="*/ 30 w 190"/>
                <a:gd name="T73" fmla="*/ 95 h 387"/>
                <a:gd name="T74" fmla="*/ 28 w 190"/>
                <a:gd name="T75" fmla="*/ 95 h 387"/>
                <a:gd name="T76" fmla="*/ 26 w 190"/>
                <a:gd name="T77" fmla="*/ 94 h 387"/>
                <a:gd name="T78" fmla="*/ 24 w 190"/>
                <a:gd name="T79" fmla="*/ 93 h 387"/>
                <a:gd name="T80" fmla="*/ 23 w 190"/>
                <a:gd name="T81" fmla="*/ 93 h 387"/>
                <a:gd name="T82" fmla="*/ 23 w 190"/>
                <a:gd name="T83" fmla="*/ 92 h 387"/>
                <a:gd name="T84" fmla="*/ 21 w 190"/>
                <a:gd name="T85" fmla="*/ 91 h 387"/>
                <a:gd name="T86" fmla="*/ 19 w 190"/>
                <a:gd name="T87" fmla="*/ 90 h 387"/>
                <a:gd name="T88" fmla="*/ 17 w 190"/>
                <a:gd name="T89" fmla="*/ 88 h 387"/>
                <a:gd name="T90" fmla="*/ 17 w 190"/>
                <a:gd name="T91" fmla="*/ 88 h 387"/>
                <a:gd name="T92" fmla="*/ 15 w 190"/>
                <a:gd name="T93" fmla="*/ 87 h 387"/>
                <a:gd name="T94" fmla="*/ 13 w 190"/>
                <a:gd name="T95" fmla="*/ 86 h 387"/>
                <a:gd name="T96" fmla="*/ 12 w 190"/>
                <a:gd name="T97" fmla="*/ 84 h 387"/>
                <a:gd name="T98" fmla="*/ 9 w 190"/>
                <a:gd name="T99" fmla="*/ 82 h 387"/>
                <a:gd name="T100" fmla="*/ 6 w 190"/>
                <a:gd name="T101" fmla="*/ 80 h 387"/>
                <a:gd name="T102" fmla="*/ 3 w 190"/>
                <a:gd name="T103" fmla="*/ 78 h 387"/>
                <a:gd name="T104" fmla="*/ 0 w 190"/>
                <a:gd name="T105" fmla="*/ 76 h 387"/>
                <a:gd name="T106" fmla="*/ 1 w 190"/>
                <a:gd name="T107" fmla="*/ 58 h 387"/>
                <a:gd name="T108" fmla="*/ 1 w 190"/>
                <a:gd name="T109" fmla="*/ 38 h 387"/>
                <a:gd name="T110" fmla="*/ 1 w 190"/>
                <a:gd name="T111" fmla="*/ 18 h 387"/>
                <a:gd name="T112" fmla="*/ 1 w 190"/>
                <a:gd name="T113" fmla="*/ 0 h 387"/>
                <a:gd name="T114" fmla="*/ 2 w 190"/>
                <a:gd name="T115" fmla="*/ 2 h 387"/>
                <a:gd name="T116" fmla="*/ 3 w 190"/>
                <a:gd name="T117" fmla="*/ 6 h 387"/>
                <a:gd name="T118" fmla="*/ 6 w 190"/>
                <a:gd name="T119" fmla="*/ 9 h 387"/>
                <a:gd name="T120" fmla="*/ 6 w 190"/>
                <a:gd name="T121" fmla="*/ 12 h 3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387"/>
                <a:gd name="T185" fmla="*/ 190 w 190"/>
                <a:gd name="T186" fmla="*/ 387 h 3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387">
                  <a:moveTo>
                    <a:pt x="25" y="50"/>
                  </a:moveTo>
                  <a:lnTo>
                    <a:pt x="31" y="62"/>
                  </a:lnTo>
                  <a:lnTo>
                    <a:pt x="37" y="72"/>
                  </a:lnTo>
                  <a:lnTo>
                    <a:pt x="45" y="82"/>
                  </a:lnTo>
                  <a:lnTo>
                    <a:pt x="52" y="93"/>
                  </a:lnTo>
                  <a:lnTo>
                    <a:pt x="60" y="104"/>
                  </a:lnTo>
                  <a:lnTo>
                    <a:pt x="67" y="114"/>
                  </a:lnTo>
                  <a:lnTo>
                    <a:pt x="75" y="120"/>
                  </a:lnTo>
                  <a:lnTo>
                    <a:pt x="83" y="127"/>
                  </a:lnTo>
                  <a:lnTo>
                    <a:pt x="91" y="133"/>
                  </a:lnTo>
                  <a:lnTo>
                    <a:pt x="100" y="139"/>
                  </a:lnTo>
                  <a:lnTo>
                    <a:pt x="111" y="145"/>
                  </a:lnTo>
                  <a:lnTo>
                    <a:pt x="121" y="152"/>
                  </a:lnTo>
                  <a:lnTo>
                    <a:pt x="128" y="155"/>
                  </a:lnTo>
                  <a:lnTo>
                    <a:pt x="136" y="158"/>
                  </a:lnTo>
                  <a:lnTo>
                    <a:pt x="145" y="162"/>
                  </a:lnTo>
                  <a:lnTo>
                    <a:pt x="156" y="165"/>
                  </a:lnTo>
                  <a:lnTo>
                    <a:pt x="166" y="168"/>
                  </a:lnTo>
                  <a:lnTo>
                    <a:pt x="175" y="171"/>
                  </a:lnTo>
                  <a:lnTo>
                    <a:pt x="183" y="173"/>
                  </a:lnTo>
                  <a:lnTo>
                    <a:pt x="190" y="177"/>
                  </a:lnTo>
                  <a:lnTo>
                    <a:pt x="188" y="219"/>
                  </a:lnTo>
                  <a:lnTo>
                    <a:pt x="186" y="284"/>
                  </a:lnTo>
                  <a:lnTo>
                    <a:pt x="184" y="347"/>
                  </a:lnTo>
                  <a:lnTo>
                    <a:pt x="186" y="387"/>
                  </a:lnTo>
                  <a:lnTo>
                    <a:pt x="181" y="387"/>
                  </a:lnTo>
                  <a:lnTo>
                    <a:pt x="176" y="387"/>
                  </a:lnTo>
                  <a:lnTo>
                    <a:pt x="172" y="385"/>
                  </a:lnTo>
                  <a:lnTo>
                    <a:pt x="167" y="385"/>
                  </a:lnTo>
                  <a:lnTo>
                    <a:pt x="163" y="384"/>
                  </a:lnTo>
                  <a:lnTo>
                    <a:pt x="158" y="384"/>
                  </a:lnTo>
                  <a:lnTo>
                    <a:pt x="153" y="383"/>
                  </a:lnTo>
                  <a:lnTo>
                    <a:pt x="149" y="383"/>
                  </a:lnTo>
                  <a:lnTo>
                    <a:pt x="142" y="383"/>
                  </a:lnTo>
                  <a:lnTo>
                    <a:pt x="135" y="383"/>
                  </a:lnTo>
                  <a:lnTo>
                    <a:pt x="127" y="382"/>
                  </a:lnTo>
                  <a:lnTo>
                    <a:pt x="120" y="381"/>
                  </a:lnTo>
                  <a:lnTo>
                    <a:pt x="113" y="380"/>
                  </a:lnTo>
                  <a:lnTo>
                    <a:pt x="106" y="377"/>
                  </a:lnTo>
                  <a:lnTo>
                    <a:pt x="99" y="375"/>
                  </a:lnTo>
                  <a:lnTo>
                    <a:pt x="92" y="373"/>
                  </a:lnTo>
                  <a:lnTo>
                    <a:pt x="89" y="370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8" y="355"/>
                  </a:lnTo>
                  <a:lnTo>
                    <a:pt x="67" y="354"/>
                  </a:lnTo>
                  <a:lnTo>
                    <a:pt x="62" y="351"/>
                  </a:lnTo>
                  <a:lnTo>
                    <a:pt x="55" y="345"/>
                  </a:lnTo>
                  <a:lnTo>
                    <a:pt x="46" y="339"/>
                  </a:lnTo>
                  <a:lnTo>
                    <a:pt x="36" y="331"/>
                  </a:lnTo>
                  <a:lnTo>
                    <a:pt x="24" y="323"/>
                  </a:lnTo>
                  <a:lnTo>
                    <a:pt x="13" y="315"/>
                  </a:lnTo>
                  <a:lnTo>
                    <a:pt x="0" y="307"/>
                  </a:lnTo>
                  <a:lnTo>
                    <a:pt x="1" y="234"/>
                  </a:lnTo>
                  <a:lnTo>
                    <a:pt x="4" y="153"/>
                  </a:lnTo>
                  <a:lnTo>
                    <a:pt x="5" y="72"/>
                  </a:lnTo>
                  <a:lnTo>
                    <a:pt x="2" y="0"/>
                  </a:lnTo>
                  <a:lnTo>
                    <a:pt x="8" y="11"/>
                  </a:lnTo>
                  <a:lnTo>
                    <a:pt x="15" y="25"/>
                  </a:lnTo>
                  <a:lnTo>
                    <a:pt x="21" y="39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0" name="Freeform 67"/>
            <p:cNvSpPr>
              <a:spLocks/>
            </p:cNvSpPr>
            <p:nvPr/>
          </p:nvSpPr>
          <p:spPr bwMode="auto">
            <a:xfrm>
              <a:off x="3036" y="2316"/>
              <a:ext cx="160" cy="206"/>
            </a:xfrm>
            <a:custGeom>
              <a:avLst/>
              <a:gdLst>
                <a:gd name="T0" fmla="*/ 29 w 319"/>
                <a:gd name="T1" fmla="*/ 0 h 413"/>
                <a:gd name="T2" fmla="*/ 34 w 319"/>
                <a:gd name="T3" fmla="*/ 1 h 413"/>
                <a:gd name="T4" fmla="*/ 40 w 319"/>
                <a:gd name="T5" fmla="*/ 1 h 413"/>
                <a:gd name="T6" fmla="*/ 45 w 319"/>
                <a:gd name="T7" fmla="*/ 2 h 413"/>
                <a:gd name="T8" fmla="*/ 50 w 319"/>
                <a:gd name="T9" fmla="*/ 3 h 413"/>
                <a:gd name="T10" fmla="*/ 53 w 319"/>
                <a:gd name="T11" fmla="*/ 3 h 413"/>
                <a:gd name="T12" fmla="*/ 56 w 319"/>
                <a:gd name="T13" fmla="*/ 4 h 413"/>
                <a:gd name="T14" fmla="*/ 59 w 319"/>
                <a:gd name="T15" fmla="*/ 5 h 413"/>
                <a:gd name="T16" fmla="*/ 64 w 319"/>
                <a:gd name="T17" fmla="*/ 12 h 413"/>
                <a:gd name="T18" fmla="*/ 67 w 319"/>
                <a:gd name="T19" fmla="*/ 25 h 413"/>
                <a:gd name="T20" fmla="*/ 69 w 319"/>
                <a:gd name="T21" fmla="*/ 33 h 413"/>
                <a:gd name="T22" fmla="*/ 71 w 319"/>
                <a:gd name="T23" fmla="*/ 37 h 413"/>
                <a:gd name="T24" fmla="*/ 75 w 319"/>
                <a:gd name="T25" fmla="*/ 39 h 413"/>
                <a:gd name="T26" fmla="*/ 78 w 319"/>
                <a:gd name="T27" fmla="*/ 41 h 413"/>
                <a:gd name="T28" fmla="*/ 80 w 319"/>
                <a:gd name="T29" fmla="*/ 48 h 413"/>
                <a:gd name="T30" fmla="*/ 78 w 319"/>
                <a:gd name="T31" fmla="*/ 61 h 413"/>
                <a:gd name="T32" fmla="*/ 74 w 319"/>
                <a:gd name="T33" fmla="*/ 64 h 413"/>
                <a:gd name="T34" fmla="*/ 70 w 319"/>
                <a:gd name="T35" fmla="*/ 66 h 413"/>
                <a:gd name="T36" fmla="*/ 67 w 319"/>
                <a:gd name="T37" fmla="*/ 74 h 413"/>
                <a:gd name="T38" fmla="*/ 61 w 319"/>
                <a:gd name="T39" fmla="*/ 82 h 413"/>
                <a:gd name="T40" fmla="*/ 55 w 319"/>
                <a:gd name="T41" fmla="*/ 89 h 413"/>
                <a:gd name="T42" fmla="*/ 47 w 319"/>
                <a:gd name="T43" fmla="*/ 96 h 413"/>
                <a:gd name="T44" fmla="*/ 39 w 319"/>
                <a:gd name="T45" fmla="*/ 100 h 413"/>
                <a:gd name="T46" fmla="*/ 35 w 319"/>
                <a:gd name="T47" fmla="*/ 102 h 413"/>
                <a:gd name="T48" fmla="*/ 32 w 319"/>
                <a:gd name="T49" fmla="*/ 102 h 413"/>
                <a:gd name="T50" fmla="*/ 29 w 319"/>
                <a:gd name="T51" fmla="*/ 103 h 413"/>
                <a:gd name="T52" fmla="*/ 25 w 319"/>
                <a:gd name="T53" fmla="*/ 103 h 413"/>
                <a:gd name="T54" fmla="*/ 23 w 319"/>
                <a:gd name="T55" fmla="*/ 103 h 413"/>
                <a:gd name="T56" fmla="*/ 20 w 319"/>
                <a:gd name="T57" fmla="*/ 103 h 413"/>
                <a:gd name="T58" fmla="*/ 16 w 319"/>
                <a:gd name="T59" fmla="*/ 103 h 413"/>
                <a:gd name="T60" fmla="*/ 14 w 319"/>
                <a:gd name="T61" fmla="*/ 103 h 413"/>
                <a:gd name="T62" fmla="*/ 14 w 319"/>
                <a:gd name="T63" fmla="*/ 94 h 413"/>
                <a:gd name="T64" fmla="*/ 14 w 319"/>
                <a:gd name="T65" fmla="*/ 86 h 413"/>
                <a:gd name="T66" fmla="*/ 17 w 319"/>
                <a:gd name="T67" fmla="*/ 86 h 413"/>
                <a:gd name="T68" fmla="*/ 20 w 319"/>
                <a:gd name="T69" fmla="*/ 84 h 413"/>
                <a:gd name="T70" fmla="*/ 23 w 319"/>
                <a:gd name="T71" fmla="*/ 82 h 413"/>
                <a:gd name="T72" fmla="*/ 26 w 319"/>
                <a:gd name="T73" fmla="*/ 80 h 413"/>
                <a:gd name="T74" fmla="*/ 22 w 319"/>
                <a:gd name="T75" fmla="*/ 67 h 413"/>
                <a:gd name="T76" fmla="*/ 17 w 319"/>
                <a:gd name="T77" fmla="*/ 68 h 413"/>
                <a:gd name="T78" fmla="*/ 14 w 319"/>
                <a:gd name="T79" fmla="*/ 71 h 413"/>
                <a:gd name="T80" fmla="*/ 14 w 319"/>
                <a:gd name="T81" fmla="*/ 64 h 413"/>
                <a:gd name="T82" fmla="*/ 14 w 319"/>
                <a:gd name="T83" fmla="*/ 57 h 413"/>
                <a:gd name="T84" fmla="*/ 11 w 319"/>
                <a:gd name="T85" fmla="*/ 57 h 413"/>
                <a:gd name="T86" fmla="*/ 7 w 319"/>
                <a:gd name="T87" fmla="*/ 57 h 413"/>
                <a:gd name="T88" fmla="*/ 3 w 319"/>
                <a:gd name="T89" fmla="*/ 57 h 413"/>
                <a:gd name="T90" fmla="*/ 0 w 319"/>
                <a:gd name="T91" fmla="*/ 56 h 413"/>
                <a:gd name="T92" fmla="*/ 5 w 319"/>
                <a:gd name="T93" fmla="*/ 28 h 413"/>
                <a:gd name="T94" fmla="*/ 9 w 319"/>
                <a:gd name="T95" fmla="*/ 0 h 413"/>
                <a:gd name="T96" fmla="*/ 13 w 319"/>
                <a:gd name="T97" fmla="*/ 0 h 413"/>
                <a:gd name="T98" fmla="*/ 17 w 319"/>
                <a:gd name="T99" fmla="*/ 0 h 413"/>
                <a:gd name="T100" fmla="*/ 22 w 319"/>
                <a:gd name="T101" fmla="*/ 0 h 413"/>
                <a:gd name="T102" fmla="*/ 26 w 319"/>
                <a:gd name="T103" fmla="*/ 0 h 4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9"/>
                <a:gd name="T157" fmla="*/ 0 h 413"/>
                <a:gd name="T158" fmla="*/ 319 w 319"/>
                <a:gd name="T159" fmla="*/ 413 h 4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9" h="413">
                  <a:moveTo>
                    <a:pt x="102" y="3"/>
                  </a:moveTo>
                  <a:lnTo>
                    <a:pt x="113" y="3"/>
                  </a:lnTo>
                  <a:lnTo>
                    <a:pt x="124" y="4"/>
                  </a:lnTo>
                  <a:lnTo>
                    <a:pt x="135" y="4"/>
                  </a:lnTo>
                  <a:lnTo>
                    <a:pt x="146" y="5"/>
                  </a:lnTo>
                  <a:lnTo>
                    <a:pt x="158" y="6"/>
                  </a:lnTo>
                  <a:lnTo>
                    <a:pt x="168" y="8"/>
                  </a:lnTo>
                  <a:lnTo>
                    <a:pt x="180" y="10"/>
                  </a:lnTo>
                  <a:lnTo>
                    <a:pt x="190" y="12"/>
                  </a:lnTo>
                  <a:lnTo>
                    <a:pt x="197" y="13"/>
                  </a:lnTo>
                  <a:lnTo>
                    <a:pt x="204" y="14"/>
                  </a:lnTo>
                  <a:lnTo>
                    <a:pt x="211" y="15"/>
                  </a:lnTo>
                  <a:lnTo>
                    <a:pt x="216" y="16"/>
                  </a:lnTo>
                  <a:lnTo>
                    <a:pt x="223" y="18"/>
                  </a:lnTo>
                  <a:lnTo>
                    <a:pt x="230" y="20"/>
                  </a:lnTo>
                  <a:lnTo>
                    <a:pt x="236" y="21"/>
                  </a:lnTo>
                  <a:lnTo>
                    <a:pt x="243" y="23"/>
                  </a:lnTo>
                  <a:lnTo>
                    <a:pt x="256" y="48"/>
                  </a:lnTo>
                  <a:lnTo>
                    <a:pt x="262" y="73"/>
                  </a:lnTo>
                  <a:lnTo>
                    <a:pt x="267" y="101"/>
                  </a:lnTo>
                  <a:lnTo>
                    <a:pt x="272" y="127"/>
                  </a:lnTo>
                  <a:lnTo>
                    <a:pt x="274" y="135"/>
                  </a:lnTo>
                  <a:lnTo>
                    <a:pt x="276" y="144"/>
                  </a:lnTo>
                  <a:lnTo>
                    <a:pt x="281" y="151"/>
                  </a:lnTo>
                  <a:lnTo>
                    <a:pt x="289" y="155"/>
                  </a:lnTo>
                  <a:lnTo>
                    <a:pt x="297" y="157"/>
                  </a:lnTo>
                  <a:lnTo>
                    <a:pt x="305" y="160"/>
                  </a:lnTo>
                  <a:lnTo>
                    <a:pt x="312" y="164"/>
                  </a:lnTo>
                  <a:lnTo>
                    <a:pt x="319" y="168"/>
                  </a:lnTo>
                  <a:lnTo>
                    <a:pt x="317" y="194"/>
                  </a:lnTo>
                  <a:lnTo>
                    <a:pt x="314" y="221"/>
                  </a:lnTo>
                  <a:lnTo>
                    <a:pt x="310" y="245"/>
                  </a:lnTo>
                  <a:lnTo>
                    <a:pt x="299" y="254"/>
                  </a:lnTo>
                  <a:lnTo>
                    <a:pt x="294" y="256"/>
                  </a:lnTo>
                  <a:lnTo>
                    <a:pt x="286" y="259"/>
                  </a:lnTo>
                  <a:lnTo>
                    <a:pt x="279" y="265"/>
                  </a:lnTo>
                  <a:lnTo>
                    <a:pt x="277" y="269"/>
                  </a:lnTo>
                  <a:lnTo>
                    <a:pt x="267" y="297"/>
                  </a:lnTo>
                  <a:lnTo>
                    <a:pt x="256" y="314"/>
                  </a:lnTo>
                  <a:lnTo>
                    <a:pt x="243" y="329"/>
                  </a:lnTo>
                  <a:lnTo>
                    <a:pt x="230" y="345"/>
                  </a:lnTo>
                  <a:lnTo>
                    <a:pt x="218" y="359"/>
                  </a:lnTo>
                  <a:lnTo>
                    <a:pt x="203" y="372"/>
                  </a:lnTo>
                  <a:lnTo>
                    <a:pt x="188" y="385"/>
                  </a:lnTo>
                  <a:lnTo>
                    <a:pt x="170" y="395"/>
                  </a:lnTo>
                  <a:lnTo>
                    <a:pt x="153" y="403"/>
                  </a:lnTo>
                  <a:lnTo>
                    <a:pt x="147" y="406"/>
                  </a:lnTo>
                  <a:lnTo>
                    <a:pt x="140" y="408"/>
                  </a:lnTo>
                  <a:lnTo>
                    <a:pt x="135" y="409"/>
                  </a:lnTo>
                  <a:lnTo>
                    <a:pt x="128" y="410"/>
                  </a:lnTo>
                  <a:lnTo>
                    <a:pt x="121" y="412"/>
                  </a:lnTo>
                  <a:lnTo>
                    <a:pt x="114" y="413"/>
                  </a:lnTo>
                  <a:lnTo>
                    <a:pt x="107" y="413"/>
                  </a:lnTo>
                  <a:lnTo>
                    <a:pt x="100" y="413"/>
                  </a:lnTo>
                  <a:lnTo>
                    <a:pt x="95" y="413"/>
                  </a:lnTo>
                  <a:lnTo>
                    <a:pt x="91" y="413"/>
                  </a:lnTo>
                  <a:lnTo>
                    <a:pt x="84" y="413"/>
                  </a:lnTo>
                  <a:lnTo>
                    <a:pt x="77" y="413"/>
                  </a:lnTo>
                  <a:lnTo>
                    <a:pt x="70" y="413"/>
                  </a:lnTo>
                  <a:lnTo>
                    <a:pt x="64" y="412"/>
                  </a:lnTo>
                  <a:lnTo>
                    <a:pt x="59" y="412"/>
                  </a:lnTo>
                  <a:lnTo>
                    <a:pt x="55" y="412"/>
                  </a:lnTo>
                  <a:lnTo>
                    <a:pt x="54" y="395"/>
                  </a:lnTo>
                  <a:lnTo>
                    <a:pt x="54" y="379"/>
                  </a:lnTo>
                  <a:lnTo>
                    <a:pt x="54" y="362"/>
                  </a:lnTo>
                  <a:lnTo>
                    <a:pt x="54" y="346"/>
                  </a:lnTo>
                  <a:lnTo>
                    <a:pt x="60" y="346"/>
                  </a:lnTo>
                  <a:lnTo>
                    <a:pt x="67" y="345"/>
                  </a:lnTo>
                  <a:lnTo>
                    <a:pt x="74" y="342"/>
                  </a:lnTo>
                  <a:lnTo>
                    <a:pt x="80" y="339"/>
                  </a:lnTo>
                  <a:lnTo>
                    <a:pt x="86" y="335"/>
                  </a:lnTo>
                  <a:lnTo>
                    <a:pt x="92" y="331"/>
                  </a:lnTo>
                  <a:lnTo>
                    <a:pt x="98" y="327"/>
                  </a:lnTo>
                  <a:lnTo>
                    <a:pt x="101" y="323"/>
                  </a:lnTo>
                  <a:lnTo>
                    <a:pt x="132" y="297"/>
                  </a:lnTo>
                  <a:lnTo>
                    <a:pt x="85" y="270"/>
                  </a:lnTo>
                  <a:lnTo>
                    <a:pt x="76" y="271"/>
                  </a:lnTo>
                  <a:lnTo>
                    <a:pt x="68" y="274"/>
                  </a:lnTo>
                  <a:lnTo>
                    <a:pt x="60" y="280"/>
                  </a:lnTo>
                  <a:lnTo>
                    <a:pt x="53" y="285"/>
                  </a:lnTo>
                  <a:lnTo>
                    <a:pt x="53" y="270"/>
                  </a:lnTo>
                  <a:lnTo>
                    <a:pt x="54" y="257"/>
                  </a:lnTo>
                  <a:lnTo>
                    <a:pt x="54" y="246"/>
                  </a:lnTo>
                  <a:lnTo>
                    <a:pt x="54" y="230"/>
                  </a:lnTo>
                  <a:lnTo>
                    <a:pt x="48" y="230"/>
                  </a:lnTo>
                  <a:lnTo>
                    <a:pt x="42" y="230"/>
                  </a:lnTo>
                  <a:lnTo>
                    <a:pt x="34" y="230"/>
                  </a:lnTo>
                  <a:lnTo>
                    <a:pt x="27" y="230"/>
                  </a:lnTo>
                  <a:lnTo>
                    <a:pt x="19" y="230"/>
                  </a:lnTo>
                  <a:lnTo>
                    <a:pt x="12" y="228"/>
                  </a:lnTo>
                  <a:lnTo>
                    <a:pt x="6" y="227"/>
                  </a:lnTo>
                  <a:lnTo>
                    <a:pt x="0" y="226"/>
                  </a:lnTo>
                  <a:lnTo>
                    <a:pt x="7" y="173"/>
                  </a:lnTo>
                  <a:lnTo>
                    <a:pt x="17" y="114"/>
                  </a:lnTo>
                  <a:lnTo>
                    <a:pt x="26" y="56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7" y="1"/>
                  </a:lnTo>
                  <a:lnTo>
                    <a:pt x="85" y="3"/>
                  </a:lnTo>
                  <a:lnTo>
                    <a:pt x="94" y="3"/>
                  </a:lnTo>
                  <a:lnTo>
                    <a:pt x="102" y="3"/>
                  </a:lnTo>
                  <a:close/>
                </a:path>
              </a:pathLst>
            </a:custGeom>
            <a:solidFill>
              <a:srgbClr val="FF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1" name="Freeform 68"/>
            <p:cNvSpPr>
              <a:spLocks/>
            </p:cNvSpPr>
            <p:nvPr/>
          </p:nvSpPr>
          <p:spPr bwMode="auto">
            <a:xfrm>
              <a:off x="3075" y="2347"/>
              <a:ext cx="61" cy="11"/>
            </a:xfrm>
            <a:custGeom>
              <a:avLst/>
              <a:gdLst>
                <a:gd name="T0" fmla="*/ 22 w 122"/>
                <a:gd name="T1" fmla="*/ 1 h 22"/>
                <a:gd name="T2" fmla="*/ 23 w 122"/>
                <a:gd name="T3" fmla="*/ 1 h 22"/>
                <a:gd name="T4" fmla="*/ 24 w 122"/>
                <a:gd name="T5" fmla="*/ 1 h 22"/>
                <a:gd name="T6" fmla="*/ 25 w 122"/>
                <a:gd name="T7" fmla="*/ 1 h 22"/>
                <a:gd name="T8" fmla="*/ 26 w 122"/>
                <a:gd name="T9" fmla="*/ 1 h 22"/>
                <a:gd name="T10" fmla="*/ 27 w 122"/>
                <a:gd name="T11" fmla="*/ 1 h 22"/>
                <a:gd name="T12" fmla="*/ 28 w 122"/>
                <a:gd name="T13" fmla="*/ 1 h 22"/>
                <a:gd name="T14" fmla="*/ 29 w 122"/>
                <a:gd name="T15" fmla="*/ 1 h 22"/>
                <a:gd name="T16" fmla="*/ 31 w 122"/>
                <a:gd name="T17" fmla="*/ 3 h 22"/>
                <a:gd name="T18" fmla="*/ 31 w 122"/>
                <a:gd name="T19" fmla="*/ 3 h 22"/>
                <a:gd name="T20" fmla="*/ 31 w 122"/>
                <a:gd name="T21" fmla="*/ 5 h 22"/>
                <a:gd name="T22" fmla="*/ 31 w 122"/>
                <a:gd name="T23" fmla="*/ 5 h 22"/>
                <a:gd name="T24" fmla="*/ 30 w 122"/>
                <a:gd name="T25" fmla="*/ 6 h 22"/>
                <a:gd name="T26" fmla="*/ 29 w 122"/>
                <a:gd name="T27" fmla="*/ 6 h 22"/>
                <a:gd name="T28" fmla="*/ 27 w 122"/>
                <a:gd name="T29" fmla="*/ 6 h 22"/>
                <a:gd name="T30" fmla="*/ 26 w 122"/>
                <a:gd name="T31" fmla="*/ 5 h 22"/>
                <a:gd name="T32" fmla="*/ 25 w 122"/>
                <a:gd name="T33" fmla="*/ 5 h 22"/>
                <a:gd name="T34" fmla="*/ 24 w 122"/>
                <a:gd name="T35" fmla="*/ 5 h 22"/>
                <a:gd name="T36" fmla="*/ 23 w 122"/>
                <a:gd name="T37" fmla="*/ 5 h 22"/>
                <a:gd name="T38" fmla="*/ 22 w 122"/>
                <a:gd name="T39" fmla="*/ 5 h 22"/>
                <a:gd name="T40" fmla="*/ 21 w 122"/>
                <a:gd name="T41" fmla="*/ 5 h 22"/>
                <a:gd name="T42" fmla="*/ 18 w 122"/>
                <a:gd name="T43" fmla="*/ 4 h 22"/>
                <a:gd name="T44" fmla="*/ 14 w 122"/>
                <a:gd name="T45" fmla="*/ 4 h 22"/>
                <a:gd name="T46" fmla="*/ 11 w 122"/>
                <a:gd name="T47" fmla="*/ 3 h 22"/>
                <a:gd name="T48" fmla="*/ 8 w 122"/>
                <a:gd name="T49" fmla="*/ 3 h 22"/>
                <a:gd name="T50" fmla="*/ 5 w 122"/>
                <a:gd name="T51" fmla="*/ 3 h 22"/>
                <a:gd name="T52" fmla="*/ 3 w 122"/>
                <a:gd name="T53" fmla="*/ 3 h 22"/>
                <a:gd name="T54" fmla="*/ 1 w 122"/>
                <a:gd name="T55" fmla="*/ 3 h 22"/>
                <a:gd name="T56" fmla="*/ 0 w 122"/>
                <a:gd name="T57" fmla="*/ 3 h 22"/>
                <a:gd name="T58" fmla="*/ 2 w 122"/>
                <a:gd name="T59" fmla="*/ 1 h 22"/>
                <a:gd name="T60" fmla="*/ 4 w 122"/>
                <a:gd name="T61" fmla="*/ 1 h 22"/>
                <a:gd name="T62" fmla="*/ 6 w 122"/>
                <a:gd name="T63" fmla="*/ 0 h 22"/>
                <a:gd name="T64" fmla="*/ 8 w 122"/>
                <a:gd name="T65" fmla="*/ 0 h 22"/>
                <a:gd name="T66" fmla="*/ 10 w 122"/>
                <a:gd name="T67" fmla="*/ 0 h 22"/>
                <a:gd name="T68" fmla="*/ 12 w 122"/>
                <a:gd name="T69" fmla="*/ 0 h 22"/>
                <a:gd name="T70" fmla="*/ 13 w 122"/>
                <a:gd name="T71" fmla="*/ 0 h 22"/>
                <a:gd name="T72" fmla="*/ 15 w 122"/>
                <a:gd name="T73" fmla="*/ 0 h 22"/>
                <a:gd name="T74" fmla="*/ 17 w 122"/>
                <a:gd name="T75" fmla="*/ 0 h 22"/>
                <a:gd name="T76" fmla="*/ 19 w 122"/>
                <a:gd name="T77" fmla="*/ 0 h 22"/>
                <a:gd name="T78" fmla="*/ 20 w 122"/>
                <a:gd name="T79" fmla="*/ 1 h 22"/>
                <a:gd name="T80" fmla="*/ 22 w 122"/>
                <a:gd name="T81" fmla="*/ 1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22"/>
                <a:gd name="T125" fmla="*/ 122 w 122"/>
                <a:gd name="T126" fmla="*/ 22 h 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22">
                  <a:moveTo>
                    <a:pt x="86" y="1"/>
                  </a:moveTo>
                  <a:lnTo>
                    <a:pt x="91" y="2"/>
                  </a:lnTo>
                  <a:lnTo>
                    <a:pt x="94" y="3"/>
                  </a:lnTo>
                  <a:lnTo>
                    <a:pt x="98" y="3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9" y="5"/>
                  </a:lnTo>
                  <a:lnTo>
                    <a:pt x="114" y="7"/>
                  </a:lnTo>
                  <a:lnTo>
                    <a:pt x="121" y="9"/>
                  </a:lnTo>
                  <a:lnTo>
                    <a:pt x="122" y="15"/>
                  </a:lnTo>
                  <a:lnTo>
                    <a:pt x="122" y="18"/>
                  </a:lnTo>
                  <a:lnTo>
                    <a:pt x="121" y="20"/>
                  </a:lnTo>
                  <a:lnTo>
                    <a:pt x="118" y="22"/>
                  </a:lnTo>
                  <a:lnTo>
                    <a:pt x="113" y="22"/>
                  </a:lnTo>
                  <a:lnTo>
                    <a:pt x="108" y="22"/>
                  </a:lnTo>
                  <a:lnTo>
                    <a:pt x="104" y="20"/>
                  </a:lnTo>
                  <a:lnTo>
                    <a:pt x="99" y="20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69" y="16"/>
                  </a:lnTo>
                  <a:lnTo>
                    <a:pt x="56" y="16"/>
                  </a:lnTo>
                  <a:lnTo>
                    <a:pt x="43" y="15"/>
                  </a:lnTo>
                  <a:lnTo>
                    <a:pt x="31" y="14"/>
                  </a:lnTo>
                  <a:lnTo>
                    <a:pt x="20" y="14"/>
                  </a:lnTo>
                  <a:lnTo>
                    <a:pt x="10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9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2" name="Freeform 69"/>
            <p:cNvSpPr>
              <a:spLocks/>
            </p:cNvSpPr>
            <p:nvPr/>
          </p:nvSpPr>
          <p:spPr bwMode="auto">
            <a:xfrm>
              <a:off x="3069" y="2369"/>
              <a:ext cx="70" cy="30"/>
            </a:xfrm>
            <a:custGeom>
              <a:avLst/>
              <a:gdLst>
                <a:gd name="T0" fmla="*/ 35 w 140"/>
                <a:gd name="T1" fmla="*/ 10 h 61"/>
                <a:gd name="T2" fmla="*/ 34 w 140"/>
                <a:gd name="T3" fmla="*/ 11 h 61"/>
                <a:gd name="T4" fmla="*/ 31 w 140"/>
                <a:gd name="T5" fmla="*/ 12 h 61"/>
                <a:gd name="T6" fmla="*/ 29 w 140"/>
                <a:gd name="T7" fmla="*/ 13 h 61"/>
                <a:gd name="T8" fmla="*/ 27 w 140"/>
                <a:gd name="T9" fmla="*/ 14 h 61"/>
                <a:gd name="T10" fmla="*/ 25 w 140"/>
                <a:gd name="T11" fmla="*/ 14 h 61"/>
                <a:gd name="T12" fmla="*/ 22 w 140"/>
                <a:gd name="T13" fmla="*/ 15 h 61"/>
                <a:gd name="T14" fmla="*/ 20 w 140"/>
                <a:gd name="T15" fmla="*/ 15 h 61"/>
                <a:gd name="T16" fmla="*/ 18 w 140"/>
                <a:gd name="T17" fmla="*/ 15 h 61"/>
                <a:gd name="T18" fmla="*/ 17 w 140"/>
                <a:gd name="T19" fmla="*/ 15 h 61"/>
                <a:gd name="T20" fmla="*/ 14 w 140"/>
                <a:gd name="T21" fmla="*/ 15 h 61"/>
                <a:gd name="T22" fmla="*/ 12 w 140"/>
                <a:gd name="T23" fmla="*/ 14 h 61"/>
                <a:gd name="T24" fmla="*/ 10 w 140"/>
                <a:gd name="T25" fmla="*/ 14 h 61"/>
                <a:gd name="T26" fmla="*/ 9 w 140"/>
                <a:gd name="T27" fmla="*/ 14 h 61"/>
                <a:gd name="T28" fmla="*/ 9 w 140"/>
                <a:gd name="T29" fmla="*/ 13 h 61"/>
                <a:gd name="T30" fmla="*/ 6 w 140"/>
                <a:gd name="T31" fmla="*/ 12 h 61"/>
                <a:gd name="T32" fmla="*/ 5 w 140"/>
                <a:gd name="T33" fmla="*/ 12 h 61"/>
                <a:gd name="T34" fmla="*/ 4 w 140"/>
                <a:gd name="T35" fmla="*/ 11 h 61"/>
                <a:gd name="T36" fmla="*/ 2 w 140"/>
                <a:gd name="T37" fmla="*/ 10 h 61"/>
                <a:gd name="T38" fmla="*/ 1 w 140"/>
                <a:gd name="T39" fmla="*/ 9 h 61"/>
                <a:gd name="T40" fmla="*/ 0 w 140"/>
                <a:gd name="T41" fmla="*/ 8 h 61"/>
                <a:gd name="T42" fmla="*/ 1 w 140"/>
                <a:gd name="T43" fmla="*/ 7 h 61"/>
                <a:gd name="T44" fmla="*/ 2 w 140"/>
                <a:gd name="T45" fmla="*/ 6 h 61"/>
                <a:gd name="T46" fmla="*/ 3 w 140"/>
                <a:gd name="T47" fmla="*/ 5 h 61"/>
                <a:gd name="T48" fmla="*/ 4 w 140"/>
                <a:gd name="T49" fmla="*/ 4 h 61"/>
                <a:gd name="T50" fmla="*/ 5 w 140"/>
                <a:gd name="T51" fmla="*/ 3 h 61"/>
                <a:gd name="T52" fmla="*/ 6 w 140"/>
                <a:gd name="T53" fmla="*/ 3 h 61"/>
                <a:gd name="T54" fmla="*/ 8 w 140"/>
                <a:gd name="T55" fmla="*/ 2 h 61"/>
                <a:gd name="T56" fmla="*/ 9 w 140"/>
                <a:gd name="T57" fmla="*/ 1 h 61"/>
                <a:gd name="T58" fmla="*/ 11 w 140"/>
                <a:gd name="T59" fmla="*/ 0 h 61"/>
                <a:gd name="T60" fmla="*/ 14 w 140"/>
                <a:gd name="T61" fmla="*/ 0 h 61"/>
                <a:gd name="T62" fmla="*/ 17 w 140"/>
                <a:gd name="T63" fmla="*/ 0 h 61"/>
                <a:gd name="T64" fmla="*/ 19 w 140"/>
                <a:gd name="T65" fmla="*/ 0 h 61"/>
                <a:gd name="T66" fmla="*/ 21 w 140"/>
                <a:gd name="T67" fmla="*/ 0 h 61"/>
                <a:gd name="T68" fmla="*/ 24 w 140"/>
                <a:gd name="T69" fmla="*/ 1 h 61"/>
                <a:gd name="T70" fmla="*/ 26 w 140"/>
                <a:gd name="T71" fmla="*/ 1 h 61"/>
                <a:gd name="T72" fmla="*/ 28 w 140"/>
                <a:gd name="T73" fmla="*/ 3 h 61"/>
                <a:gd name="T74" fmla="*/ 30 w 140"/>
                <a:gd name="T75" fmla="*/ 4 h 61"/>
                <a:gd name="T76" fmla="*/ 32 w 140"/>
                <a:gd name="T77" fmla="*/ 6 h 61"/>
                <a:gd name="T78" fmla="*/ 34 w 140"/>
                <a:gd name="T79" fmla="*/ 8 h 61"/>
                <a:gd name="T80" fmla="*/ 35 w 140"/>
                <a:gd name="T81" fmla="*/ 10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61"/>
                <a:gd name="T125" fmla="*/ 140 w 140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61">
                  <a:moveTo>
                    <a:pt x="140" y="43"/>
                  </a:moveTo>
                  <a:lnTo>
                    <a:pt x="134" y="46"/>
                  </a:lnTo>
                  <a:lnTo>
                    <a:pt x="126" y="50"/>
                  </a:lnTo>
                  <a:lnTo>
                    <a:pt x="117" y="53"/>
                  </a:lnTo>
                  <a:lnTo>
                    <a:pt x="108" y="57"/>
                  </a:lnTo>
                  <a:lnTo>
                    <a:pt x="100" y="59"/>
                  </a:lnTo>
                  <a:lnTo>
                    <a:pt x="91" y="60"/>
                  </a:lnTo>
                  <a:lnTo>
                    <a:pt x="83" y="61"/>
                  </a:lnTo>
                  <a:lnTo>
                    <a:pt x="74" y="61"/>
                  </a:lnTo>
                  <a:lnTo>
                    <a:pt x="66" y="61"/>
                  </a:lnTo>
                  <a:lnTo>
                    <a:pt x="58" y="60"/>
                  </a:lnTo>
                  <a:lnTo>
                    <a:pt x="50" y="59"/>
                  </a:lnTo>
                  <a:lnTo>
                    <a:pt x="43" y="58"/>
                  </a:lnTo>
                  <a:lnTo>
                    <a:pt x="37" y="56"/>
                  </a:lnTo>
                  <a:lnTo>
                    <a:pt x="33" y="53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7" y="44"/>
                  </a:lnTo>
                  <a:lnTo>
                    <a:pt x="11" y="41"/>
                  </a:lnTo>
                  <a:lnTo>
                    <a:pt x="6" y="37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9" y="27"/>
                  </a:lnTo>
                  <a:lnTo>
                    <a:pt x="13" y="22"/>
                  </a:lnTo>
                  <a:lnTo>
                    <a:pt x="17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45" y="3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1"/>
                  </a:lnTo>
                  <a:lnTo>
                    <a:pt x="96" y="4"/>
                  </a:lnTo>
                  <a:lnTo>
                    <a:pt x="105" y="7"/>
                  </a:lnTo>
                  <a:lnTo>
                    <a:pt x="113" y="12"/>
                  </a:lnTo>
                  <a:lnTo>
                    <a:pt x="121" y="19"/>
                  </a:lnTo>
                  <a:lnTo>
                    <a:pt x="128" y="26"/>
                  </a:lnTo>
                  <a:lnTo>
                    <a:pt x="134" y="34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3" name="Freeform 70"/>
            <p:cNvSpPr>
              <a:spLocks/>
            </p:cNvSpPr>
            <p:nvPr/>
          </p:nvSpPr>
          <p:spPr bwMode="auto">
            <a:xfrm>
              <a:off x="3028" y="2372"/>
              <a:ext cx="9" cy="13"/>
            </a:xfrm>
            <a:custGeom>
              <a:avLst/>
              <a:gdLst>
                <a:gd name="T0" fmla="*/ 4 w 17"/>
                <a:gd name="T1" fmla="*/ 2 h 27"/>
                <a:gd name="T2" fmla="*/ 5 w 17"/>
                <a:gd name="T3" fmla="*/ 2 h 27"/>
                <a:gd name="T4" fmla="*/ 5 w 17"/>
                <a:gd name="T5" fmla="*/ 3 h 27"/>
                <a:gd name="T6" fmla="*/ 5 w 17"/>
                <a:gd name="T7" fmla="*/ 4 h 27"/>
                <a:gd name="T8" fmla="*/ 5 w 17"/>
                <a:gd name="T9" fmla="*/ 4 h 27"/>
                <a:gd name="T10" fmla="*/ 3 w 17"/>
                <a:gd name="T11" fmla="*/ 5 h 27"/>
                <a:gd name="T12" fmla="*/ 3 w 17"/>
                <a:gd name="T13" fmla="*/ 5 h 27"/>
                <a:gd name="T14" fmla="*/ 1 w 17"/>
                <a:gd name="T15" fmla="*/ 6 h 27"/>
                <a:gd name="T16" fmla="*/ 0 w 17"/>
                <a:gd name="T17" fmla="*/ 6 h 27"/>
                <a:gd name="T18" fmla="*/ 0 w 17"/>
                <a:gd name="T19" fmla="*/ 5 h 27"/>
                <a:gd name="T20" fmla="*/ 1 w 17"/>
                <a:gd name="T21" fmla="*/ 3 h 27"/>
                <a:gd name="T22" fmla="*/ 1 w 17"/>
                <a:gd name="T23" fmla="*/ 1 h 27"/>
                <a:gd name="T24" fmla="*/ 1 w 17"/>
                <a:gd name="T25" fmla="*/ 0 h 27"/>
                <a:gd name="T26" fmla="*/ 2 w 17"/>
                <a:gd name="T27" fmla="*/ 0 h 27"/>
                <a:gd name="T28" fmla="*/ 3 w 17"/>
                <a:gd name="T29" fmla="*/ 1 h 27"/>
                <a:gd name="T30" fmla="*/ 3 w 17"/>
                <a:gd name="T31" fmla="*/ 1 h 27"/>
                <a:gd name="T32" fmla="*/ 4 w 17"/>
                <a:gd name="T33" fmla="*/ 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7"/>
                <a:gd name="T53" fmla="*/ 17 w 1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7">
                  <a:moveTo>
                    <a:pt x="16" y="8"/>
                  </a:moveTo>
                  <a:lnTo>
                    <a:pt x="17" y="11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4" y="26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2" y="7"/>
                  </a:lnTo>
                  <a:lnTo>
                    <a:pt x="3" y="0"/>
                  </a:lnTo>
                  <a:lnTo>
                    <a:pt x="7" y="1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4" name="Freeform 71"/>
            <p:cNvSpPr>
              <a:spLocks/>
            </p:cNvSpPr>
            <p:nvPr/>
          </p:nvSpPr>
          <p:spPr bwMode="auto">
            <a:xfrm>
              <a:off x="3101" y="2377"/>
              <a:ext cx="25" cy="15"/>
            </a:xfrm>
            <a:custGeom>
              <a:avLst/>
              <a:gdLst>
                <a:gd name="T0" fmla="*/ 13 w 49"/>
                <a:gd name="T1" fmla="*/ 7 h 30"/>
                <a:gd name="T2" fmla="*/ 11 w 49"/>
                <a:gd name="T3" fmla="*/ 7 h 30"/>
                <a:gd name="T4" fmla="*/ 10 w 49"/>
                <a:gd name="T5" fmla="*/ 7 h 30"/>
                <a:gd name="T6" fmla="*/ 8 w 49"/>
                <a:gd name="T7" fmla="*/ 8 h 30"/>
                <a:gd name="T8" fmla="*/ 7 w 49"/>
                <a:gd name="T9" fmla="*/ 8 h 30"/>
                <a:gd name="T10" fmla="*/ 5 w 49"/>
                <a:gd name="T11" fmla="*/ 8 h 30"/>
                <a:gd name="T12" fmla="*/ 4 w 49"/>
                <a:gd name="T13" fmla="*/ 8 h 30"/>
                <a:gd name="T14" fmla="*/ 2 w 49"/>
                <a:gd name="T15" fmla="*/ 8 h 30"/>
                <a:gd name="T16" fmla="*/ 0 w 49"/>
                <a:gd name="T17" fmla="*/ 8 h 30"/>
                <a:gd name="T18" fmla="*/ 1 w 49"/>
                <a:gd name="T19" fmla="*/ 6 h 30"/>
                <a:gd name="T20" fmla="*/ 1 w 49"/>
                <a:gd name="T21" fmla="*/ 4 h 30"/>
                <a:gd name="T22" fmla="*/ 1 w 49"/>
                <a:gd name="T23" fmla="*/ 2 h 30"/>
                <a:gd name="T24" fmla="*/ 0 w 49"/>
                <a:gd name="T25" fmla="*/ 0 h 30"/>
                <a:gd name="T26" fmla="*/ 2 w 49"/>
                <a:gd name="T27" fmla="*/ 0 h 30"/>
                <a:gd name="T28" fmla="*/ 4 w 49"/>
                <a:gd name="T29" fmla="*/ 1 h 30"/>
                <a:gd name="T30" fmla="*/ 6 w 49"/>
                <a:gd name="T31" fmla="*/ 1 h 30"/>
                <a:gd name="T32" fmla="*/ 7 w 49"/>
                <a:gd name="T33" fmla="*/ 2 h 30"/>
                <a:gd name="T34" fmla="*/ 9 w 49"/>
                <a:gd name="T35" fmla="*/ 3 h 30"/>
                <a:gd name="T36" fmla="*/ 10 w 49"/>
                <a:gd name="T37" fmla="*/ 4 h 30"/>
                <a:gd name="T38" fmla="*/ 12 w 49"/>
                <a:gd name="T39" fmla="*/ 5 h 30"/>
                <a:gd name="T40" fmla="*/ 13 w 49"/>
                <a:gd name="T41" fmla="*/ 7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30"/>
                <a:gd name="T65" fmla="*/ 49 w 49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30">
                  <a:moveTo>
                    <a:pt x="49" y="25"/>
                  </a:moveTo>
                  <a:lnTo>
                    <a:pt x="44" y="26"/>
                  </a:lnTo>
                  <a:lnTo>
                    <a:pt x="38" y="28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1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7" y="6"/>
                  </a:lnTo>
                  <a:lnTo>
                    <a:pt x="33" y="10"/>
                  </a:lnTo>
                  <a:lnTo>
                    <a:pt x="39" y="13"/>
                  </a:lnTo>
                  <a:lnTo>
                    <a:pt x="45" y="19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5" name="Freeform 72"/>
            <p:cNvSpPr>
              <a:spLocks/>
            </p:cNvSpPr>
            <p:nvPr/>
          </p:nvSpPr>
          <p:spPr bwMode="auto">
            <a:xfrm>
              <a:off x="3016" y="2376"/>
              <a:ext cx="3" cy="5"/>
            </a:xfrm>
            <a:custGeom>
              <a:avLst/>
              <a:gdLst>
                <a:gd name="T0" fmla="*/ 1 w 7"/>
                <a:gd name="T1" fmla="*/ 2 h 12"/>
                <a:gd name="T2" fmla="*/ 1 w 7"/>
                <a:gd name="T3" fmla="*/ 2 h 12"/>
                <a:gd name="T4" fmla="*/ 0 w 7"/>
                <a:gd name="T5" fmla="*/ 1 h 12"/>
                <a:gd name="T6" fmla="*/ 0 w 7"/>
                <a:gd name="T7" fmla="*/ 1 h 12"/>
                <a:gd name="T8" fmla="*/ 0 w 7"/>
                <a:gd name="T9" fmla="*/ 1 h 12"/>
                <a:gd name="T10" fmla="*/ 1 w 7"/>
                <a:gd name="T11" fmla="*/ 0 h 12"/>
                <a:gd name="T12" fmla="*/ 1 w 7"/>
                <a:gd name="T13" fmla="*/ 1 h 12"/>
                <a:gd name="T14" fmla="*/ 1 w 7"/>
                <a:gd name="T15" fmla="*/ 1 h 12"/>
                <a:gd name="T16" fmla="*/ 1 w 7"/>
                <a:gd name="T17" fmla="*/ 1 h 12"/>
                <a:gd name="T18" fmla="*/ 1 w 7"/>
                <a:gd name="T19" fmla="*/ 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5" y="12"/>
                  </a:move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7" y="0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6" name="Freeform 73"/>
            <p:cNvSpPr>
              <a:spLocks/>
            </p:cNvSpPr>
            <p:nvPr/>
          </p:nvSpPr>
          <p:spPr bwMode="auto">
            <a:xfrm>
              <a:off x="3084" y="2378"/>
              <a:ext cx="8" cy="9"/>
            </a:xfrm>
            <a:custGeom>
              <a:avLst/>
              <a:gdLst>
                <a:gd name="T0" fmla="*/ 4 w 18"/>
                <a:gd name="T1" fmla="*/ 1 h 16"/>
                <a:gd name="T2" fmla="*/ 3 w 18"/>
                <a:gd name="T3" fmla="*/ 1 h 16"/>
                <a:gd name="T4" fmla="*/ 3 w 18"/>
                <a:gd name="T5" fmla="*/ 3 h 16"/>
                <a:gd name="T6" fmla="*/ 3 w 18"/>
                <a:gd name="T7" fmla="*/ 4 h 16"/>
                <a:gd name="T8" fmla="*/ 3 w 18"/>
                <a:gd name="T9" fmla="*/ 5 h 16"/>
                <a:gd name="T10" fmla="*/ 2 w 18"/>
                <a:gd name="T11" fmla="*/ 5 h 16"/>
                <a:gd name="T12" fmla="*/ 1 w 18"/>
                <a:gd name="T13" fmla="*/ 5 h 16"/>
                <a:gd name="T14" fmla="*/ 1 w 18"/>
                <a:gd name="T15" fmla="*/ 4 h 16"/>
                <a:gd name="T16" fmla="*/ 0 w 18"/>
                <a:gd name="T17" fmla="*/ 3 h 16"/>
                <a:gd name="T18" fmla="*/ 1 w 18"/>
                <a:gd name="T19" fmla="*/ 2 h 16"/>
                <a:gd name="T20" fmla="*/ 2 w 18"/>
                <a:gd name="T21" fmla="*/ 1 h 16"/>
                <a:gd name="T22" fmla="*/ 3 w 18"/>
                <a:gd name="T23" fmla="*/ 1 h 16"/>
                <a:gd name="T24" fmla="*/ 4 w 18"/>
                <a:gd name="T25" fmla="*/ 0 h 16"/>
                <a:gd name="T26" fmla="*/ 4 w 18"/>
                <a:gd name="T27" fmla="*/ 1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6"/>
                <a:gd name="T44" fmla="*/ 18 w 18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6">
                  <a:moveTo>
                    <a:pt x="18" y="1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4" y="7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7" name="Freeform 74"/>
            <p:cNvSpPr>
              <a:spLocks/>
            </p:cNvSpPr>
            <p:nvPr/>
          </p:nvSpPr>
          <p:spPr bwMode="auto">
            <a:xfrm>
              <a:off x="2824" y="2804"/>
              <a:ext cx="41" cy="126"/>
            </a:xfrm>
            <a:custGeom>
              <a:avLst/>
              <a:gdLst>
                <a:gd name="T0" fmla="*/ 0 w 82"/>
                <a:gd name="T1" fmla="*/ 55 h 251"/>
                <a:gd name="T2" fmla="*/ 21 w 82"/>
                <a:gd name="T3" fmla="*/ 63 h 251"/>
                <a:gd name="T4" fmla="*/ 21 w 82"/>
                <a:gd name="T5" fmla="*/ 0 h 251"/>
                <a:gd name="T6" fmla="*/ 0 w 82"/>
                <a:gd name="T7" fmla="*/ 55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51"/>
                <a:gd name="T14" fmla="*/ 82 w 82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51">
                  <a:moveTo>
                    <a:pt x="0" y="219"/>
                  </a:moveTo>
                  <a:lnTo>
                    <a:pt x="82" y="251"/>
                  </a:lnTo>
                  <a:lnTo>
                    <a:pt x="82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8" name="Freeform 75"/>
            <p:cNvSpPr>
              <a:spLocks/>
            </p:cNvSpPr>
            <p:nvPr/>
          </p:nvSpPr>
          <p:spPr bwMode="auto">
            <a:xfrm>
              <a:off x="2721" y="2436"/>
              <a:ext cx="212" cy="176"/>
            </a:xfrm>
            <a:custGeom>
              <a:avLst/>
              <a:gdLst>
                <a:gd name="T0" fmla="*/ 106 w 426"/>
                <a:gd name="T1" fmla="*/ 37 h 352"/>
                <a:gd name="T2" fmla="*/ 99 w 426"/>
                <a:gd name="T3" fmla="*/ 11 h 352"/>
                <a:gd name="T4" fmla="*/ 96 w 426"/>
                <a:gd name="T5" fmla="*/ 10 h 352"/>
                <a:gd name="T6" fmla="*/ 93 w 426"/>
                <a:gd name="T7" fmla="*/ 8 h 352"/>
                <a:gd name="T8" fmla="*/ 90 w 426"/>
                <a:gd name="T9" fmla="*/ 7 h 352"/>
                <a:gd name="T10" fmla="*/ 88 w 426"/>
                <a:gd name="T11" fmla="*/ 6 h 352"/>
                <a:gd name="T12" fmla="*/ 85 w 426"/>
                <a:gd name="T13" fmla="*/ 6 h 352"/>
                <a:gd name="T14" fmla="*/ 82 w 426"/>
                <a:gd name="T15" fmla="*/ 5 h 352"/>
                <a:gd name="T16" fmla="*/ 79 w 426"/>
                <a:gd name="T17" fmla="*/ 3 h 352"/>
                <a:gd name="T18" fmla="*/ 76 w 426"/>
                <a:gd name="T19" fmla="*/ 3 h 352"/>
                <a:gd name="T20" fmla="*/ 73 w 426"/>
                <a:gd name="T21" fmla="*/ 3 h 352"/>
                <a:gd name="T22" fmla="*/ 70 w 426"/>
                <a:gd name="T23" fmla="*/ 1 h 352"/>
                <a:gd name="T24" fmla="*/ 67 w 426"/>
                <a:gd name="T25" fmla="*/ 1 h 352"/>
                <a:gd name="T26" fmla="*/ 64 w 426"/>
                <a:gd name="T27" fmla="*/ 1 h 352"/>
                <a:gd name="T28" fmla="*/ 61 w 426"/>
                <a:gd name="T29" fmla="*/ 1 h 352"/>
                <a:gd name="T30" fmla="*/ 58 w 426"/>
                <a:gd name="T31" fmla="*/ 1 h 352"/>
                <a:gd name="T32" fmla="*/ 55 w 426"/>
                <a:gd name="T33" fmla="*/ 0 h 352"/>
                <a:gd name="T34" fmla="*/ 52 w 426"/>
                <a:gd name="T35" fmla="*/ 0 h 352"/>
                <a:gd name="T36" fmla="*/ 37 w 426"/>
                <a:gd name="T37" fmla="*/ 3 h 352"/>
                <a:gd name="T38" fmla="*/ 11 w 426"/>
                <a:gd name="T39" fmla="*/ 11 h 352"/>
                <a:gd name="T40" fmla="*/ 0 w 426"/>
                <a:gd name="T41" fmla="*/ 50 h 352"/>
                <a:gd name="T42" fmla="*/ 78 w 426"/>
                <a:gd name="T43" fmla="*/ 88 h 352"/>
                <a:gd name="T44" fmla="*/ 106 w 426"/>
                <a:gd name="T45" fmla="*/ 37 h 3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6"/>
                <a:gd name="T70" fmla="*/ 0 h 352"/>
                <a:gd name="T71" fmla="*/ 426 w 426"/>
                <a:gd name="T72" fmla="*/ 352 h 3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6" h="352">
                  <a:moveTo>
                    <a:pt x="426" y="145"/>
                  </a:moveTo>
                  <a:lnTo>
                    <a:pt x="397" y="42"/>
                  </a:lnTo>
                  <a:lnTo>
                    <a:pt x="386" y="37"/>
                  </a:lnTo>
                  <a:lnTo>
                    <a:pt x="375" y="32"/>
                  </a:lnTo>
                  <a:lnTo>
                    <a:pt x="363" y="28"/>
                  </a:lnTo>
                  <a:lnTo>
                    <a:pt x="353" y="24"/>
                  </a:lnTo>
                  <a:lnTo>
                    <a:pt x="341" y="21"/>
                  </a:lnTo>
                  <a:lnTo>
                    <a:pt x="330" y="17"/>
                  </a:lnTo>
                  <a:lnTo>
                    <a:pt x="318" y="14"/>
                  </a:lnTo>
                  <a:lnTo>
                    <a:pt x="307" y="12"/>
                  </a:lnTo>
                  <a:lnTo>
                    <a:pt x="295" y="9"/>
                  </a:lnTo>
                  <a:lnTo>
                    <a:pt x="284" y="7"/>
                  </a:lnTo>
                  <a:lnTo>
                    <a:pt x="272" y="5"/>
                  </a:lnTo>
                  <a:lnTo>
                    <a:pt x="260" y="4"/>
                  </a:lnTo>
                  <a:lnTo>
                    <a:pt x="248" y="2"/>
                  </a:lnTo>
                  <a:lnTo>
                    <a:pt x="235" y="1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148" y="10"/>
                  </a:lnTo>
                  <a:lnTo>
                    <a:pt x="45" y="47"/>
                  </a:lnTo>
                  <a:lnTo>
                    <a:pt x="0" y="202"/>
                  </a:lnTo>
                  <a:lnTo>
                    <a:pt x="315" y="352"/>
                  </a:lnTo>
                  <a:lnTo>
                    <a:pt x="426" y="145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09" name="Freeform 76"/>
            <p:cNvSpPr>
              <a:spLocks/>
            </p:cNvSpPr>
            <p:nvPr/>
          </p:nvSpPr>
          <p:spPr bwMode="auto">
            <a:xfrm>
              <a:off x="2586" y="2836"/>
              <a:ext cx="67" cy="91"/>
            </a:xfrm>
            <a:custGeom>
              <a:avLst/>
              <a:gdLst>
                <a:gd name="T0" fmla="*/ 34 w 132"/>
                <a:gd name="T1" fmla="*/ 45 h 180"/>
                <a:gd name="T2" fmla="*/ 34 w 132"/>
                <a:gd name="T3" fmla="*/ 34 h 180"/>
                <a:gd name="T4" fmla="*/ 34 w 132"/>
                <a:gd name="T5" fmla="*/ 23 h 180"/>
                <a:gd name="T6" fmla="*/ 33 w 132"/>
                <a:gd name="T7" fmla="*/ 12 h 180"/>
                <a:gd name="T8" fmla="*/ 33 w 132"/>
                <a:gd name="T9" fmla="*/ 1 h 180"/>
                <a:gd name="T10" fmla="*/ 29 w 132"/>
                <a:gd name="T11" fmla="*/ 1 h 180"/>
                <a:gd name="T12" fmla="*/ 25 w 132"/>
                <a:gd name="T13" fmla="*/ 1 h 180"/>
                <a:gd name="T14" fmla="*/ 21 w 132"/>
                <a:gd name="T15" fmla="*/ 1 h 180"/>
                <a:gd name="T16" fmla="*/ 17 w 132"/>
                <a:gd name="T17" fmla="*/ 0 h 180"/>
                <a:gd name="T18" fmla="*/ 12 w 132"/>
                <a:gd name="T19" fmla="*/ 0 h 180"/>
                <a:gd name="T20" fmla="*/ 8 w 132"/>
                <a:gd name="T21" fmla="*/ 0 h 180"/>
                <a:gd name="T22" fmla="*/ 4 w 132"/>
                <a:gd name="T23" fmla="*/ 0 h 180"/>
                <a:gd name="T24" fmla="*/ 0 w 132"/>
                <a:gd name="T25" fmla="*/ 0 h 180"/>
                <a:gd name="T26" fmla="*/ 3 w 132"/>
                <a:gd name="T27" fmla="*/ 7 h 180"/>
                <a:gd name="T28" fmla="*/ 5 w 132"/>
                <a:gd name="T29" fmla="*/ 13 h 180"/>
                <a:gd name="T30" fmla="*/ 8 w 132"/>
                <a:gd name="T31" fmla="*/ 18 h 180"/>
                <a:gd name="T32" fmla="*/ 11 w 132"/>
                <a:gd name="T33" fmla="*/ 24 h 180"/>
                <a:gd name="T34" fmla="*/ 14 w 132"/>
                <a:gd name="T35" fmla="*/ 30 h 180"/>
                <a:gd name="T36" fmla="*/ 18 w 132"/>
                <a:gd name="T37" fmla="*/ 35 h 180"/>
                <a:gd name="T38" fmla="*/ 21 w 132"/>
                <a:gd name="T39" fmla="*/ 41 h 180"/>
                <a:gd name="T40" fmla="*/ 25 w 132"/>
                <a:gd name="T41" fmla="*/ 46 h 180"/>
                <a:gd name="T42" fmla="*/ 26 w 132"/>
                <a:gd name="T43" fmla="*/ 46 h 180"/>
                <a:gd name="T44" fmla="*/ 27 w 132"/>
                <a:gd name="T45" fmla="*/ 46 h 180"/>
                <a:gd name="T46" fmla="*/ 28 w 132"/>
                <a:gd name="T47" fmla="*/ 46 h 180"/>
                <a:gd name="T48" fmla="*/ 29 w 132"/>
                <a:gd name="T49" fmla="*/ 46 h 180"/>
                <a:gd name="T50" fmla="*/ 30 w 132"/>
                <a:gd name="T51" fmla="*/ 45 h 180"/>
                <a:gd name="T52" fmla="*/ 31 w 132"/>
                <a:gd name="T53" fmla="*/ 45 h 180"/>
                <a:gd name="T54" fmla="*/ 32 w 132"/>
                <a:gd name="T55" fmla="*/ 45 h 180"/>
                <a:gd name="T56" fmla="*/ 34 w 132"/>
                <a:gd name="T57" fmla="*/ 45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2"/>
                <a:gd name="T88" fmla="*/ 0 h 180"/>
                <a:gd name="T89" fmla="*/ 132 w 132"/>
                <a:gd name="T90" fmla="*/ 180 h 1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2" h="180">
                  <a:moveTo>
                    <a:pt x="132" y="178"/>
                  </a:moveTo>
                  <a:lnTo>
                    <a:pt x="131" y="134"/>
                  </a:lnTo>
                  <a:lnTo>
                    <a:pt x="130" y="91"/>
                  </a:lnTo>
                  <a:lnTo>
                    <a:pt x="129" y="46"/>
                  </a:lnTo>
                  <a:lnTo>
                    <a:pt x="128" y="1"/>
                  </a:lnTo>
                  <a:lnTo>
                    <a:pt x="112" y="1"/>
                  </a:lnTo>
                  <a:lnTo>
                    <a:pt x="97" y="1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7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9" y="25"/>
                  </a:lnTo>
                  <a:lnTo>
                    <a:pt x="20" y="49"/>
                  </a:lnTo>
                  <a:lnTo>
                    <a:pt x="30" y="72"/>
                  </a:lnTo>
                  <a:lnTo>
                    <a:pt x="41" y="95"/>
                  </a:lnTo>
                  <a:lnTo>
                    <a:pt x="54" y="117"/>
                  </a:lnTo>
                  <a:lnTo>
                    <a:pt x="68" y="139"/>
                  </a:lnTo>
                  <a:lnTo>
                    <a:pt x="82" y="160"/>
                  </a:lnTo>
                  <a:lnTo>
                    <a:pt x="97" y="180"/>
                  </a:lnTo>
                  <a:lnTo>
                    <a:pt x="101" y="180"/>
                  </a:lnTo>
                  <a:lnTo>
                    <a:pt x="105" y="180"/>
                  </a:lnTo>
                  <a:lnTo>
                    <a:pt x="108" y="180"/>
                  </a:lnTo>
                  <a:lnTo>
                    <a:pt x="112" y="180"/>
                  </a:lnTo>
                  <a:lnTo>
                    <a:pt x="116" y="179"/>
                  </a:lnTo>
                  <a:lnTo>
                    <a:pt x="121" y="179"/>
                  </a:lnTo>
                  <a:lnTo>
                    <a:pt x="127" y="178"/>
                  </a:lnTo>
                  <a:lnTo>
                    <a:pt x="132" y="178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0" name="Freeform 77"/>
            <p:cNvSpPr>
              <a:spLocks/>
            </p:cNvSpPr>
            <p:nvPr/>
          </p:nvSpPr>
          <p:spPr bwMode="auto">
            <a:xfrm>
              <a:off x="3013" y="2761"/>
              <a:ext cx="46" cy="116"/>
            </a:xfrm>
            <a:custGeom>
              <a:avLst/>
              <a:gdLst>
                <a:gd name="T0" fmla="*/ 23 w 92"/>
                <a:gd name="T1" fmla="*/ 43 h 232"/>
                <a:gd name="T2" fmla="*/ 22 w 92"/>
                <a:gd name="T3" fmla="*/ 38 h 232"/>
                <a:gd name="T4" fmla="*/ 22 w 92"/>
                <a:gd name="T5" fmla="*/ 33 h 232"/>
                <a:gd name="T6" fmla="*/ 22 w 92"/>
                <a:gd name="T7" fmla="*/ 27 h 232"/>
                <a:gd name="T8" fmla="*/ 22 w 92"/>
                <a:gd name="T9" fmla="*/ 20 h 232"/>
                <a:gd name="T10" fmla="*/ 22 w 92"/>
                <a:gd name="T11" fmla="*/ 15 h 232"/>
                <a:gd name="T12" fmla="*/ 22 w 92"/>
                <a:gd name="T13" fmla="*/ 10 h 232"/>
                <a:gd name="T14" fmla="*/ 22 w 92"/>
                <a:gd name="T15" fmla="*/ 5 h 232"/>
                <a:gd name="T16" fmla="*/ 23 w 92"/>
                <a:gd name="T17" fmla="*/ 0 h 232"/>
                <a:gd name="T18" fmla="*/ 6 w 92"/>
                <a:gd name="T19" fmla="*/ 45 h 232"/>
                <a:gd name="T20" fmla="*/ 5 w 92"/>
                <a:gd name="T21" fmla="*/ 47 h 232"/>
                <a:gd name="T22" fmla="*/ 3 w 92"/>
                <a:gd name="T23" fmla="*/ 50 h 232"/>
                <a:gd name="T24" fmla="*/ 1 w 92"/>
                <a:gd name="T25" fmla="*/ 54 h 232"/>
                <a:gd name="T26" fmla="*/ 0 w 92"/>
                <a:gd name="T27" fmla="*/ 56 h 232"/>
                <a:gd name="T28" fmla="*/ 1 w 92"/>
                <a:gd name="T29" fmla="*/ 56 h 232"/>
                <a:gd name="T30" fmla="*/ 3 w 92"/>
                <a:gd name="T31" fmla="*/ 57 h 232"/>
                <a:gd name="T32" fmla="*/ 6 w 92"/>
                <a:gd name="T33" fmla="*/ 57 h 232"/>
                <a:gd name="T34" fmla="*/ 10 w 92"/>
                <a:gd name="T35" fmla="*/ 58 h 232"/>
                <a:gd name="T36" fmla="*/ 13 w 92"/>
                <a:gd name="T37" fmla="*/ 58 h 232"/>
                <a:gd name="T38" fmla="*/ 17 w 92"/>
                <a:gd name="T39" fmla="*/ 58 h 232"/>
                <a:gd name="T40" fmla="*/ 21 w 92"/>
                <a:gd name="T41" fmla="*/ 58 h 232"/>
                <a:gd name="T42" fmla="*/ 23 w 92"/>
                <a:gd name="T43" fmla="*/ 58 h 232"/>
                <a:gd name="T44" fmla="*/ 23 w 92"/>
                <a:gd name="T45" fmla="*/ 43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232"/>
                <a:gd name="T71" fmla="*/ 92 w 92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232">
                  <a:moveTo>
                    <a:pt x="89" y="169"/>
                  </a:moveTo>
                  <a:lnTo>
                    <a:pt x="88" y="151"/>
                  </a:lnTo>
                  <a:lnTo>
                    <a:pt x="87" y="130"/>
                  </a:lnTo>
                  <a:lnTo>
                    <a:pt x="85" y="106"/>
                  </a:lnTo>
                  <a:lnTo>
                    <a:pt x="85" y="78"/>
                  </a:lnTo>
                  <a:lnTo>
                    <a:pt x="85" y="58"/>
                  </a:lnTo>
                  <a:lnTo>
                    <a:pt x="86" y="39"/>
                  </a:lnTo>
                  <a:lnTo>
                    <a:pt x="87" y="19"/>
                  </a:lnTo>
                  <a:lnTo>
                    <a:pt x="89" y="0"/>
                  </a:lnTo>
                  <a:lnTo>
                    <a:pt x="24" y="178"/>
                  </a:lnTo>
                  <a:lnTo>
                    <a:pt x="20" y="187"/>
                  </a:lnTo>
                  <a:lnTo>
                    <a:pt x="12" y="200"/>
                  </a:lnTo>
                  <a:lnTo>
                    <a:pt x="3" y="214"/>
                  </a:lnTo>
                  <a:lnTo>
                    <a:pt x="0" y="223"/>
                  </a:lnTo>
                  <a:lnTo>
                    <a:pt x="3" y="224"/>
                  </a:lnTo>
                  <a:lnTo>
                    <a:pt x="11" y="225"/>
                  </a:lnTo>
                  <a:lnTo>
                    <a:pt x="23" y="228"/>
                  </a:lnTo>
                  <a:lnTo>
                    <a:pt x="38" y="229"/>
                  </a:lnTo>
                  <a:lnTo>
                    <a:pt x="53" y="230"/>
                  </a:lnTo>
                  <a:lnTo>
                    <a:pt x="68" y="231"/>
                  </a:lnTo>
                  <a:lnTo>
                    <a:pt x="81" y="232"/>
                  </a:lnTo>
                  <a:lnTo>
                    <a:pt x="92" y="232"/>
                  </a:lnTo>
                  <a:lnTo>
                    <a:pt x="89" y="16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1" name="Freeform 78"/>
            <p:cNvSpPr>
              <a:spLocks/>
            </p:cNvSpPr>
            <p:nvPr/>
          </p:nvSpPr>
          <p:spPr bwMode="auto">
            <a:xfrm>
              <a:off x="3017" y="2581"/>
              <a:ext cx="75" cy="178"/>
            </a:xfrm>
            <a:custGeom>
              <a:avLst/>
              <a:gdLst>
                <a:gd name="T0" fmla="*/ 28 w 149"/>
                <a:gd name="T1" fmla="*/ 0 h 357"/>
                <a:gd name="T2" fmla="*/ 23 w 149"/>
                <a:gd name="T3" fmla="*/ 0 h 357"/>
                <a:gd name="T4" fmla="*/ 18 w 149"/>
                <a:gd name="T5" fmla="*/ 1 h 357"/>
                <a:gd name="T6" fmla="*/ 18 w 149"/>
                <a:gd name="T7" fmla="*/ 2 h 357"/>
                <a:gd name="T8" fmla="*/ 18 w 149"/>
                <a:gd name="T9" fmla="*/ 4 h 357"/>
                <a:gd name="T10" fmla="*/ 18 w 149"/>
                <a:gd name="T11" fmla="*/ 5 h 357"/>
                <a:gd name="T12" fmla="*/ 18 w 149"/>
                <a:gd name="T13" fmla="*/ 7 h 357"/>
                <a:gd name="T14" fmla="*/ 18 w 149"/>
                <a:gd name="T15" fmla="*/ 9 h 357"/>
                <a:gd name="T16" fmla="*/ 18 w 149"/>
                <a:gd name="T17" fmla="*/ 11 h 357"/>
                <a:gd name="T18" fmla="*/ 18 w 149"/>
                <a:gd name="T19" fmla="*/ 13 h 357"/>
                <a:gd name="T20" fmla="*/ 19 w 149"/>
                <a:gd name="T21" fmla="*/ 15 h 357"/>
                <a:gd name="T22" fmla="*/ 18 w 149"/>
                <a:gd name="T23" fmla="*/ 18 h 357"/>
                <a:gd name="T24" fmla="*/ 16 w 149"/>
                <a:gd name="T25" fmla="*/ 23 h 357"/>
                <a:gd name="T26" fmla="*/ 14 w 149"/>
                <a:gd name="T27" fmla="*/ 28 h 357"/>
                <a:gd name="T28" fmla="*/ 12 w 149"/>
                <a:gd name="T29" fmla="*/ 30 h 357"/>
                <a:gd name="T30" fmla="*/ 11 w 149"/>
                <a:gd name="T31" fmla="*/ 34 h 357"/>
                <a:gd name="T32" fmla="*/ 9 w 149"/>
                <a:gd name="T33" fmla="*/ 38 h 357"/>
                <a:gd name="T34" fmla="*/ 8 w 149"/>
                <a:gd name="T35" fmla="*/ 42 h 357"/>
                <a:gd name="T36" fmla="*/ 7 w 149"/>
                <a:gd name="T37" fmla="*/ 46 h 357"/>
                <a:gd name="T38" fmla="*/ 6 w 149"/>
                <a:gd name="T39" fmla="*/ 50 h 357"/>
                <a:gd name="T40" fmla="*/ 5 w 149"/>
                <a:gd name="T41" fmla="*/ 54 h 357"/>
                <a:gd name="T42" fmla="*/ 5 w 149"/>
                <a:gd name="T43" fmla="*/ 58 h 357"/>
                <a:gd name="T44" fmla="*/ 4 w 149"/>
                <a:gd name="T45" fmla="*/ 61 h 357"/>
                <a:gd name="T46" fmla="*/ 3 w 149"/>
                <a:gd name="T47" fmla="*/ 66 h 357"/>
                <a:gd name="T48" fmla="*/ 2 w 149"/>
                <a:gd name="T49" fmla="*/ 71 h 357"/>
                <a:gd name="T50" fmla="*/ 1 w 149"/>
                <a:gd name="T51" fmla="*/ 76 h 357"/>
                <a:gd name="T52" fmla="*/ 0 w 149"/>
                <a:gd name="T53" fmla="*/ 81 h 357"/>
                <a:gd name="T54" fmla="*/ 21 w 149"/>
                <a:gd name="T55" fmla="*/ 89 h 357"/>
                <a:gd name="T56" fmla="*/ 22 w 149"/>
                <a:gd name="T57" fmla="*/ 83 h 357"/>
                <a:gd name="T58" fmla="*/ 23 w 149"/>
                <a:gd name="T59" fmla="*/ 78 h 357"/>
                <a:gd name="T60" fmla="*/ 24 w 149"/>
                <a:gd name="T61" fmla="*/ 73 h 357"/>
                <a:gd name="T62" fmla="*/ 25 w 149"/>
                <a:gd name="T63" fmla="*/ 67 h 357"/>
                <a:gd name="T64" fmla="*/ 24 w 149"/>
                <a:gd name="T65" fmla="*/ 57 h 357"/>
                <a:gd name="T66" fmla="*/ 24 w 149"/>
                <a:gd name="T67" fmla="*/ 47 h 357"/>
                <a:gd name="T68" fmla="*/ 23 w 149"/>
                <a:gd name="T69" fmla="*/ 37 h 357"/>
                <a:gd name="T70" fmla="*/ 22 w 149"/>
                <a:gd name="T71" fmla="*/ 28 h 357"/>
                <a:gd name="T72" fmla="*/ 22 w 149"/>
                <a:gd name="T73" fmla="*/ 27 h 357"/>
                <a:gd name="T74" fmla="*/ 22 w 149"/>
                <a:gd name="T75" fmla="*/ 25 h 357"/>
                <a:gd name="T76" fmla="*/ 22 w 149"/>
                <a:gd name="T77" fmla="*/ 24 h 357"/>
                <a:gd name="T78" fmla="*/ 23 w 149"/>
                <a:gd name="T79" fmla="*/ 24 h 357"/>
                <a:gd name="T80" fmla="*/ 23 w 149"/>
                <a:gd name="T81" fmla="*/ 24 h 357"/>
                <a:gd name="T82" fmla="*/ 24 w 149"/>
                <a:gd name="T83" fmla="*/ 24 h 357"/>
                <a:gd name="T84" fmla="*/ 26 w 149"/>
                <a:gd name="T85" fmla="*/ 24 h 357"/>
                <a:gd name="T86" fmla="*/ 27 w 149"/>
                <a:gd name="T87" fmla="*/ 24 h 357"/>
                <a:gd name="T88" fmla="*/ 29 w 149"/>
                <a:gd name="T89" fmla="*/ 24 h 357"/>
                <a:gd name="T90" fmla="*/ 30 w 149"/>
                <a:gd name="T91" fmla="*/ 23 h 357"/>
                <a:gd name="T92" fmla="*/ 32 w 149"/>
                <a:gd name="T93" fmla="*/ 21 h 357"/>
                <a:gd name="T94" fmla="*/ 33 w 149"/>
                <a:gd name="T95" fmla="*/ 19 h 357"/>
                <a:gd name="T96" fmla="*/ 35 w 149"/>
                <a:gd name="T97" fmla="*/ 18 h 357"/>
                <a:gd name="T98" fmla="*/ 36 w 149"/>
                <a:gd name="T99" fmla="*/ 16 h 357"/>
                <a:gd name="T100" fmla="*/ 37 w 149"/>
                <a:gd name="T101" fmla="*/ 14 h 357"/>
                <a:gd name="T102" fmla="*/ 38 w 149"/>
                <a:gd name="T103" fmla="*/ 13 h 357"/>
                <a:gd name="T104" fmla="*/ 36 w 149"/>
                <a:gd name="T105" fmla="*/ 11 h 357"/>
                <a:gd name="T106" fmla="*/ 35 w 149"/>
                <a:gd name="T107" fmla="*/ 9 h 357"/>
                <a:gd name="T108" fmla="*/ 33 w 149"/>
                <a:gd name="T109" fmla="*/ 7 h 357"/>
                <a:gd name="T110" fmla="*/ 31 w 149"/>
                <a:gd name="T111" fmla="*/ 5 h 357"/>
                <a:gd name="T112" fmla="*/ 30 w 149"/>
                <a:gd name="T113" fmla="*/ 3 h 357"/>
                <a:gd name="T114" fmla="*/ 29 w 149"/>
                <a:gd name="T115" fmla="*/ 2 h 357"/>
                <a:gd name="T116" fmla="*/ 28 w 149"/>
                <a:gd name="T117" fmla="*/ 1 h 357"/>
                <a:gd name="T118" fmla="*/ 28 w 149"/>
                <a:gd name="T119" fmla="*/ 0 h 3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9"/>
                <a:gd name="T181" fmla="*/ 0 h 357"/>
                <a:gd name="T182" fmla="*/ 149 w 149"/>
                <a:gd name="T183" fmla="*/ 357 h 3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9" h="357">
                  <a:moveTo>
                    <a:pt x="111" y="0"/>
                  </a:moveTo>
                  <a:lnTo>
                    <a:pt x="89" y="0"/>
                  </a:lnTo>
                  <a:lnTo>
                    <a:pt x="70" y="5"/>
                  </a:lnTo>
                  <a:lnTo>
                    <a:pt x="69" y="11"/>
                  </a:lnTo>
                  <a:lnTo>
                    <a:pt x="69" y="16"/>
                  </a:lnTo>
                  <a:lnTo>
                    <a:pt x="69" y="22"/>
                  </a:lnTo>
                  <a:lnTo>
                    <a:pt x="69" y="28"/>
                  </a:lnTo>
                  <a:lnTo>
                    <a:pt x="69" y="36"/>
                  </a:lnTo>
                  <a:lnTo>
                    <a:pt x="70" y="44"/>
                  </a:lnTo>
                  <a:lnTo>
                    <a:pt x="72" y="53"/>
                  </a:lnTo>
                  <a:lnTo>
                    <a:pt x="75" y="61"/>
                  </a:lnTo>
                  <a:lnTo>
                    <a:pt x="69" y="74"/>
                  </a:lnTo>
                  <a:lnTo>
                    <a:pt x="61" y="92"/>
                  </a:lnTo>
                  <a:lnTo>
                    <a:pt x="53" y="112"/>
                  </a:lnTo>
                  <a:lnTo>
                    <a:pt x="48" y="122"/>
                  </a:lnTo>
                  <a:lnTo>
                    <a:pt x="41" y="137"/>
                  </a:lnTo>
                  <a:lnTo>
                    <a:pt x="35" y="153"/>
                  </a:lnTo>
                  <a:lnTo>
                    <a:pt x="31" y="169"/>
                  </a:lnTo>
                  <a:lnTo>
                    <a:pt x="27" y="186"/>
                  </a:lnTo>
                  <a:lnTo>
                    <a:pt x="24" y="202"/>
                  </a:lnTo>
                  <a:lnTo>
                    <a:pt x="20" y="217"/>
                  </a:lnTo>
                  <a:lnTo>
                    <a:pt x="17" y="232"/>
                  </a:lnTo>
                  <a:lnTo>
                    <a:pt x="13" y="247"/>
                  </a:lnTo>
                  <a:lnTo>
                    <a:pt x="9" y="266"/>
                  </a:lnTo>
                  <a:lnTo>
                    <a:pt x="5" y="286"/>
                  </a:lnTo>
                  <a:lnTo>
                    <a:pt x="2" y="305"/>
                  </a:lnTo>
                  <a:lnTo>
                    <a:pt x="0" y="325"/>
                  </a:lnTo>
                  <a:lnTo>
                    <a:pt x="83" y="357"/>
                  </a:lnTo>
                  <a:lnTo>
                    <a:pt x="86" y="335"/>
                  </a:lnTo>
                  <a:lnTo>
                    <a:pt x="91" y="313"/>
                  </a:lnTo>
                  <a:lnTo>
                    <a:pt x="94" y="293"/>
                  </a:lnTo>
                  <a:lnTo>
                    <a:pt x="99" y="271"/>
                  </a:lnTo>
                  <a:lnTo>
                    <a:pt x="96" y="229"/>
                  </a:lnTo>
                  <a:lnTo>
                    <a:pt x="94" y="189"/>
                  </a:lnTo>
                  <a:lnTo>
                    <a:pt x="92" y="151"/>
                  </a:lnTo>
                  <a:lnTo>
                    <a:pt x="87" y="114"/>
                  </a:lnTo>
                  <a:lnTo>
                    <a:pt x="86" y="110"/>
                  </a:lnTo>
                  <a:lnTo>
                    <a:pt x="86" y="102"/>
                  </a:lnTo>
                  <a:lnTo>
                    <a:pt x="87" y="96"/>
                  </a:lnTo>
                  <a:lnTo>
                    <a:pt x="89" y="97"/>
                  </a:lnTo>
                  <a:lnTo>
                    <a:pt x="92" y="97"/>
                  </a:lnTo>
                  <a:lnTo>
                    <a:pt x="96" y="98"/>
                  </a:lnTo>
                  <a:lnTo>
                    <a:pt x="102" y="99"/>
                  </a:lnTo>
                  <a:lnTo>
                    <a:pt x="108" y="99"/>
                  </a:lnTo>
                  <a:lnTo>
                    <a:pt x="113" y="97"/>
                  </a:lnTo>
                  <a:lnTo>
                    <a:pt x="118" y="92"/>
                  </a:lnTo>
                  <a:lnTo>
                    <a:pt x="125" y="85"/>
                  </a:lnTo>
                  <a:lnTo>
                    <a:pt x="131" y="78"/>
                  </a:lnTo>
                  <a:lnTo>
                    <a:pt x="138" y="72"/>
                  </a:lnTo>
                  <a:lnTo>
                    <a:pt x="142" y="65"/>
                  </a:lnTo>
                  <a:lnTo>
                    <a:pt x="147" y="58"/>
                  </a:lnTo>
                  <a:lnTo>
                    <a:pt x="149" y="53"/>
                  </a:lnTo>
                  <a:lnTo>
                    <a:pt x="144" y="46"/>
                  </a:lnTo>
                  <a:lnTo>
                    <a:pt x="137" y="38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8" y="15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2" name="Freeform 79"/>
            <p:cNvSpPr>
              <a:spLocks/>
            </p:cNvSpPr>
            <p:nvPr/>
          </p:nvSpPr>
          <p:spPr bwMode="auto">
            <a:xfrm>
              <a:off x="3019" y="2559"/>
              <a:ext cx="229" cy="414"/>
            </a:xfrm>
            <a:custGeom>
              <a:avLst/>
              <a:gdLst>
                <a:gd name="T0" fmla="*/ 89 w 460"/>
                <a:gd name="T1" fmla="*/ 6 h 828"/>
                <a:gd name="T2" fmla="*/ 96 w 460"/>
                <a:gd name="T3" fmla="*/ 10 h 828"/>
                <a:gd name="T4" fmla="*/ 102 w 460"/>
                <a:gd name="T5" fmla="*/ 14 h 828"/>
                <a:gd name="T6" fmla="*/ 107 w 460"/>
                <a:gd name="T7" fmla="*/ 21 h 828"/>
                <a:gd name="T8" fmla="*/ 111 w 460"/>
                <a:gd name="T9" fmla="*/ 27 h 828"/>
                <a:gd name="T10" fmla="*/ 113 w 460"/>
                <a:gd name="T11" fmla="*/ 34 h 828"/>
                <a:gd name="T12" fmla="*/ 114 w 460"/>
                <a:gd name="T13" fmla="*/ 48 h 828"/>
                <a:gd name="T14" fmla="*/ 114 w 460"/>
                <a:gd name="T15" fmla="*/ 70 h 828"/>
                <a:gd name="T16" fmla="*/ 112 w 460"/>
                <a:gd name="T17" fmla="*/ 97 h 828"/>
                <a:gd name="T18" fmla="*/ 108 w 460"/>
                <a:gd name="T19" fmla="*/ 129 h 828"/>
                <a:gd name="T20" fmla="*/ 104 w 460"/>
                <a:gd name="T21" fmla="*/ 160 h 828"/>
                <a:gd name="T22" fmla="*/ 100 w 460"/>
                <a:gd name="T23" fmla="*/ 191 h 828"/>
                <a:gd name="T24" fmla="*/ 99 w 460"/>
                <a:gd name="T25" fmla="*/ 207 h 828"/>
                <a:gd name="T26" fmla="*/ 94 w 460"/>
                <a:gd name="T27" fmla="*/ 207 h 828"/>
                <a:gd name="T28" fmla="*/ 86 w 460"/>
                <a:gd name="T29" fmla="*/ 207 h 828"/>
                <a:gd name="T30" fmla="*/ 76 w 460"/>
                <a:gd name="T31" fmla="*/ 206 h 828"/>
                <a:gd name="T32" fmla="*/ 64 w 460"/>
                <a:gd name="T33" fmla="*/ 206 h 828"/>
                <a:gd name="T34" fmla="*/ 51 w 460"/>
                <a:gd name="T35" fmla="*/ 205 h 828"/>
                <a:gd name="T36" fmla="*/ 39 w 460"/>
                <a:gd name="T37" fmla="*/ 204 h 828"/>
                <a:gd name="T38" fmla="*/ 28 w 460"/>
                <a:gd name="T39" fmla="*/ 203 h 828"/>
                <a:gd name="T40" fmla="*/ 20 w 460"/>
                <a:gd name="T41" fmla="*/ 203 h 828"/>
                <a:gd name="T42" fmla="*/ 15 w 460"/>
                <a:gd name="T43" fmla="*/ 202 h 828"/>
                <a:gd name="T44" fmla="*/ 10 w 460"/>
                <a:gd name="T45" fmla="*/ 202 h 828"/>
                <a:gd name="T46" fmla="*/ 5 w 460"/>
                <a:gd name="T47" fmla="*/ 201 h 828"/>
                <a:gd name="T48" fmla="*/ 0 w 460"/>
                <a:gd name="T49" fmla="*/ 200 h 828"/>
                <a:gd name="T50" fmla="*/ 2 w 460"/>
                <a:gd name="T51" fmla="*/ 179 h 828"/>
                <a:gd name="T52" fmla="*/ 4 w 460"/>
                <a:gd name="T53" fmla="*/ 159 h 828"/>
                <a:gd name="T54" fmla="*/ 12 w 460"/>
                <a:gd name="T55" fmla="*/ 159 h 828"/>
                <a:gd name="T56" fmla="*/ 22 w 460"/>
                <a:gd name="T57" fmla="*/ 159 h 828"/>
                <a:gd name="T58" fmla="*/ 31 w 460"/>
                <a:gd name="T59" fmla="*/ 159 h 828"/>
                <a:gd name="T60" fmla="*/ 41 w 460"/>
                <a:gd name="T61" fmla="*/ 160 h 828"/>
                <a:gd name="T62" fmla="*/ 50 w 460"/>
                <a:gd name="T63" fmla="*/ 160 h 828"/>
                <a:gd name="T64" fmla="*/ 57 w 460"/>
                <a:gd name="T65" fmla="*/ 160 h 828"/>
                <a:gd name="T66" fmla="*/ 62 w 460"/>
                <a:gd name="T67" fmla="*/ 160 h 828"/>
                <a:gd name="T68" fmla="*/ 64 w 460"/>
                <a:gd name="T69" fmla="*/ 159 h 828"/>
                <a:gd name="T70" fmla="*/ 64 w 460"/>
                <a:gd name="T71" fmla="*/ 138 h 828"/>
                <a:gd name="T72" fmla="*/ 65 w 460"/>
                <a:gd name="T73" fmla="*/ 116 h 828"/>
                <a:gd name="T74" fmla="*/ 68 w 460"/>
                <a:gd name="T75" fmla="*/ 79 h 828"/>
                <a:gd name="T76" fmla="*/ 71 w 460"/>
                <a:gd name="T77" fmla="*/ 41 h 828"/>
                <a:gd name="T78" fmla="*/ 75 w 460"/>
                <a:gd name="T79" fmla="*/ 17 h 828"/>
                <a:gd name="T80" fmla="*/ 77 w 460"/>
                <a:gd name="T81" fmla="*/ 0 h 828"/>
                <a:gd name="T82" fmla="*/ 81 w 460"/>
                <a:gd name="T83" fmla="*/ 2 h 828"/>
                <a:gd name="T84" fmla="*/ 86 w 460"/>
                <a:gd name="T85" fmla="*/ 5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0"/>
                <a:gd name="T130" fmla="*/ 0 h 828"/>
                <a:gd name="T131" fmla="*/ 460 w 460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0" h="828">
                  <a:moveTo>
                    <a:pt x="345" y="17"/>
                  </a:moveTo>
                  <a:lnTo>
                    <a:pt x="360" y="23"/>
                  </a:lnTo>
                  <a:lnTo>
                    <a:pt x="373" y="30"/>
                  </a:lnTo>
                  <a:lnTo>
                    <a:pt x="386" y="40"/>
                  </a:lnTo>
                  <a:lnTo>
                    <a:pt x="399" y="49"/>
                  </a:lnTo>
                  <a:lnTo>
                    <a:pt x="410" y="59"/>
                  </a:lnTo>
                  <a:lnTo>
                    <a:pt x="422" y="72"/>
                  </a:lnTo>
                  <a:lnTo>
                    <a:pt x="432" y="83"/>
                  </a:lnTo>
                  <a:lnTo>
                    <a:pt x="443" y="97"/>
                  </a:lnTo>
                  <a:lnTo>
                    <a:pt x="448" y="109"/>
                  </a:lnTo>
                  <a:lnTo>
                    <a:pt x="452" y="120"/>
                  </a:lnTo>
                  <a:lnTo>
                    <a:pt x="454" y="134"/>
                  </a:lnTo>
                  <a:lnTo>
                    <a:pt x="455" y="147"/>
                  </a:lnTo>
                  <a:lnTo>
                    <a:pt x="460" y="190"/>
                  </a:lnTo>
                  <a:lnTo>
                    <a:pt x="460" y="235"/>
                  </a:lnTo>
                  <a:lnTo>
                    <a:pt x="460" y="280"/>
                  </a:lnTo>
                  <a:lnTo>
                    <a:pt x="457" y="324"/>
                  </a:lnTo>
                  <a:lnTo>
                    <a:pt x="451" y="386"/>
                  </a:lnTo>
                  <a:lnTo>
                    <a:pt x="443" y="450"/>
                  </a:lnTo>
                  <a:lnTo>
                    <a:pt x="434" y="513"/>
                  </a:lnTo>
                  <a:lnTo>
                    <a:pt x="428" y="575"/>
                  </a:lnTo>
                  <a:lnTo>
                    <a:pt x="419" y="638"/>
                  </a:lnTo>
                  <a:lnTo>
                    <a:pt x="411" y="702"/>
                  </a:lnTo>
                  <a:lnTo>
                    <a:pt x="403" y="764"/>
                  </a:lnTo>
                  <a:lnTo>
                    <a:pt x="395" y="826"/>
                  </a:lnTo>
                  <a:lnTo>
                    <a:pt x="399" y="828"/>
                  </a:lnTo>
                  <a:lnTo>
                    <a:pt x="392" y="828"/>
                  </a:lnTo>
                  <a:lnTo>
                    <a:pt x="380" y="827"/>
                  </a:lnTo>
                  <a:lnTo>
                    <a:pt x="365" y="827"/>
                  </a:lnTo>
                  <a:lnTo>
                    <a:pt x="348" y="826"/>
                  </a:lnTo>
                  <a:lnTo>
                    <a:pt x="328" y="825"/>
                  </a:lnTo>
                  <a:lnTo>
                    <a:pt x="307" y="824"/>
                  </a:lnTo>
                  <a:lnTo>
                    <a:pt x="282" y="823"/>
                  </a:lnTo>
                  <a:lnTo>
                    <a:pt x="258" y="822"/>
                  </a:lnTo>
                  <a:lnTo>
                    <a:pt x="233" y="819"/>
                  </a:lnTo>
                  <a:lnTo>
                    <a:pt x="207" y="818"/>
                  </a:lnTo>
                  <a:lnTo>
                    <a:pt x="183" y="817"/>
                  </a:lnTo>
                  <a:lnTo>
                    <a:pt x="159" y="815"/>
                  </a:lnTo>
                  <a:lnTo>
                    <a:pt x="136" y="814"/>
                  </a:lnTo>
                  <a:lnTo>
                    <a:pt x="114" y="812"/>
                  </a:lnTo>
                  <a:lnTo>
                    <a:pt x="96" y="810"/>
                  </a:lnTo>
                  <a:lnTo>
                    <a:pt x="80" y="809"/>
                  </a:lnTo>
                  <a:lnTo>
                    <a:pt x="70" y="808"/>
                  </a:lnTo>
                  <a:lnTo>
                    <a:pt x="60" y="807"/>
                  </a:lnTo>
                  <a:lnTo>
                    <a:pt x="51" y="807"/>
                  </a:lnTo>
                  <a:lnTo>
                    <a:pt x="40" y="805"/>
                  </a:lnTo>
                  <a:lnTo>
                    <a:pt x="30" y="804"/>
                  </a:lnTo>
                  <a:lnTo>
                    <a:pt x="20" y="803"/>
                  </a:lnTo>
                  <a:lnTo>
                    <a:pt x="9" y="801"/>
                  </a:lnTo>
                  <a:lnTo>
                    <a:pt x="0" y="800"/>
                  </a:lnTo>
                  <a:lnTo>
                    <a:pt x="5" y="758"/>
                  </a:lnTo>
                  <a:lnTo>
                    <a:pt x="10" y="716"/>
                  </a:lnTo>
                  <a:lnTo>
                    <a:pt x="15" y="674"/>
                  </a:lnTo>
                  <a:lnTo>
                    <a:pt x="19" y="633"/>
                  </a:lnTo>
                  <a:lnTo>
                    <a:pt x="34" y="633"/>
                  </a:lnTo>
                  <a:lnTo>
                    <a:pt x="51" y="634"/>
                  </a:lnTo>
                  <a:lnTo>
                    <a:pt x="68" y="634"/>
                  </a:lnTo>
                  <a:lnTo>
                    <a:pt x="88" y="635"/>
                  </a:lnTo>
                  <a:lnTo>
                    <a:pt x="107" y="636"/>
                  </a:lnTo>
                  <a:lnTo>
                    <a:pt x="127" y="636"/>
                  </a:lnTo>
                  <a:lnTo>
                    <a:pt x="146" y="637"/>
                  </a:lnTo>
                  <a:lnTo>
                    <a:pt x="166" y="637"/>
                  </a:lnTo>
                  <a:lnTo>
                    <a:pt x="184" y="638"/>
                  </a:lnTo>
                  <a:lnTo>
                    <a:pt x="202" y="638"/>
                  </a:lnTo>
                  <a:lnTo>
                    <a:pt x="218" y="638"/>
                  </a:lnTo>
                  <a:lnTo>
                    <a:pt x="232" y="638"/>
                  </a:lnTo>
                  <a:lnTo>
                    <a:pt x="243" y="638"/>
                  </a:lnTo>
                  <a:lnTo>
                    <a:pt x="251" y="637"/>
                  </a:lnTo>
                  <a:lnTo>
                    <a:pt x="258" y="637"/>
                  </a:lnTo>
                  <a:lnTo>
                    <a:pt x="260" y="636"/>
                  </a:lnTo>
                  <a:lnTo>
                    <a:pt x="260" y="594"/>
                  </a:lnTo>
                  <a:lnTo>
                    <a:pt x="260" y="551"/>
                  </a:lnTo>
                  <a:lnTo>
                    <a:pt x="262" y="509"/>
                  </a:lnTo>
                  <a:lnTo>
                    <a:pt x="263" y="467"/>
                  </a:lnTo>
                  <a:lnTo>
                    <a:pt x="267" y="391"/>
                  </a:lnTo>
                  <a:lnTo>
                    <a:pt x="273" y="315"/>
                  </a:lnTo>
                  <a:lnTo>
                    <a:pt x="279" y="240"/>
                  </a:lnTo>
                  <a:lnTo>
                    <a:pt x="286" y="164"/>
                  </a:lnTo>
                  <a:lnTo>
                    <a:pt x="294" y="119"/>
                  </a:lnTo>
                  <a:lnTo>
                    <a:pt x="301" y="66"/>
                  </a:lnTo>
                  <a:lnTo>
                    <a:pt x="308" y="21"/>
                  </a:lnTo>
                  <a:lnTo>
                    <a:pt x="311" y="0"/>
                  </a:lnTo>
                  <a:lnTo>
                    <a:pt x="320" y="3"/>
                  </a:lnTo>
                  <a:lnTo>
                    <a:pt x="328" y="6"/>
                  </a:lnTo>
                  <a:lnTo>
                    <a:pt x="337" y="12"/>
                  </a:lnTo>
                  <a:lnTo>
                    <a:pt x="345" y="17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3" name="Freeform 80"/>
            <p:cNvSpPr>
              <a:spLocks/>
            </p:cNvSpPr>
            <p:nvPr/>
          </p:nvSpPr>
          <p:spPr bwMode="auto">
            <a:xfrm>
              <a:off x="2519" y="2587"/>
              <a:ext cx="70" cy="250"/>
            </a:xfrm>
            <a:custGeom>
              <a:avLst/>
              <a:gdLst>
                <a:gd name="T0" fmla="*/ 2 w 141"/>
                <a:gd name="T1" fmla="*/ 1 h 500"/>
                <a:gd name="T2" fmla="*/ 2 w 141"/>
                <a:gd name="T3" fmla="*/ 2 h 500"/>
                <a:gd name="T4" fmla="*/ 2 w 141"/>
                <a:gd name="T5" fmla="*/ 2 h 500"/>
                <a:gd name="T6" fmla="*/ 2 w 141"/>
                <a:gd name="T7" fmla="*/ 3 h 500"/>
                <a:gd name="T8" fmla="*/ 2 w 141"/>
                <a:gd name="T9" fmla="*/ 4 h 500"/>
                <a:gd name="T10" fmla="*/ 2 w 141"/>
                <a:gd name="T11" fmla="*/ 8 h 500"/>
                <a:gd name="T12" fmla="*/ 1 w 141"/>
                <a:gd name="T13" fmla="*/ 18 h 500"/>
                <a:gd name="T14" fmla="*/ 0 w 141"/>
                <a:gd name="T15" fmla="*/ 29 h 500"/>
                <a:gd name="T16" fmla="*/ 0 w 141"/>
                <a:gd name="T17" fmla="*/ 38 h 500"/>
                <a:gd name="T18" fmla="*/ 0 w 141"/>
                <a:gd name="T19" fmla="*/ 59 h 500"/>
                <a:gd name="T20" fmla="*/ 0 w 141"/>
                <a:gd name="T21" fmla="*/ 82 h 500"/>
                <a:gd name="T22" fmla="*/ 0 w 141"/>
                <a:gd name="T23" fmla="*/ 104 h 500"/>
                <a:gd name="T24" fmla="*/ 1 w 141"/>
                <a:gd name="T25" fmla="*/ 125 h 500"/>
                <a:gd name="T26" fmla="*/ 4 w 141"/>
                <a:gd name="T27" fmla="*/ 125 h 500"/>
                <a:gd name="T28" fmla="*/ 8 w 141"/>
                <a:gd name="T29" fmla="*/ 125 h 500"/>
                <a:gd name="T30" fmla="*/ 12 w 141"/>
                <a:gd name="T31" fmla="*/ 125 h 500"/>
                <a:gd name="T32" fmla="*/ 17 w 141"/>
                <a:gd name="T33" fmla="*/ 125 h 500"/>
                <a:gd name="T34" fmla="*/ 22 w 141"/>
                <a:gd name="T35" fmla="*/ 125 h 500"/>
                <a:gd name="T36" fmla="*/ 27 w 141"/>
                <a:gd name="T37" fmla="*/ 125 h 500"/>
                <a:gd name="T38" fmla="*/ 31 w 141"/>
                <a:gd name="T39" fmla="*/ 125 h 500"/>
                <a:gd name="T40" fmla="*/ 34 w 141"/>
                <a:gd name="T41" fmla="*/ 125 h 500"/>
                <a:gd name="T42" fmla="*/ 33 w 141"/>
                <a:gd name="T43" fmla="*/ 119 h 500"/>
                <a:gd name="T44" fmla="*/ 31 w 141"/>
                <a:gd name="T45" fmla="*/ 113 h 500"/>
                <a:gd name="T46" fmla="*/ 29 w 141"/>
                <a:gd name="T47" fmla="*/ 106 h 500"/>
                <a:gd name="T48" fmla="*/ 28 w 141"/>
                <a:gd name="T49" fmla="*/ 99 h 500"/>
                <a:gd name="T50" fmla="*/ 27 w 141"/>
                <a:gd name="T51" fmla="*/ 92 h 500"/>
                <a:gd name="T52" fmla="*/ 26 w 141"/>
                <a:gd name="T53" fmla="*/ 85 h 500"/>
                <a:gd name="T54" fmla="*/ 25 w 141"/>
                <a:gd name="T55" fmla="*/ 78 h 500"/>
                <a:gd name="T56" fmla="*/ 25 w 141"/>
                <a:gd name="T57" fmla="*/ 72 h 500"/>
                <a:gd name="T58" fmla="*/ 25 w 141"/>
                <a:gd name="T59" fmla="*/ 65 h 500"/>
                <a:gd name="T60" fmla="*/ 26 w 141"/>
                <a:gd name="T61" fmla="*/ 59 h 500"/>
                <a:gd name="T62" fmla="*/ 26 w 141"/>
                <a:gd name="T63" fmla="*/ 52 h 500"/>
                <a:gd name="T64" fmla="*/ 28 w 141"/>
                <a:gd name="T65" fmla="*/ 46 h 500"/>
                <a:gd name="T66" fmla="*/ 29 w 141"/>
                <a:gd name="T67" fmla="*/ 39 h 500"/>
                <a:gd name="T68" fmla="*/ 31 w 141"/>
                <a:gd name="T69" fmla="*/ 33 h 500"/>
                <a:gd name="T70" fmla="*/ 33 w 141"/>
                <a:gd name="T71" fmla="*/ 27 h 500"/>
                <a:gd name="T72" fmla="*/ 35 w 141"/>
                <a:gd name="T73" fmla="*/ 20 h 500"/>
                <a:gd name="T74" fmla="*/ 34 w 141"/>
                <a:gd name="T75" fmla="*/ 20 h 500"/>
                <a:gd name="T76" fmla="*/ 33 w 141"/>
                <a:gd name="T77" fmla="*/ 20 h 500"/>
                <a:gd name="T78" fmla="*/ 33 w 141"/>
                <a:gd name="T79" fmla="*/ 20 h 500"/>
                <a:gd name="T80" fmla="*/ 32 w 141"/>
                <a:gd name="T81" fmla="*/ 20 h 500"/>
                <a:gd name="T82" fmla="*/ 31 w 141"/>
                <a:gd name="T83" fmla="*/ 19 h 500"/>
                <a:gd name="T84" fmla="*/ 30 w 141"/>
                <a:gd name="T85" fmla="*/ 19 h 500"/>
                <a:gd name="T86" fmla="*/ 29 w 141"/>
                <a:gd name="T87" fmla="*/ 18 h 500"/>
                <a:gd name="T88" fmla="*/ 28 w 141"/>
                <a:gd name="T89" fmla="*/ 18 h 500"/>
                <a:gd name="T90" fmla="*/ 27 w 141"/>
                <a:gd name="T91" fmla="*/ 17 h 500"/>
                <a:gd name="T92" fmla="*/ 25 w 141"/>
                <a:gd name="T93" fmla="*/ 16 h 500"/>
                <a:gd name="T94" fmla="*/ 22 w 141"/>
                <a:gd name="T95" fmla="*/ 14 h 500"/>
                <a:gd name="T96" fmla="*/ 18 w 141"/>
                <a:gd name="T97" fmla="*/ 11 h 500"/>
                <a:gd name="T98" fmla="*/ 14 w 141"/>
                <a:gd name="T99" fmla="*/ 8 h 500"/>
                <a:gd name="T100" fmla="*/ 10 w 141"/>
                <a:gd name="T101" fmla="*/ 6 h 500"/>
                <a:gd name="T102" fmla="*/ 8 w 141"/>
                <a:gd name="T103" fmla="*/ 4 h 500"/>
                <a:gd name="T104" fmla="*/ 6 w 141"/>
                <a:gd name="T105" fmla="*/ 3 h 500"/>
                <a:gd name="T106" fmla="*/ 5 w 141"/>
                <a:gd name="T107" fmla="*/ 2 h 500"/>
                <a:gd name="T108" fmla="*/ 3 w 141"/>
                <a:gd name="T109" fmla="*/ 1 h 500"/>
                <a:gd name="T110" fmla="*/ 1 w 141"/>
                <a:gd name="T111" fmla="*/ 0 h 500"/>
                <a:gd name="T112" fmla="*/ 2 w 141"/>
                <a:gd name="T113" fmla="*/ 1 h 5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500"/>
                <a:gd name="T173" fmla="*/ 141 w 141"/>
                <a:gd name="T174" fmla="*/ 500 h 5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500">
                  <a:moveTo>
                    <a:pt x="8" y="2"/>
                  </a:moveTo>
                  <a:lnTo>
                    <a:pt x="8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1" y="31"/>
                  </a:lnTo>
                  <a:lnTo>
                    <a:pt x="6" y="69"/>
                  </a:lnTo>
                  <a:lnTo>
                    <a:pt x="1" y="113"/>
                  </a:lnTo>
                  <a:lnTo>
                    <a:pt x="0" y="152"/>
                  </a:lnTo>
                  <a:lnTo>
                    <a:pt x="1" y="236"/>
                  </a:lnTo>
                  <a:lnTo>
                    <a:pt x="2" y="325"/>
                  </a:lnTo>
                  <a:lnTo>
                    <a:pt x="2" y="413"/>
                  </a:lnTo>
                  <a:lnTo>
                    <a:pt x="4" y="499"/>
                  </a:lnTo>
                  <a:lnTo>
                    <a:pt x="16" y="500"/>
                  </a:lnTo>
                  <a:lnTo>
                    <a:pt x="32" y="500"/>
                  </a:lnTo>
                  <a:lnTo>
                    <a:pt x="51" y="500"/>
                  </a:lnTo>
                  <a:lnTo>
                    <a:pt x="70" y="499"/>
                  </a:lnTo>
                  <a:lnTo>
                    <a:pt x="90" y="499"/>
                  </a:lnTo>
                  <a:lnTo>
                    <a:pt x="108" y="499"/>
                  </a:lnTo>
                  <a:lnTo>
                    <a:pt x="125" y="499"/>
                  </a:lnTo>
                  <a:lnTo>
                    <a:pt x="138" y="500"/>
                  </a:lnTo>
                  <a:lnTo>
                    <a:pt x="132" y="476"/>
                  </a:lnTo>
                  <a:lnTo>
                    <a:pt x="125" y="450"/>
                  </a:lnTo>
                  <a:lnTo>
                    <a:pt x="119" y="424"/>
                  </a:lnTo>
                  <a:lnTo>
                    <a:pt x="113" y="395"/>
                  </a:lnTo>
                  <a:lnTo>
                    <a:pt x="108" y="367"/>
                  </a:lnTo>
                  <a:lnTo>
                    <a:pt x="105" y="339"/>
                  </a:lnTo>
                  <a:lnTo>
                    <a:pt x="103" y="312"/>
                  </a:lnTo>
                  <a:lnTo>
                    <a:pt x="102" y="286"/>
                  </a:lnTo>
                  <a:lnTo>
                    <a:pt x="103" y="259"/>
                  </a:lnTo>
                  <a:lnTo>
                    <a:pt x="104" y="234"/>
                  </a:lnTo>
                  <a:lnTo>
                    <a:pt x="107" y="207"/>
                  </a:lnTo>
                  <a:lnTo>
                    <a:pt x="112" y="182"/>
                  </a:lnTo>
                  <a:lnTo>
                    <a:pt x="118" y="155"/>
                  </a:lnTo>
                  <a:lnTo>
                    <a:pt x="125" y="130"/>
                  </a:lnTo>
                  <a:lnTo>
                    <a:pt x="133" y="105"/>
                  </a:lnTo>
                  <a:lnTo>
                    <a:pt x="141" y="79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9" y="77"/>
                  </a:lnTo>
                  <a:lnTo>
                    <a:pt x="125" y="76"/>
                  </a:lnTo>
                  <a:lnTo>
                    <a:pt x="121" y="74"/>
                  </a:lnTo>
                  <a:lnTo>
                    <a:pt x="118" y="71"/>
                  </a:lnTo>
                  <a:lnTo>
                    <a:pt x="113" y="70"/>
                  </a:lnTo>
                  <a:lnTo>
                    <a:pt x="110" y="68"/>
                  </a:lnTo>
                  <a:lnTo>
                    <a:pt x="100" y="62"/>
                  </a:lnTo>
                  <a:lnTo>
                    <a:pt x="88" y="53"/>
                  </a:lnTo>
                  <a:lnTo>
                    <a:pt x="73" y="43"/>
                  </a:lnTo>
                  <a:lnTo>
                    <a:pt x="58" y="32"/>
                  </a:lnTo>
                  <a:lnTo>
                    <a:pt x="43" y="22"/>
                  </a:lnTo>
                  <a:lnTo>
                    <a:pt x="32" y="15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4" name="Freeform 81"/>
            <p:cNvSpPr>
              <a:spLocks/>
            </p:cNvSpPr>
            <p:nvPr/>
          </p:nvSpPr>
          <p:spPr bwMode="auto">
            <a:xfrm>
              <a:off x="2809" y="2300"/>
              <a:ext cx="32" cy="35"/>
            </a:xfrm>
            <a:custGeom>
              <a:avLst/>
              <a:gdLst>
                <a:gd name="T0" fmla="*/ 17 w 62"/>
                <a:gd name="T1" fmla="*/ 7 h 71"/>
                <a:gd name="T2" fmla="*/ 16 w 62"/>
                <a:gd name="T3" fmla="*/ 10 h 71"/>
                <a:gd name="T4" fmla="*/ 14 w 62"/>
                <a:gd name="T5" fmla="*/ 13 h 71"/>
                <a:gd name="T6" fmla="*/ 13 w 62"/>
                <a:gd name="T7" fmla="*/ 15 h 71"/>
                <a:gd name="T8" fmla="*/ 11 w 62"/>
                <a:gd name="T9" fmla="*/ 17 h 71"/>
                <a:gd name="T10" fmla="*/ 9 w 62"/>
                <a:gd name="T11" fmla="*/ 17 h 71"/>
                <a:gd name="T12" fmla="*/ 7 w 62"/>
                <a:gd name="T13" fmla="*/ 17 h 71"/>
                <a:gd name="T14" fmla="*/ 5 w 62"/>
                <a:gd name="T15" fmla="*/ 17 h 71"/>
                <a:gd name="T16" fmla="*/ 4 w 62"/>
                <a:gd name="T17" fmla="*/ 17 h 71"/>
                <a:gd name="T18" fmla="*/ 3 w 62"/>
                <a:gd name="T19" fmla="*/ 15 h 71"/>
                <a:gd name="T20" fmla="*/ 2 w 62"/>
                <a:gd name="T21" fmla="*/ 13 h 71"/>
                <a:gd name="T22" fmla="*/ 1 w 62"/>
                <a:gd name="T23" fmla="*/ 11 h 71"/>
                <a:gd name="T24" fmla="*/ 0 w 62"/>
                <a:gd name="T25" fmla="*/ 9 h 71"/>
                <a:gd name="T26" fmla="*/ 1 w 62"/>
                <a:gd name="T27" fmla="*/ 8 h 71"/>
                <a:gd name="T28" fmla="*/ 3 w 62"/>
                <a:gd name="T29" fmla="*/ 7 h 71"/>
                <a:gd name="T30" fmla="*/ 4 w 62"/>
                <a:gd name="T31" fmla="*/ 5 h 71"/>
                <a:gd name="T32" fmla="*/ 5 w 62"/>
                <a:gd name="T33" fmla="*/ 4 h 71"/>
                <a:gd name="T34" fmla="*/ 6 w 62"/>
                <a:gd name="T35" fmla="*/ 3 h 71"/>
                <a:gd name="T36" fmla="*/ 7 w 62"/>
                <a:gd name="T37" fmla="*/ 2 h 71"/>
                <a:gd name="T38" fmla="*/ 8 w 62"/>
                <a:gd name="T39" fmla="*/ 1 h 71"/>
                <a:gd name="T40" fmla="*/ 9 w 62"/>
                <a:gd name="T41" fmla="*/ 0 h 71"/>
                <a:gd name="T42" fmla="*/ 11 w 62"/>
                <a:gd name="T43" fmla="*/ 1 h 71"/>
                <a:gd name="T44" fmla="*/ 13 w 62"/>
                <a:gd name="T45" fmla="*/ 3 h 71"/>
                <a:gd name="T46" fmla="*/ 14 w 62"/>
                <a:gd name="T47" fmla="*/ 5 h 71"/>
                <a:gd name="T48" fmla="*/ 17 w 62"/>
                <a:gd name="T49" fmla="*/ 7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71"/>
                <a:gd name="T77" fmla="*/ 62 w 62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71">
                  <a:moveTo>
                    <a:pt x="62" y="30"/>
                  </a:moveTo>
                  <a:lnTo>
                    <a:pt x="60" y="42"/>
                  </a:lnTo>
                  <a:lnTo>
                    <a:pt x="55" y="52"/>
                  </a:lnTo>
                  <a:lnTo>
                    <a:pt x="48" y="61"/>
                  </a:lnTo>
                  <a:lnTo>
                    <a:pt x="41" y="70"/>
                  </a:lnTo>
                  <a:lnTo>
                    <a:pt x="33" y="71"/>
                  </a:lnTo>
                  <a:lnTo>
                    <a:pt x="26" y="71"/>
                  </a:lnTo>
                  <a:lnTo>
                    <a:pt x="19" y="70"/>
                  </a:lnTo>
                  <a:lnTo>
                    <a:pt x="13" y="70"/>
                  </a:lnTo>
                  <a:lnTo>
                    <a:pt x="9" y="62"/>
                  </a:lnTo>
                  <a:lnTo>
                    <a:pt x="7" y="53"/>
                  </a:lnTo>
                  <a:lnTo>
                    <a:pt x="3" y="45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4" y="23"/>
                  </a:lnTo>
                  <a:lnTo>
                    <a:pt x="17" y="19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0"/>
                  </a:lnTo>
                  <a:lnTo>
                    <a:pt x="41" y="7"/>
                  </a:lnTo>
                  <a:lnTo>
                    <a:pt x="48" y="15"/>
                  </a:lnTo>
                  <a:lnTo>
                    <a:pt x="54" y="23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5" name="Freeform 82"/>
            <p:cNvSpPr>
              <a:spLocks/>
            </p:cNvSpPr>
            <p:nvPr/>
          </p:nvSpPr>
          <p:spPr bwMode="auto">
            <a:xfrm>
              <a:off x="2794" y="2340"/>
              <a:ext cx="52" cy="93"/>
            </a:xfrm>
            <a:custGeom>
              <a:avLst/>
              <a:gdLst>
                <a:gd name="T0" fmla="*/ 19 w 104"/>
                <a:gd name="T1" fmla="*/ 0 h 184"/>
                <a:gd name="T2" fmla="*/ 21 w 104"/>
                <a:gd name="T3" fmla="*/ 7 h 184"/>
                <a:gd name="T4" fmla="*/ 23 w 104"/>
                <a:gd name="T5" fmla="*/ 19 h 184"/>
                <a:gd name="T6" fmla="*/ 25 w 104"/>
                <a:gd name="T7" fmla="*/ 33 h 184"/>
                <a:gd name="T8" fmla="*/ 26 w 104"/>
                <a:gd name="T9" fmla="*/ 44 h 184"/>
                <a:gd name="T10" fmla="*/ 25 w 104"/>
                <a:gd name="T11" fmla="*/ 44 h 184"/>
                <a:gd name="T12" fmla="*/ 24 w 104"/>
                <a:gd name="T13" fmla="*/ 45 h 184"/>
                <a:gd name="T14" fmla="*/ 23 w 104"/>
                <a:gd name="T15" fmla="*/ 45 h 184"/>
                <a:gd name="T16" fmla="*/ 21 w 104"/>
                <a:gd name="T17" fmla="*/ 45 h 184"/>
                <a:gd name="T18" fmla="*/ 20 w 104"/>
                <a:gd name="T19" fmla="*/ 45 h 184"/>
                <a:gd name="T20" fmla="*/ 19 w 104"/>
                <a:gd name="T21" fmla="*/ 45 h 184"/>
                <a:gd name="T22" fmla="*/ 17 w 104"/>
                <a:gd name="T23" fmla="*/ 45 h 184"/>
                <a:gd name="T24" fmla="*/ 15 w 104"/>
                <a:gd name="T25" fmla="*/ 45 h 184"/>
                <a:gd name="T26" fmla="*/ 13 w 104"/>
                <a:gd name="T27" fmla="*/ 45 h 184"/>
                <a:gd name="T28" fmla="*/ 12 w 104"/>
                <a:gd name="T29" fmla="*/ 45 h 184"/>
                <a:gd name="T30" fmla="*/ 10 w 104"/>
                <a:gd name="T31" fmla="*/ 46 h 184"/>
                <a:gd name="T32" fmla="*/ 7 w 104"/>
                <a:gd name="T33" fmla="*/ 46 h 184"/>
                <a:gd name="T34" fmla="*/ 6 w 104"/>
                <a:gd name="T35" fmla="*/ 46 h 184"/>
                <a:gd name="T36" fmla="*/ 3 w 104"/>
                <a:gd name="T37" fmla="*/ 46 h 184"/>
                <a:gd name="T38" fmla="*/ 2 w 104"/>
                <a:gd name="T39" fmla="*/ 47 h 184"/>
                <a:gd name="T40" fmla="*/ 0 w 104"/>
                <a:gd name="T41" fmla="*/ 47 h 184"/>
                <a:gd name="T42" fmla="*/ 0 w 104"/>
                <a:gd name="T43" fmla="*/ 45 h 184"/>
                <a:gd name="T44" fmla="*/ 0 w 104"/>
                <a:gd name="T45" fmla="*/ 43 h 184"/>
                <a:gd name="T46" fmla="*/ 1 w 104"/>
                <a:gd name="T47" fmla="*/ 41 h 184"/>
                <a:gd name="T48" fmla="*/ 1 w 104"/>
                <a:gd name="T49" fmla="*/ 39 h 184"/>
                <a:gd name="T50" fmla="*/ 2 w 104"/>
                <a:gd name="T51" fmla="*/ 35 h 184"/>
                <a:gd name="T52" fmla="*/ 3 w 104"/>
                <a:gd name="T53" fmla="*/ 30 h 184"/>
                <a:gd name="T54" fmla="*/ 3 w 104"/>
                <a:gd name="T55" fmla="*/ 26 h 184"/>
                <a:gd name="T56" fmla="*/ 5 w 104"/>
                <a:gd name="T57" fmla="*/ 20 h 184"/>
                <a:gd name="T58" fmla="*/ 6 w 104"/>
                <a:gd name="T59" fmla="*/ 16 h 184"/>
                <a:gd name="T60" fmla="*/ 7 w 104"/>
                <a:gd name="T61" fmla="*/ 11 h 184"/>
                <a:gd name="T62" fmla="*/ 9 w 104"/>
                <a:gd name="T63" fmla="*/ 7 h 184"/>
                <a:gd name="T64" fmla="*/ 10 w 104"/>
                <a:gd name="T65" fmla="*/ 2 h 184"/>
                <a:gd name="T66" fmla="*/ 12 w 104"/>
                <a:gd name="T67" fmla="*/ 2 h 184"/>
                <a:gd name="T68" fmla="*/ 13 w 104"/>
                <a:gd name="T69" fmla="*/ 1 h 184"/>
                <a:gd name="T70" fmla="*/ 13 w 104"/>
                <a:gd name="T71" fmla="*/ 1 h 184"/>
                <a:gd name="T72" fmla="*/ 15 w 104"/>
                <a:gd name="T73" fmla="*/ 1 h 184"/>
                <a:gd name="T74" fmla="*/ 17 w 104"/>
                <a:gd name="T75" fmla="*/ 1 h 184"/>
                <a:gd name="T76" fmla="*/ 18 w 104"/>
                <a:gd name="T77" fmla="*/ 1 h 184"/>
                <a:gd name="T78" fmla="*/ 19 w 104"/>
                <a:gd name="T79" fmla="*/ 1 h 184"/>
                <a:gd name="T80" fmla="*/ 19 w 104"/>
                <a:gd name="T81" fmla="*/ 0 h 1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"/>
                <a:gd name="T124" fmla="*/ 0 h 184"/>
                <a:gd name="T125" fmla="*/ 104 w 104"/>
                <a:gd name="T126" fmla="*/ 184 h 1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" h="184">
                  <a:moveTo>
                    <a:pt x="76" y="0"/>
                  </a:moveTo>
                  <a:lnTo>
                    <a:pt x="84" y="25"/>
                  </a:lnTo>
                  <a:lnTo>
                    <a:pt x="92" y="75"/>
                  </a:lnTo>
                  <a:lnTo>
                    <a:pt x="99" y="130"/>
                  </a:lnTo>
                  <a:lnTo>
                    <a:pt x="104" y="174"/>
                  </a:lnTo>
                  <a:lnTo>
                    <a:pt x="99" y="175"/>
                  </a:lnTo>
                  <a:lnTo>
                    <a:pt x="94" y="176"/>
                  </a:lnTo>
                  <a:lnTo>
                    <a:pt x="90" y="176"/>
                  </a:lnTo>
                  <a:lnTo>
                    <a:pt x="84" y="176"/>
                  </a:lnTo>
                  <a:lnTo>
                    <a:pt x="78" y="176"/>
                  </a:lnTo>
                  <a:lnTo>
                    <a:pt x="74" y="176"/>
                  </a:lnTo>
                  <a:lnTo>
                    <a:pt x="68" y="176"/>
                  </a:lnTo>
                  <a:lnTo>
                    <a:pt x="62" y="177"/>
                  </a:lnTo>
                  <a:lnTo>
                    <a:pt x="54" y="178"/>
                  </a:lnTo>
                  <a:lnTo>
                    <a:pt x="46" y="178"/>
                  </a:lnTo>
                  <a:lnTo>
                    <a:pt x="38" y="180"/>
                  </a:lnTo>
                  <a:lnTo>
                    <a:pt x="31" y="180"/>
                  </a:lnTo>
                  <a:lnTo>
                    <a:pt x="23" y="181"/>
                  </a:lnTo>
                  <a:lnTo>
                    <a:pt x="15" y="181"/>
                  </a:lnTo>
                  <a:lnTo>
                    <a:pt x="8" y="18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1" y="163"/>
                  </a:lnTo>
                  <a:lnTo>
                    <a:pt x="2" y="155"/>
                  </a:lnTo>
                  <a:lnTo>
                    <a:pt x="6" y="137"/>
                  </a:lnTo>
                  <a:lnTo>
                    <a:pt x="10" y="118"/>
                  </a:lnTo>
                  <a:lnTo>
                    <a:pt x="14" y="100"/>
                  </a:lnTo>
                  <a:lnTo>
                    <a:pt x="18" y="80"/>
                  </a:lnTo>
                  <a:lnTo>
                    <a:pt x="23" y="62"/>
                  </a:lnTo>
                  <a:lnTo>
                    <a:pt x="29" y="44"/>
                  </a:lnTo>
                  <a:lnTo>
                    <a:pt x="34" y="25"/>
                  </a:lnTo>
                  <a:lnTo>
                    <a:pt x="40" y="7"/>
                  </a:lnTo>
                  <a:lnTo>
                    <a:pt x="45" y="6"/>
                  </a:lnTo>
                  <a:lnTo>
                    <a:pt x="49" y="4"/>
                  </a:lnTo>
                  <a:lnTo>
                    <a:pt x="55" y="4"/>
                  </a:lnTo>
                  <a:lnTo>
                    <a:pt x="61" y="3"/>
                  </a:lnTo>
                  <a:lnTo>
                    <a:pt x="66" y="3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6" name="Freeform 83"/>
            <p:cNvSpPr>
              <a:spLocks/>
            </p:cNvSpPr>
            <p:nvPr/>
          </p:nvSpPr>
          <p:spPr bwMode="auto">
            <a:xfrm>
              <a:off x="3072" y="2554"/>
              <a:ext cx="103" cy="76"/>
            </a:xfrm>
            <a:custGeom>
              <a:avLst/>
              <a:gdLst>
                <a:gd name="T0" fmla="*/ 51 w 207"/>
                <a:gd name="T1" fmla="*/ 2 h 152"/>
                <a:gd name="T2" fmla="*/ 51 w 207"/>
                <a:gd name="T3" fmla="*/ 5 h 152"/>
                <a:gd name="T4" fmla="*/ 51 w 207"/>
                <a:gd name="T5" fmla="*/ 6 h 152"/>
                <a:gd name="T6" fmla="*/ 50 w 207"/>
                <a:gd name="T7" fmla="*/ 8 h 152"/>
                <a:gd name="T8" fmla="*/ 49 w 207"/>
                <a:gd name="T9" fmla="*/ 10 h 152"/>
                <a:gd name="T10" fmla="*/ 46 w 207"/>
                <a:gd name="T11" fmla="*/ 13 h 152"/>
                <a:gd name="T12" fmla="*/ 43 w 207"/>
                <a:gd name="T13" fmla="*/ 17 h 152"/>
                <a:gd name="T14" fmla="*/ 38 w 207"/>
                <a:gd name="T15" fmla="*/ 20 h 152"/>
                <a:gd name="T16" fmla="*/ 34 w 207"/>
                <a:gd name="T17" fmla="*/ 23 h 152"/>
                <a:gd name="T18" fmla="*/ 29 w 207"/>
                <a:gd name="T19" fmla="*/ 27 h 152"/>
                <a:gd name="T20" fmla="*/ 25 w 207"/>
                <a:gd name="T21" fmla="*/ 30 h 152"/>
                <a:gd name="T22" fmla="*/ 21 w 207"/>
                <a:gd name="T23" fmla="*/ 35 h 152"/>
                <a:gd name="T24" fmla="*/ 18 w 207"/>
                <a:gd name="T25" fmla="*/ 38 h 152"/>
                <a:gd name="T26" fmla="*/ 15 w 207"/>
                <a:gd name="T27" fmla="*/ 35 h 152"/>
                <a:gd name="T28" fmla="*/ 12 w 207"/>
                <a:gd name="T29" fmla="*/ 30 h 152"/>
                <a:gd name="T30" fmla="*/ 9 w 207"/>
                <a:gd name="T31" fmla="*/ 27 h 152"/>
                <a:gd name="T32" fmla="*/ 7 w 207"/>
                <a:gd name="T33" fmla="*/ 24 h 152"/>
                <a:gd name="T34" fmla="*/ 5 w 207"/>
                <a:gd name="T35" fmla="*/ 21 h 152"/>
                <a:gd name="T36" fmla="*/ 3 w 207"/>
                <a:gd name="T37" fmla="*/ 19 h 152"/>
                <a:gd name="T38" fmla="*/ 1 w 207"/>
                <a:gd name="T39" fmla="*/ 17 h 152"/>
                <a:gd name="T40" fmla="*/ 0 w 207"/>
                <a:gd name="T41" fmla="*/ 14 h 152"/>
                <a:gd name="T42" fmla="*/ 3 w 207"/>
                <a:gd name="T43" fmla="*/ 14 h 152"/>
                <a:gd name="T44" fmla="*/ 6 w 207"/>
                <a:gd name="T45" fmla="*/ 14 h 152"/>
                <a:gd name="T46" fmla="*/ 9 w 207"/>
                <a:gd name="T47" fmla="*/ 13 h 152"/>
                <a:gd name="T48" fmla="*/ 13 w 207"/>
                <a:gd name="T49" fmla="*/ 13 h 152"/>
                <a:gd name="T50" fmla="*/ 17 w 207"/>
                <a:gd name="T51" fmla="*/ 12 h 152"/>
                <a:gd name="T52" fmla="*/ 21 w 207"/>
                <a:gd name="T53" fmla="*/ 11 h 152"/>
                <a:gd name="T54" fmla="*/ 24 w 207"/>
                <a:gd name="T55" fmla="*/ 10 h 152"/>
                <a:gd name="T56" fmla="*/ 27 w 207"/>
                <a:gd name="T57" fmla="*/ 10 h 152"/>
                <a:gd name="T58" fmla="*/ 30 w 207"/>
                <a:gd name="T59" fmla="*/ 9 h 152"/>
                <a:gd name="T60" fmla="*/ 32 w 207"/>
                <a:gd name="T61" fmla="*/ 8 h 152"/>
                <a:gd name="T62" fmla="*/ 34 w 207"/>
                <a:gd name="T63" fmla="*/ 7 h 152"/>
                <a:gd name="T64" fmla="*/ 37 w 207"/>
                <a:gd name="T65" fmla="*/ 6 h 152"/>
                <a:gd name="T66" fmla="*/ 39 w 207"/>
                <a:gd name="T67" fmla="*/ 5 h 152"/>
                <a:gd name="T68" fmla="*/ 41 w 207"/>
                <a:gd name="T69" fmla="*/ 3 h 152"/>
                <a:gd name="T70" fmla="*/ 43 w 207"/>
                <a:gd name="T71" fmla="*/ 1 h 152"/>
                <a:gd name="T72" fmla="*/ 45 w 207"/>
                <a:gd name="T73" fmla="*/ 0 h 152"/>
                <a:gd name="T74" fmla="*/ 46 w 207"/>
                <a:gd name="T75" fmla="*/ 1 h 152"/>
                <a:gd name="T76" fmla="*/ 48 w 207"/>
                <a:gd name="T77" fmla="*/ 1 h 152"/>
                <a:gd name="T78" fmla="*/ 50 w 207"/>
                <a:gd name="T79" fmla="*/ 1 h 152"/>
                <a:gd name="T80" fmla="*/ 51 w 207"/>
                <a:gd name="T81" fmla="*/ 2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7"/>
                <a:gd name="T124" fmla="*/ 0 h 152"/>
                <a:gd name="T125" fmla="*/ 207 w 207"/>
                <a:gd name="T126" fmla="*/ 152 h 1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7" h="152">
                  <a:moveTo>
                    <a:pt x="205" y="9"/>
                  </a:moveTo>
                  <a:lnTo>
                    <a:pt x="207" y="17"/>
                  </a:lnTo>
                  <a:lnTo>
                    <a:pt x="205" y="24"/>
                  </a:lnTo>
                  <a:lnTo>
                    <a:pt x="202" y="32"/>
                  </a:lnTo>
                  <a:lnTo>
                    <a:pt x="199" y="42"/>
                  </a:lnTo>
                  <a:lnTo>
                    <a:pt x="187" y="53"/>
                  </a:lnTo>
                  <a:lnTo>
                    <a:pt x="172" y="66"/>
                  </a:lnTo>
                  <a:lnTo>
                    <a:pt x="154" y="80"/>
                  </a:lnTo>
                  <a:lnTo>
                    <a:pt x="136" y="93"/>
                  </a:lnTo>
                  <a:lnTo>
                    <a:pt x="119" y="108"/>
                  </a:lnTo>
                  <a:lnTo>
                    <a:pt x="101" y="123"/>
                  </a:lnTo>
                  <a:lnTo>
                    <a:pt x="86" y="137"/>
                  </a:lnTo>
                  <a:lnTo>
                    <a:pt x="75" y="152"/>
                  </a:lnTo>
                  <a:lnTo>
                    <a:pt x="61" y="137"/>
                  </a:lnTo>
                  <a:lnTo>
                    <a:pt x="50" y="123"/>
                  </a:lnTo>
                  <a:lnTo>
                    <a:pt x="38" y="110"/>
                  </a:lnTo>
                  <a:lnTo>
                    <a:pt x="29" y="97"/>
                  </a:lnTo>
                  <a:lnTo>
                    <a:pt x="21" y="84"/>
                  </a:lnTo>
                  <a:lnTo>
                    <a:pt x="13" y="74"/>
                  </a:lnTo>
                  <a:lnTo>
                    <a:pt x="6" y="66"/>
                  </a:lnTo>
                  <a:lnTo>
                    <a:pt x="0" y="59"/>
                  </a:lnTo>
                  <a:lnTo>
                    <a:pt x="12" y="58"/>
                  </a:lnTo>
                  <a:lnTo>
                    <a:pt x="25" y="58"/>
                  </a:lnTo>
                  <a:lnTo>
                    <a:pt x="39" y="55"/>
                  </a:lnTo>
                  <a:lnTo>
                    <a:pt x="54" y="53"/>
                  </a:lnTo>
                  <a:lnTo>
                    <a:pt x="69" y="51"/>
                  </a:lnTo>
                  <a:lnTo>
                    <a:pt x="84" y="47"/>
                  </a:lnTo>
                  <a:lnTo>
                    <a:pt x="98" y="43"/>
                  </a:lnTo>
                  <a:lnTo>
                    <a:pt x="111" y="38"/>
                  </a:lnTo>
                  <a:lnTo>
                    <a:pt x="121" y="36"/>
                  </a:lnTo>
                  <a:lnTo>
                    <a:pt x="130" y="32"/>
                  </a:lnTo>
                  <a:lnTo>
                    <a:pt x="139" y="29"/>
                  </a:lnTo>
                  <a:lnTo>
                    <a:pt x="149" y="24"/>
                  </a:lnTo>
                  <a:lnTo>
                    <a:pt x="157" y="19"/>
                  </a:lnTo>
                  <a:lnTo>
                    <a:pt x="166" y="13"/>
                  </a:lnTo>
                  <a:lnTo>
                    <a:pt x="173" y="7"/>
                  </a:lnTo>
                  <a:lnTo>
                    <a:pt x="181" y="0"/>
                  </a:lnTo>
                  <a:lnTo>
                    <a:pt x="184" y="2"/>
                  </a:lnTo>
                  <a:lnTo>
                    <a:pt x="192" y="5"/>
                  </a:lnTo>
                  <a:lnTo>
                    <a:pt x="201" y="7"/>
                  </a:lnTo>
                  <a:lnTo>
                    <a:pt x="205" y="9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7" name="Freeform 84"/>
            <p:cNvSpPr>
              <a:spLocks/>
            </p:cNvSpPr>
            <p:nvPr/>
          </p:nvSpPr>
          <p:spPr bwMode="auto">
            <a:xfrm>
              <a:off x="2442" y="2587"/>
              <a:ext cx="193" cy="340"/>
            </a:xfrm>
            <a:custGeom>
              <a:avLst/>
              <a:gdLst>
                <a:gd name="T0" fmla="*/ 96 w 386"/>
                <a:gd name="T1" fmla="*/ 170 h 678"/>
                <a:gd name="T2" fmla="*/ 95 w 386"/>
                <a:gd name="T3" fmla="*/ 168 h 678"/>
                <a:gd name="T4" fmla="*/ 93 w 386"/>
                <a:gd name="T5" fmla="*/ 165 h 678"/>
                <a:gd name="T6" fmla="*/ 90 w 386"/>
                <a:gd name="T7" fmla="*/ 159 h 678"/>
                <a:gd name="T8" fmla="*/ 87 w 386"/>
                <a:gd name="T9" fmla="*/ 154 h 678"/>
                <a:gd name="T10" fmla="*/ 83 w 386"/>
                <a:gd name="T11" fmla="*/ 148 h 678"/>
                <a:gd name="T12" fmla="*/ 80 w 386"/>
                <a:gd name="T13" fmla="*/ 143 h 678"/>
                <a:gd name="T14" fmla="*/ 78 w 386"/>
                <a:gd name="T15" fmla="*/ 139 h 678"/>
                <a:gd name="T16" fmla="*/ 76 w 386"/>
                <a:gd name="T17" fmla="*/ 135 h 678"/>
                <a:gd name="T18" fmla="*/ 74 w 386"/>
                <a:gd name="T19" fmla="*/ 130 h 678"/>
                <a:gd name="T20" fmla="*/ 73 w 386"/>
                <a:gd name="T21" fmla="*/ 127 h 678"/>
                <a:gd name="T22" fmla="*/ 73 w 386"/>
                <a:gd name="T23" fmla="*/ 126 h 678"/>
                <a:gd name="T24" fmla="*/ 68 w 386"/>
                <a:gd name="T25" fmla="*/ 125 h 678"/>
                <a:gd name="T26" fmla="*/ 58 w 386"/>
                <a:gd name="T27" fmla="*/ 125 h 678"/>
                <a:gd name="T28" fmla="*/ 50 w 386"/>
                <a:gd name="T29" fmla="*/ 125 h 678"/>
                <a:gd name="T30" fmla="*/ 43 w 386"/>
                <a:gd name="T31" fmla="*/ 125 h 678"/>
                <a:gd name="T32" fmla="*/ 40 w 386"/>
                <a:gd name="T33" fmla="*/ 121 h 678"/>
                <a:gd name="T34" fmla="*/ 41 w 386"/>
                <a:gd name="T35" fmla="*/ 113 h 678"/>
                <a:gd name="T36" fmla="*/ 40 w 386"/>
                <a:gd name="T37" fmla="*/ 80 h 678"/>
                <a:gd name="T38" fmla="*/ 42 w 386"/>
                <a:gd name="T39" fmla="*/ 14 h 678"/>
                <a:gd name="T40" fmla="*/ 41 w 386"/>
                <a:gd name="T41" fmla="*/ 0 h 678"/>
                <a:gd name="T42" fmla="*/ 35 w 386"/>
                <a:gd name="T43" fmla="*/ 2 h 678"/>
                <a:gd name="T44" fmla="*/ 29 w 386"/>
                <a:gd name="T45" fmla="*/ 4 h 678"/>
                <a:gd name="T46" fmla="*/ 25 w 386"/>
                <a:gd name="T47" fmla="*/ 6 h 678"/>
                <a:gd name="T48" fmla="*/ 21 w 386"/>
                <a:gd name="T49" fmla="*/ 9 h 678"/>
                <a:gd name="T50" fmla="*/ 15 w 386"/>
                <a:gd name="T51" fmla="*/ 13 h 678"/>
                <a:gd name="T52" fmla="*/ 11 w 386"/>
                <a:gd name="T53" fmla="*/ 18 h 678"/>
                <a:gd name="T54" fmla="*/ 7 w 386"/>
                <a:gd name="T55" fmla="*/ 23 h 678"/>
                <a:gd name="T56" fmla="*/ 5 w 386"/>
                <a:gd name="T57" fmla="*/ 32 h 678"/>
                <a:gd name="T58" fmla="*/ 3 w 386"/>
                <a:gd name="T59" fmla="*/ 42 h 678"/>
                <a:gd name="T60" fmla="*/ 3 w 386"/>
                <a:gd name="T61" fmla="*/ 52 h 678"/>
                <a:gd name="T62" fmla="*/ 2 w 386"/>
                <a:gd name="T63" fmla="*/ 61 h 678"/>
                <a:gd name="T64" fmla="*/ 1 w 386"/>
                <a:gd name="T65" fmla="*/ 82 h 678"/>
                <a:gd name="T66" fmla="*/ 0 w 386"/>
                <a:gd name="T67" fmla="*/ 115 h 678"/>
                <a:gd name="T68" fmla="*/ 1 w 386"/>
                <a:gd name="T69" fmla="*/ 140 h 678"/>
                <a:gd name="T70" fmla="*/ 1 w 386"/>
                <a:gd name="T71" fmla="*/ 158 h 678"/>
                <a:gd name="T72" fmla="*/ 5 w 386"/>
                <a:gd name="T73" fmla="*/ 166 h 678"/>
                <a:gd name="T74" fmla="*/ 12 w 386"/>
                <a:gd name="T75" fmla="*/ 167 h 678"/>
                <a:gd name="T76" fmla="*/ 23 w 386"/>
                <a:gd name="T77" fmla="*/ 167 h 678"/>
                <a:gd name="T78" fmla="*/ 34 w 386"/>
                <a:gd name="T79" fmla="*/ 168 h 678"/>
                <a:gd name="T80" fmla="*/ 44 w 386"/>
                <a:gd name="T81" fmla="*/ 168 h 678"/>
                <a:gd name="T82" fmla="*/ 51 w 386"/>
                <a:gd name="T83" fmla="*/ 168 h 678"/>
                <a:gd name="T84" fmla="*/ 59 w 386"/>
                <a:gd name="T85" fmla="*/ 168 h 678"/>
                <a:gd name="T86" fmla="*/ 67 w 386"/>
                <a:gd name="T87" fmla="*/ 169 h 678"/>
                <a:gd name="T88" fmla="*/ 74 w 386"/>
                <a:gd name="T89" fmla="*/ 169 h 678"/>
                <a:gd name="T90" fmla="*/ 80 w 386"/>
                <a:gd name="T91" fmla="*/ 169 h 678"/>
                <a:gd name="T92" fmla="*/ 86 w 386"/>
                <a:gd name="T93" fmla="*/ 169 h 678"/>
                <a:gd name="T94" fmla="*/ 91 w 386"/>
                <a:gd name="T95" fmla="*/ 170 h 678"/>
                <a:gd name="T96" fmla="*/ 94 w 386"/>
                <a:gd name="T97" fmla="*/ 170 h 678"/>
                <a:gd name="T98" fmla="*/ 96 w 386"/>
                <a:gd name="T99" fmla="*/ 171 h 6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6"/>
                <a:gd name="T151" fmla="*/ 0 h 678"/>
                <a:gd name="T152" fmla="*/ 386 w 386"/>
                <a:gd name="T153" fmla="*/ 678 h 6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6" h="678">
                  <a:moveTo>
                    <a:pt x="386" y="678"/>
                  </a:moveTo>
                  <a:lnTo>
                    <a:pt x="383" y="677"/>
                  </a:lnTo>
                  <a:lnTo>
                    <a:pt x="381" y="674"/>
                  </a:lnTo>
                  <a:lnTo>
                    <a:pt x="379" y="671"/>
                  </a:lnTo>
                  <a:lnTo>
                    <a:pt x="378" y="669"/>
                  </a:lnTo>
                  <a:lnTo>
                    <a:pt x="371" y="656"/>
                  </a:lnTo>
                  <a:lnTo>
                    <a:pt x="364" y="645"/>
                  </a:lnTo>
                  <a:lnTo>
                    <a:pt x="358" y="635"/>
                  </a:lnTo>
                  <a:lnTo>
                    <a:pt x="351" y="624"/>
                  </a:lnTo>
                  <a:lnTo>
                    <a:pt x="345" y="614"/>
                  </a:lnTo>
                  <a:lnTo>
                    <a:pt x="339" y="602"/>
                  </a:lnTo>
                  <a:lnTo>
                    <a:pt x="332" y="591"/>
                  </a:lnTo>
                  <a:lnTo>
                    <a:pt x="325" y="579"/>
                  </a:lnTo>
                  <a:lnTo>
                    <a:pt x="320" y="571"/>
                  </a:lnTo>
                  <a:lnTo>
                    <a:pt x="315" y="563"/>
                  </a:lnTo>
                  <a:lnTo>
                    <a:pt x="311" y="554"/>
                  </a:lnTo>
                  <a:lnTo>
                    <a:pt x="307" y="545"/>
                  </a:lnTo>
                  <a:lnTo>
                    <a:pt x="304" y="537"/>
                  </a:lnTo>
                  <a:lnTo>
                    <a:pt x="301" y="527"/>
                  </a:lnTo>
                  <a:lnTo>
                    <a:pt x="296" y="518"/>
                  </a:lnTo>
                  <a:lnTo>
                    <a:pt x="294" y="510"/>
                  </a:lnTo>
                  <a:lnTo>
                    <a:pt x="292" y="507"/>
                  </a:lnTo>
                  <a:lnTo>
                    <a:pt x="291" y="503"/>
                  </a:lnTo>
                  <a:lnTo>
                    <a:pt x="290" y="501"/>
                  </a:lnTo>
                  <a:lnTo>
                    <a:pt x="289" y="498"/>
                  </a:lnTo>
                  <a:lnTo>
                    <a:pt x="271" y="498"/>
                  </a:lnTo>
                  <a:lnTo>
                    <a:pt x="252" y="498"/>
                  </a:lnTo>
                  <a:lnTo>
                    <a:pt x="234" y="498"/>
                  </a:lnTo>
                  <a:lnTo>
                    <a:pt x="216" y="498"/>
                  </a:lnTo>
                  <a:lnTo>
                    <a:pt x="200" y="498"/>
                  </a:lnTo>
                  <a:lnTo>
                    <a:pt x="185" y="499"/>
                  </a:lnTo>
                  <a:lnTo>
                    <a:pt x="171" y="499"/>
                  </a:lnTo>
                  <a:lnTo>
                    <a:pt x="161" y="499"/>
                  </a:lnTo>
                  <a:lnTo>
                    <a:pt x="160" y="481"/>
                  </a:lnTo>
                  <a:lnTo>
                    <a:pt x="161" y="466"/>
                  </a:lnTo>
                  <a:lnTo>
                    <a:pt x="162" y="451"/>
                  </a:lnTo>
                  <a:lnTo>
                    <a:pt x="162" y="438"/>
                  </a:lnTo>
                  <a:lnTo>
                    <a:pt x="160" y="320"/>
                  </a:lnTo>
                  <a:lnTo>
                    <a:pt x="161" y="177"/>
                  </a:lnTo>
                  <a:lnTo>
                    <a:pt x="165" y="54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2" y="2"/>
                  </a:lnTo>
                  <a:lnTo>
                    <a:pt x="140" y="7"/>
                  </a:lnTo>
                  <a:lnTo>
                    <a:pt x="129" y="11"/>
                  </a:lnTo>
                  <a:lnTo>
                    <a:pt x="117" y="16"/>
                  </a:lnTo>
                  <a:lnTo>
                    <a:pt x="107" y="21"/>
                  </a:lnTo>
                  <a:lnTo>
                    <a:pt x="100" y="24"/>
                  </a:lnTo>
                  <a:lnTo>
                    <a:pt x="95" y="26"/>
                  </a:lnTo>
                  <a:lnTo>
                    <a:pt x="84" y="33"/>
                  </a:lnTo>
                  <a:lnTo>
                    <a:pt x="74" y="41"/>
                  </a:lnTo>
                  <a:lnTo>
                    <a:pt x="63" y="49"/>
                  </a:lnTo>
                  <a:lnTo>
                    <a:pt x="53" y="59"/>
                  </a:lnTo>
                  <a:lnTo>
                    <a:pt x="44" y="69"/>
                  </a:lnTo>
                  <a:lnTo>
                    <a:pt x="37" y="81"/>
                  </a:lnTo>
                  <a:lnTo>
                    <a:pt x="30" y="92"/>
                  </a:lnTo>
                  <a:lnTo>
                    <a:pt x="25" y="105"/>
                  </a:lnTo>
                  <a:lnTo>
                    <a:pt x="19" y="126"/>
                  </a:lnTo>
                  <a:lnTo>
                    <a:pt x="16" y="146"/>
                  </a:lnTo>
                  <a:lnTo>
                    <a:pt x="11" y="167"/>
                  </a:lnTo>
                  <a:lnTo>
                    <a:pt x="9" y="188"/>
                  </a:lnTo>
                  <a:lnTo>
                    <a:pt x="9" y="206"/>
                  </a:lnTo>
                  <a:lnTo>
                    <a:pt x="8" y="226"/>
                  </a:lnTo>
                  <a:lnTo>
                    <a:pt x="7" y="244"/>
                  </a:lnTo>
                  <a:lnTo>
                    <a:pt x="6" y="264"/>
                  </a:lnTo>
                  <a:lnTo>
                    <a:pt x="4" y="328"/>
                  </a:lnTo>
                  <a:lnTo>
                    <a:pt x="1" y="393"/>
                  </a:lnTo>
                  <a:lnTo>
                    <a:pt x="0" y="457"/>
                  </a:lnTo>
                  <a:lnTo>
                    <a:pt x="0" y="522"/>
                  </a:lnTo>
                  <a:lnTo>
                    <a:pt x="1" y="557"/>
                  </a:lnTo>
                  <a:lnTo>
                    <a:pt x="1" y="593"/>
                  </a:lnTo>
                  <a:lnTo>
                    <a:pt x="3" y="629"/>
                  </a:lnTo>
                  <a:lnTo>
                    <a:pt x="8" y="663"/>
                  </a:lnTo>
                  <a:lnTo>
                    <a:pt x="19" y="663"/>
                  </a:lnTo>
                  <a:lnTo>
                    <a:pt x="34" y="665"/>
                  </a:lnTo>
                  <a:lnTo>
                    <a:pt x="50" y="665"/>
                  </a:lnTo>
                  <a:lnTo>
                    <a:pt x="69" y="666"/>
                  </a:lnTo>
                  <a:lnTo>
                    <a:pt x="90" y="667"/>
                  </a:lnTo>
                  <a:lnTo>
                    <a:pt x="112" y="668"/>
                  </a:lnTo>
                  <a:lnTo>
                    <a:pt x="135" y="669"/>
                  </a:lnTo>
                  <a:lnTo>
                    <a:pt x="159" y="670"/>
                  </a:lnTo>
                  <a:lnTo>
                    <a:pt x="174" y="670"/>
                  </a:lnTo>
                  <a:lnTo>
                    <a:pt x="190" y="670"/>
                  </a:lnTo>
                  <a:lnTo>
                    <a:pt x="205" y="671"/>
                  </a:lnTo>
                  <a:lnTo>
                    <a:pt x="221" y="671"/>
                  </a:lnTo>
                  <a:lnTo>
                    <a:pt x="236" y="671"/>
                  </a:lnTo>
                  <a:lnTo>
                    <a:pt x="251" y="671"/>
                  </a:lnTo>
                  <a:lnTo>
                    <a:pt x="266" y="673"/>
                  </a:lnTo>
                  <a:lnTo>
                    <a:pt x="280" y="673"/>
                  </a:lnTo>
                  <a:lnTo>
                    <a:pt x="294" y="673"/>
                  </a:lnTo>
                  <a:lnTo>
                    <a:pt x="307" y="674"/>
                  </a:lnTo>
                  <a:lnTo>
                    <a:pt x="320" y="674"/>
                  </a:lnTo>
                  <a:lnTo>
                    <a:pt x="332" y="675"/>
                  </a:lnTo>
                  <a:lnTo>
                    <a:pt x="343" y="675"/>
                  </a:lnTo>
                  <a:lnTo>
                    <a:pt x="354" y="676"/>
                  </a:lnTo>
                  <a:lnTo>
                    <a:pt x="363" y="676"/>
                  </a:lnTo>
                  <a:lnTo>
                    <a:pt x="371" y="677"/>
                  </a:lnTo>
                  <a:lnTo>
                    <a:pt x="374" y="677"/>
                  </a:lnTo>
                  <a:lnTo>
                    <a:pt x="379" y="677"/>
                  </a:lnTo>
                  <a:lnTo>
                    <a:pt x="382" y="678"/>
                  </a:lnTo>
                  <a:lnTo>
                    <a:pt x="386" y="678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8" name="Freeform 85"/>
            <p:cNvSpPr>
              <a:spLocks/>
            </p:cNvSpPr>
            <p:nvPr/>
          </p:nvSpPr>
          <p:spPr bwMode="auto">
            <a:xfrm>
              <a:off x="2642" y="2837"/>
              <a:ext cx="164" cy="97"/>
            </a:xfrm>
            <a:custGeom>
              <a:avLst/>
              <a:gdLst>
                <a:gd name="T0" fmla="*/ 76 w 327"/>
                <a:gd name="T1" fmla="*/ 46 h 193"/>
                <a:gd name="T2" fmla="*/ 69 w 327"/>
                <a:gd name="T3" fmla="*/ 44 h 193"/>
                <a:gd name="T4" fmla="*/ 63 w 327"/>
                <a:gd name="T5" fmla="*/ 42 h 193"/>
                <a:gd name="T6" fmla="*/ 56 w 327"/>
                <a:gd name="T7" fmla="*/ 39 h 193"/>
                <a:gd name="T8" fmla="*/ 57 w 327"/>
                <a:gd name="T9" fmla="*/ 37 h 193"/>
                <a:gd name="T10" fmla="*/ 64 w 327"/>
                <a:gd name="T11" fmla="*/ 36 h 193"/>
                <a:gd name="T12" fmla="*/ 71 w 327"/>
                <a:gd name="T13" fmla="*/ 37 h 193"/>
                <a:gd name="T14" fmla="*/ 79 w 327"/>
                <a:gd name="T15" fmla="*/ 37 h 193"/>
                <a:gd name="T16" fmla="*/ 81 w 327"/>
                <a:gd name="T17" fmla="*/ 35 h 193"/>
                <a:gd name="T18" fmla="*/ 79 w 327"/>
                <a:gd name="T19" fmla="*/ 34 h 193"/>
                <a:gd name="T20" fmla="*/ 77 w 327"/>
                <a:gd name="T21" fmla="*/ 33 h 193"/>
                <a:gd name="T22" fmla="*/ 75 w 327"/>
                <a:gd name="T23" fmla="*/ 32 h 193"/>
                <a:gd name="T24" fmla="*/ 72 w 327"/>
                <a:gd name="T25" fmla="*/ 32 h 193"/>
                <a:gd name="T26" fmla="*/ 69 w 327"/>
                <a:gd name="T27" fmla="*/ 31 h 193"/>
                <a:gd name="T28" fmla="*/ 66 w 327"/>
                <a:gd name="T29" fmla="*/ 31 h 193"/>
                <a:gd name="T30" fmla="*/ 63 w 327"/>
                <a:gd name="T31" fmla="*/ 30 h 193"/>
                <a:gd name="T32" fmla="*/ 61 w 327"/>
                <a:gd name="T33" fmla="*/ 29 h 193"/>
                <a:gd name="T34" fmla="*/ 58 w 327"/>
                <a:gd name="T35" fmla="*/ 28 h 193"/>
                <a:gd name="T36" fmla="*/ 56 w 327"/>
                <a:gd name="T37" fmla="*/ 27 h 193"/>
                <a:gd name="T38" fmla="*/ 54 w 327"/>
                <a:gd name="T39" fmla="*/ 26 h 193"/>
                <a:gd name="T40" fmla="*/ 54 w 327"/>
                <a:gd name="T41" fmla="*/ 25 h 193"/>
                <a:gd name="T42" fmla="*/ 57 w 327"/>
                <a:gd name="T43" fmla="*/ 24 h 193"/>
                <a:gd name="T44" fmla="*/ 60 w 327"/>
                <a:gd name="T45" fmla="*/ 24 h 193"/>
                <a:gd name="T46" fmla="*/ 63 w 327"/>
                <a:gd name="T47" fmla="*/ 23 h 193"/>
                <a:gd name="T48" fmla="*/ 66 w 327"/>
                <a:gd name="T49" fmla="*/ 23 h 193"/>
                <a:gd name="T50" fmla="*/ 70 w 327"/>
                <a:gd name="T51" fmla="*/ 23 h 193"/>
                <a:gd name="T52" fmla="*/ 75 w 327"/>
                <a:gd name="T53" fmla="*/ 23 h 193"/>
                <a:gd name="T54" fmla="*/ 79 w 327"/>
                <a:gd name="T55" fmla="*/ 23 h 193"/>
                <a:gd name="T56" fmla="*/ 81 w 327"/>
                <a:gd name="T57" fmla="*/ 23 h 193"/>
                <a:gd name="T58" fmla="*/ 82 w 327"/>
                <a:gd name="T59" fmla="*/ 22 h 193"/>
                <a:gd name="T60" fmla="*/ 79 w 327"/>
                <a:gd name="T61" fmla="*/ 20 h 193"/>
                <a:gd name="T62" fmla="*/ 73 w 327"/>
                <a:gd name="T63" fmla="*/ 19 h 193"/>
                <a:gd name="T64" fmla="*/ 67 w 327"/>
                <a:gd name="T65" fmla="*/ 18 h 193"/>
                <a:gd name="T66" fmla="*/ 60 w 327"/>
                <a:gd name="T67" fmla="*/ 17 h 193"/>
                <a:gd name="T68" fmla="*/ 55 w 327"/>
                <a:gd name="T69" fmla="*/ 16 h 193"/>
                <a:gd name="T70" fmla="*/ 52 w 327"/>
                <a:gd name="T71" fmla="*/ 15 h 193"/>
                <a:gd name="T72" fmla="*/ 54 w 327"/>
                <a:gd name="T73" fmla="*/ 12 h 193"/>
                <a:gd name="T74" fmla="*/ 61 w 327"/>
                <a:gd name="T75" fmla="*/ 10 h 193"/>
                <a:gd name="T76" fmla="*/ 69 w 327"/>
                <a:gd name="T77" fmla="*/ 10 h 193"/>
                <a:gd name="T78" fmla="*/ 76 w 327"/>
                <a:gd name="T79" fmla="*/ 7 h 193"/>
                <a:gd name="T80" fmla="*/ 75 w 327"/>
                <a:gd name="T81" fmla="*/ 4 h 193"/>
                <a:gd name="T82" fmla="*/ 65 w 327"/>
                <a:gd name="T83" fmla="*/ 3 h 193"/>
                <a:gd name="T84" fmla="*/ 55 w 327"/>
                <a:gd name="T85" fmla="*/ 2 h 193"/>
                <a:gd name="T86" fmla="*/ 45 w 327"/>
                <a:gd name="T87" fmla="*/ 1 h 193"/>
                <a:gd name="T88" fmla="*/ 38 w 327"/>
                <a:gd name="T89" fmla="*/ 1 h 193"/>
                <a:gd name="T90" fmla="*/ 31 w 327"/>
                <a:gd name="T91" fmla="*/ 1 h 193"/>
                <a:gd name="T92" fmla="*/ 22 w 327"/>
                <a:gd name="T93" fmla="*/ 1 h 193"/>
                <a:gd name="T94" fmla="*/ 10 w 327"/>
                <a:gd name="T95" fmla="*/ 0 h 193"/>
                <a:gd name="T96" fmla="*/ 5 w 327"/>
                <a:gd name="T97" fmla="*/ 12 h 193"/>
                <a:gd name="T98" fmla="*/ 5 w 327"/>
                <a:gd name="T99" fmla="*/ 34 h 193"/>
                <a:gd name="T100" fmla="*/ 4 w 327"/>
                <a:gd name="T101" fmla="*/ 45 h 193"/>
                <a:gd name="T102" fmla="*/ 1 w 327"/>
                <a:gd name="T103" fmla="*/ 45 h 193"/>
                <a:gd name="T104" fmla="*/ 7 w 327"/>
                <a:gd name="T105" fmla="*/ 46 h 193"/>
                <a:gd name="T106" fmla="*/ 20 w 327"/>
                <a:gd name="T107" fmla="*/ 46 h 193"/>
                <a:gd name="T108" fmla="*/ 33 w 327"/>
                <a:gd name="T109" fmla="*/ 47 h 193"/>
                <a:gd name="T110" fmla="*/ 44 w 327"/>
                <a:gd name="T111" fmla="*/ 47 h 193"/>
                <a:gd name="T112" fmla="*/ 55 w 327"/>
                <a:gd name="T113" fmla="*/ 48 h 193"/>
                <a:gd name="T114" fmla="*/ 65 w 327"/>
                <a:gd name="T115" fmla="*/ 48 h 193"/>
                <a:gd name="T116" fmla="*/ 72 w 327"/>
                <a:gd name="T117" fmla="*/ 48 h 193"/>
                <a:gd name="T118" fmla="*/ 78 w 327"/>
                <a:gd name="T119" fmla="*/ 49 h 193"/>
                <a:gd name="T120" fmla="*/ 80 w 327"/>
                <a:gd name="T121" fmla="*/ 48 h 193"/>
                <a:gd name="T122" fmla="*/ 80 w 327"/>
                <a:gd name="T123" fmla="*/ 48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7"/>
                <a:gd name="T187" fmla="*/ 0 h 193"/>
                <a:gd name="T188" fmla="*/ 327 w 327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7" h="193">
                  <a:moveTo>
                    <a:pt x="315" y="187"/>
                  </a:moveTo>
                  <a:lnTo>
                    <a:pt x="303" y="182"/>
                  </a:lnTo>
                  <a:lnTo>
                    <a:pt x="290" y="177"/>
                  </a:lnTo>
                  <a:lnTo>
                    <a:pt x="276" y="174"/>
                  </a:lnTo>
                  <a:lnTo>
                    <a:pt x="264" y="169"/>
                  </a:lnTo>
                  <a:lnTo>
                    <a:pt x="250" y="166"/>
                  </a:lnTo>
                  <a:lnTo>
                    <a:pt x="237" y="162"/>
                  </a:lnTo>
                  <a:lnTo>
                    <a:pt x="224" y="156"/>
                  </a:lnTo>
                  <a:lnTo>
                    <a:pt x="212" y="151"/>
                  </a:lnTo>
                  <a:lnTo>
                    <a:pt x="226" y="146"/>
                  </a:lnTo>
                  <a:lnTo>
                    <a:pt x="241" y="144"/>
                  </a:lnTo>
                  <a:lnTo>
                    <a:pt x="256" y="144"/>
                  </a:lnTo>
                  <a:lnTo>
                    <a:pt x="269" y="145"/>
                  </a:lnTo>
                  <a:lnTo>
                    <a:pt x="284" y="146"/>
                  </a:lnTo>
                  <a:lnTo>
                    <a:pt x="299" y="146"/>
                  </a:lnTo>
                  <a:lnTo>
                    <a:pt x="313" y="145"/>
                  </a:lnTo>
                  <a:lnTo>
                    <a:pt x="327" y="140"/>
                  </a:lnTo>
                  <a:lnTo>
                    <a:pt x="323" y="138"/>
                  </a:lnTo>
                  <a:lnTo>
                    <a:pt x="319" y="134"/>
                  </a:lnTo>
                  <a:lnTo>
                    <a:pt x="315" y="133"/>
                  </a:lnTo>
                  <a:lnTo>
                    <a:pt x="311" y="131"/>
                  </a:lnTo>
                  <a:lnTo>
                    <a:pt x="306" y="130"/>
                  </a:lnTo>
                  <a:lnTo>
                    <a:pt x="302" y="129"/>
                  </a:lnTo>
                  <a:lnTo>
                    <a:pt x="297" y="128"/>
                  </a:lnTo>
                  <a:lnTo>
                    <a:pt x="292" y="128"/>
                  </a:lnTo>
                  <a:lnTo>
                    <a:pt x="287" y="126"/>
                  </a:lnTo>
                  <a:lnTo>
                    <a:pt x="281" y="125"/>
                  </a:lnTo>
                  <a:lnTo>
                    <a:pt x="275" y="124"/>
                  </a:lnTo>
                  <a:lnTo>
                    <a:pt x="269" y="123"/>
                  </a:lnTo>
                  <a:lnTo>
                    <a:pt x="264" y="121"/>
                  </a:lnTo>
                  <a:lnTo>
                    <a:pt x="258" y="119"/>
                  </a:lnTo>
                  <a:lnTo>
                    <a:pt x="252" y="119"/>
                  </a:lnTo>
                  <a:lnTo>
                    <a:pt x="246" y="118"/>
                  </a:lnTo>
                  <a:lnTo>
                    <a:pt x="242" y="115"/>
                  </a:lnTo>
                  <a:lnTo>
                    <a:pt x="237" y="113"/>
                  </a:lnTo>
                  <a:lnTo>
                    <a:pt x="232" y="111"/>
                  </a:lnTo>
                  <a:lnTo>
                    <a:pt x="228" y="109"/>
                  </a:lnTo>
                  <a:lnTo>
                    <a:pt x="223" y="108"/>
                  </a:lnTo>
                  <a:lnTo>
                    <a:pt x="219" y="106"/>
                  </a:lnTo>
                  <a:lnTo>
                    <a:pt x="214" y="102"/>
                  </a:lnTo>
                  <a:lnTo>
                    <a:pt x="211" y="99"/>
                  </a:lnTo>
                  <a:lnTo>
                    <a:pt x="216" y="98"/>
                  </a:lnTo>
                  <a:lnTo>
                    <a:pt x="221" y="96"/>
                  </a:lnTo>
                  <a:lnTo>
                    <a:pt x="227" y="95"/>
                  </a:lnTo>
                  <a:lnTo>
                    <a:pt x="232" y="94"/>
                  </a:lnTo>
                  <a:lnTo>
                    <a:pt x="238" y="93"/>
                  </a:lnTo>
                  <a:lnTo>
                    <a:pt x="244" y="93"/>
                  </a:lnTo>
                  <a:lnTo>
                    <a:pt x="250" y="92"/>
                  </a:lnTo>
                  <a:lnTo>
                    <a:pt x="256" y="92"/>
                  </a:lnTo>
                  <a:lnTo>
                    <a:pt x="264" y="92"/>
                  </a:lnTo>
                  <a:lnTo>
                    <a:pt x="272" y="92"/>
                  </a:lnTo>
                  <a:lnTo>
                    <a:pt x="280" y="92"/>
                  </a:lnTo>
                  <a:lnTo>
                    <a:pt x="288" y="92"/>
                  </a:lnTo>
                  <a:lnTo>
                    <a:pt x="297" y="92"/>
                  </a:lnTo>
                  <a:lnTo>
                    <a:pt x="305" y="92"/>
                  </a:lnTo>
                  <a:lnTo>
                    <a:pt x="314" y="92"/>
                  </a:lnTo>
                  <a:lnTo>
                    <a:pt x="322" y="91"/>
                  </a:lnTo>
                  <a:lnTo>
                    <a:pt x="323" y="90"/>
                  </a:lnTo>
                  <a:lnTo>
                    <a:pt x="325" y="88"/>
                  </a:lnTo>
                  <a:lnTo>
                    <a:pt x="326" y="87"/>
                  </a:lnTo>
                  <a:lnTo>
                    <a:pt x="326" y="86"/>
                  </a:lnTo>
                  <a:lnTo>
                    <a:pt x="314" y="80"/>
                  </a:lnTo>
                  <a:lnTo>
                    <a:pt x="303" y="76"/>
                  </a:lnTo>
                  <a:lnTo>
                    <a:pt x="290" y="73"/>
                  </a:lnTo>
                  <a:lnTo>
                    <a:pt x="277" y="71"/>
                  </a:lnTo>
                  <a:lnTo>
                    <a:pt x="265" y="69"/>
                  </a:lnTo>
                  <a:lnTo>
                    <a:pt x="252" y="68"/>
                  </a:lnTo>
                  <a:lnTo>
                    <a:pt x="239" y="66"/>
                  </a:lnTo>
                  <a:lnTo>
                    <a:pt x="227" y="64"/>
                  </a:lnTo>
                  <a:lnTo>
                    <a:pt x="220" y="63"/>
                  </a:lnTo>
                  <a:lnTo>
                    <a:pt x="213" y="62"/>
                  </a:lnTo>
                  <a:lnTo>
                    <a:pt x="206" y="58"/>
                  </a:lnTo>
                  <a:lnTo>
                    <a:pt x="200" y="54"/>
                  </a:lnTo>
                  <a:lnTo>
                    <a:pt x="214" y="46"/>
                  </a:lnTo>
                  <a:lnTo>
                    <a:pt x="229" y="41"/>
                  </a:lnTo>
                  <a:lnTo>
                    <a:pt x="244" y="39"/>
                  </a:lnTo>
                  <a:lnTo>
                    <a:pt x="260" y="38"/>
                  </a:lnTo>
                  <a:lnTo>
                    <a:pt x="275" y="37"/>
                  </a:lnTo>
                  <a:lnTo>
                    <a:pt x="290" y="33"/>
                  </a:lnTo>
                  <a:lnTo>
                    <a:pt x="304" y="26"/>
                  </a:lnTo>
                  <a:lnTo>
                    <a:pt x="317" y="16"/>
                  </a:lnTo>
                  <a:lnTo>
                    <a:pt x="297" y="13"/>
                  </a:lnTo>
                  <a:lnTo>
                    <a:pt x="277" y="12"/>
                  </a:lnTo>
                  <a:lnTo>
                    <a:pt x="258" y="10"/>
                  </a:lnTo>
                  <a:lnTo>
                    <a:pt x="238" y="8"/>
                  </a:lnTo>
                  <a:lnTo>
                    <a:pt x="219" y="5"/>
                  </a:lnTo>
                  <a:lnTo>
                    <a:pt x="198" y="4"/>
                  </a:lnTo>
                  <a:lnTo>
                    <a:pt x="178" y="3"/>
                  </a:lnTo>
                  <a:lnTo>
                    <a:pt x="159" y="2"/>
                  </a:lnTo>
                  <a:lnTo>
                    <a:pt x="150" y="2"/>
                  </a:lnTo>
                  <a:lnTo>
                    <a:pt x="137" y="1"/>
                  </a:lnTo>
                  <a:lnTo>
                    <a:pt x="122" y="1"/>
                  </a:lnTo>
                  <a:lnTo>
                    <a:pt x="105" y="1"/>
                  </a:lnTo>
                  <a:lnTo>
                    <a:pt x="85" y="1"/>
                  </a:lnTo>
                  <a:lnTo>
                    <a:pt x="63" y="1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7" y="45"/>
                  </a:lnTo>
                  <a:lnTo>
                    <a:pt x="18" y="90"/>
                  </a:lnTo>
                  <a:lnTo>
                    <a:pt x="19" y="133"/>
                  </a:lnTo>
                  <a:lnTo>
                    <a:pt x="20" y="177"/>
                  </a:lnTo>
                  <a:lnTo>
                    <a:pt x="15" y="177"/>
                  </a:lnTo>
                  <a:lnTo>
                    <a:pt x="9" y="178"/>
                  </a:lnTo>
                  <a:lnTo>
                    <a:pt x="4" y="178"/>
                  </a:lnTo>
                  <a:lnTo>
                    <a:pt x="0" y="179"/>
                  </a:lnTo>
                  <a:lnTo>
                    <a:pt x="26" y="181"/>
                  </a:lnTo>
                  <a:lnTo>
                    <a:pt x="53" y="182"/>
                  </a:lnTo>
                  <a:lnTo>
                    <a:pt x="79" y="183"/>
                  </a:lnTo>
                  <a:lnTo>
                    <a:pt x="105" y="184"/>
                  </a:lnTo>
                  <a:lnTo>
                    <a:pt x="130" y="185"/>
                  </a:lnTo>
                  <a:lnTo>
                    <a:pt x="153" y="185"/>
                  </a:lnTo>
                  <a:lnTo>
                    <a:pt x="176" y="186"/>
                  </a:lnTo>
                  <a:lnTo>
                    <a:pt x="198" y="187"/>
                  </a:lnTo>
                  <a:lnTo>
                    <a:pt x="219" y="189"/>
                  </a:lnTo>
                  <a:lnTo>
                    <a:pt x="238" y="190"/>
                  </a:lnTo>
                  <a:lnTo>
                    <a:pt x="257" y="190"/>
                  </a:lnTo>
                  <a:lnTo>
                    <a:pt x="273" y="191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11" y="193"/>
                  </a:lnTo>
                  <a:lnTo>
                    <a:pt x="320" y="193"/>
                  </a:lnTo>
                  <a:lnTo>
                    <a:pt x="319" y="191"/>
                  </a:lnTo>
                  <a:lnTo>
                    <a:pt x="318" y="190"/>
                  </a:lnTo>
                  <a:lnTo>
                    <a:pt x="317" y="189"/>
                  </a:lnTo>
                  <a:lnTo>
                    <a:pt x="315" y="187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19" name="Freeform 86"/>
            <p:cNvSpPr>
              <a:spLocks/>
            </p:cNvSpPr>
            <p:nvPr/>
          </p:nvSpPr>
          <p:spPr bwMode="auto">
            <a:xfrm>
              <a:off x="2891" y="2858"/>
              <a:ext cx="137" cy="100"/>
            </a:xfrm>
            <a:custGeom>
              <a:avLst/>
              <a:gdLst>
                <a:gd name="T0" fmla="*/ 13 w 275"/>
                <a:gd name="T1" fmla="*/ 1 h 200"/>
                <a:gd name="T2" fmla="*/ 16 w 275"/>
                <a:gd name="T3" fmla="*/ 1 h 200"/>
                <a:gd name="T4" fmla="*/ 19 w 275"/>
                <a:gd name="T5" fmla="*/ 1 h 200"/>
                <a:gd name="T6" fmla="*/ 22 w 275"/>
                <a:gd name="T7" fmla="*/ 1 h 200"/>
                <a:gd name="T8" fmla="*/ 26 w 275"/>
                <a:gd name="T9" fmla="*/ 1 h 200"/>
                <a:gd name="T10" fmla="*/ 31 w 275"/>
                <a:gd name="T11" fmla="*/ 2 h 200"/>
                <a:gd name="T12" fmla="*/ 35 w 275"/>
                <a:gd name="T13" fmla="*/ 3 h 200"/>
                <a:gd name="T14" fmla="*/ 40 w 275"/>
                <a:gd name="T15" fmla="*/ 5 h 200"/>
                <a:gd name="T16" fmla="*/ 45 w 275"/>
                <a:gd name="T17" fmla="*/ 5 h 200"/>
                <a:gd name="T18" fmla="*/ 52 w 275"/>
                <a:gd name="T19" fmla="*/ 6 h 200"/>
                <a:gd name="T20" fmla="*/ 59 w 275"/>
                <a:gd name="T21" fmla="*/ 6 h 200"/>
                <a:gd name="T22" fmla="*/ 65 w 275"/>
                <a:gd name="T23" fmla="*/ 7 h 200"/>
                <a:gd name="T24" fmla="*/ 68 w 275"/>
                <a:gd name="T25" fmla="*/ 14 h 200"/>
                <a:gd name="T26" fmla="*/ 67 w 275"/>
                <a:gd name="T27" fmla="*/ 26 h 200"/>
                <a:gd name="T28" fmla="*/ 65 w 275"/>
                <a:gd name="T29" fmla="*/ 38 h 200"/>
                <a:gd name="T30" fmla="*/ 65 w 275"/>
                <a:gd name="T31" fmla="*/ 46 h 200"/>
                <a:gd name="T32" fmla="*/ 61 w 275"/>
                <a:gd name="T33" fmla="*/ 50 h 200"/>
                <a:gd name="T34" fmla="*/ 54 w 275"/>
                <a:gd name="T35" fmla="*/ 49 h 200"/>
                <a:gd name="T36" fmla="*/ 46 w 275"/>
                <a:gd name="T37" fmla="*/ 48 h 200"/>
                <a:gd name="T38" fmla="*/ 38 w 275"/>
                <a:gd name="T39" fmla="*/ 48 h 200"/>
                <a:gd name="T40" fmla="*/ 30 w 275"/>
                <a:gd name="T41" fmla="*/ 47 h 200"/>
                <a:gd name="T42" fmla="*/ 21 w 275"/>
                <a:gd name="T43" fmla="*/ 47 h 200"/>
                <a:gd name="T44" fmla="*/ 14 w 275"/>
                <a:gd name="T45" fmla="*/ 46 h 200"/>
                <a:gd name="T46" fmla="*/ 6 w 275"/>
                <a:gd name="T47" fmla="*/ 45 h 200"/>
                <a:gd name="T48" fmla="*/ 2 w 275"/>
                <a:gd name="T49" fmla="*/ 44 h 200"/>
                <a:gd name="T50" fmla="*/ 2 w 275"/>
                <a:gd name="T51" fmla="*/ 43 h 200"/>
                <a:gd name="T52" fmla="*/ 5 w 275"/>
                <a:gd name="T53" fmla="*/ 42 h 200"/>
                <a:gd name="T54" fmla="*/ 11 w 275"/>
                <a:gd name="T55" fmla="*/ 40 h 200"/>
                <a:gd name="T56" fmla="*/ 16 w 275"/>
                <a:gd name="T57" fmla="*/ 39 h 200"/>
                <a:gd name="T58" fmla="*/ 22 w 275"/>
                <a:gd name="T59" fmla="*/ 39 h 200"/>
                <a:gd name="T60" fmla="*/ 24 w 275"/>
                <a:gd name="T61" fmla="*/ 37 h 200"/>
                <a:gd name="T62" fmla="*/ 21 w 275"/>
                <a:gd name="T63" fmla="*/ 36 h 200"/>
                <a:gd name="T64" fmla="*/ 18 w 275"/>
                <a:gd name="T65" fmla="*/ 36 h 200"/>
                <a:gd name="T66" fmla="*/ 14 w 275"/>
                <a:gd name="T67" fmla="*/ 36 h 200"/>
                <a:gd name="T68" fmla="*/ 11 w 275"/>
                <a:gd name="T69" fmla="*/ 36 h 200"/>
                <a:gd name="T70" fmla="*/ 8 w 275"/>
                <a:gd name="T71" fmla="*/ 35 h 200"/>
                <a:gd name="T72" fmla="*/ 6 w 275"/>
                <a:gd name="T73" fmla="*/ 34 h 200"/>
                <a:gd name="T74" fmla="*/ 3 w 275"/>
                <a:gd name="T75" fmla="*/ 33 h 200"/>
                <a:gd name="T76" fmla="*/ 4 w 275"/>
                <a:gd name="T77" fmla="*/ 31 h 200"/>
                <a:gd name="T78" fmla="*/ 9 w 275"/>
                <a:gd name="T79" fmla="*/ 29 h 200"/>
                <a:gd name="T80" fmla="*/ 14 w 275"/>
                <a:gd name="T81" fmla="*/ 27 h 200"/>
                <a:gd name="T82" fmla="*/ 20 w 275"/>
                <a:gd name="T83" fmla="*/ 25 h 200"/>
                <a:gd name="T84" fmla="*/ 21 w 275"/>
                <a:gd name="T85" fmla="*/ 25 h 200"/>
                <a:gd name="T86" fmla="*/ 16 w 275"/>
                <a:gd name="T87" fmla="*/ 24 h 200"/>
                <a:gd name="T88" fmla="*/ 9 w 275"/>
                <a:gd name="T89" fmla="*/ 22 h 200"/>
                <a:gd name="T90" fmla="*/ 2 w 275"/>
                <a:gd name="T91" fmla="*/ 20 h 200"/>
                <a:gd name="T92" fmla="*/ 0 w 275"/>
                <a:gd name="T93" fmla="*/ 17 h 200"/>
                <a:gd name="T94" fmla="*/ 2 w 275"/>
                <a:gd name="T95" fmla="*/ 17 h 200"/>
                <a:gd name="T96" fmla="*/ 6 w 275"/>
                <a:gd name="T97" fmla="*/ 16 h 200"/>
                <a:gd name="T98" fmla="*/ 12 w 275"/>
                <a:gd name="T99" fmla="*/ 15 h 200"/>
                <a:gd name="T100" fmla="*/ 18 w 275"/>
                <a:gd name="T101" fmla="*/ 14 h 200"/>
                <a:gd name="T102" fmla="*/ 24 w 275"/>
                <a:gd name="T103" fmla="*/ 13 h 200"/>
                <a:gd name="T104" fmla="*/ 25 w 275"/>
                <a:gd name="T105" fmla="*/ 12 h 200"/>
                <a:gd name="T106" fmla="*/ 18 w 275"/>
                <a:gd name="T107" fmla="*/ 10 h 200"/>
                <a:gd name="T108" fmla="*/ 13 w 275"/>
                <a:gd name="T109" fmla="*/ 7 h 200"/>
                <a:gd name="T110" fmla="*/ 9 w 275"/>
                <a:gd name="T111" fmla="*/ 7 h 200"/>
                <a:gd name="T112" fmla="*/ 7 w 275"/>
                <a:gd name="T113" fmla="*/ 6 h 200"/>
                <a:gd name="T114" fmla="*/ 3 w 275"/>
                <a:gd name="T115" fmla="*/ 4 h 200"/>
                <a:gd name="T116" fmla="*/ 2 w 275"/>
                <a:gd name="T117" fmla="*/ 1 h 200"/>
                <a:gd name="T118" fmla="*/ 5 w 275"/>
                <a:gd name="T119" fmla="*/ 1 h 200"/>
                <a:gd name="T120" fmla="*/ 8 w 275"/>
                <a:gd name="T121" fmla="*/ 1 h 200"/>
                <a:gd name="T122" fmla="*/ 11 w 275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200"/>
                <a:gd name="T188" fmla="*/ 275 w 275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200">
                  <a:moveTo>
                    <a:pt x="49" y="1"/>
                  </a:moveTo>
                  <a:lnTo>
                    <a:pt x="55" y="1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72" y="3"/>
                  </a:lnTo>
                  <a:lnTo>
                    <a:pt x="77" y="3"/>
                  </a:lnTo>
                  <a:lnTo>
                    <a:pt x="82" y="3"/>
                  </a:lnTo>
                  <a:lnTo>
                    <a:pt x="88" y="3"/>
                  </a:lnTo>
                  <a:lnTo>
                    <a:pt x="94" y="3"/>
                  </a:lnTo>
                  <a:lnTo>
                    <a:pt x="104" y="3"/>
                  </a:lnTo>
                  <a:lnTo>
                    <a:pt x="113" y="4"/>
                  </a:lnTo>
                  <a:lnTo>
                    <a:pt x="124" y="6"/>
                  </a:lnTo>
                  <a:lnTo>
                    <a:pt x="133" y="10"/>
                  </a:lnTo>
                  <a:lnTo>
                    <a:pt x="142" y="12"/>
                  </a:lnTo>
                  <a:lnTo>
                    <a:pt x="153" y="15"/>
                  </a:lnTo>
                  <a:lnTo>
                    <a:pt x="162" y="18"/>
                  </a:lnTo>
                  <a:lnTo>
                    <a:pt x="172" y="19"/>
                  </a:lnTo>
                  <a:lnTo>
                    <a:pt x="183" y="20"/>
                  </a:lnTo>
                  <a:lnTo>
                    <a:pt x="195" y="21"/>
                  </a:lnTo>
                  <a:lnTo>
                    <a:pt x="209" y="23"/>
                  </a:lnTo>
                  <a:lnTo>
                    <a:pt x="223" y="24"/>
                  </a:lnTo>
                  <a:lnTo>
                    <a:pt x="238" y="27"/>
                  </a:lnTo>
                  <a:lnTo>
                    <a:pt x="250" y="29"/>
                  </a:lnTo>
                  <a:lnTo>
                    <a:pt x="263" y="31"/>
                  </a:lnTo>
                  <a:lnTo>
                    <a:pt x="274" y="34"/>
                  </a:lnTo>
                  <a:lnTo>
                    <a:pt x="275" y="59"/>
                  </a:lnTo>
                  <a:lnTo>
                    <a:pt x="274" y="83"/>
                  </a:lnTo>
                  <a:lnTo>
                    <a:pt x="270" y="107"/>
                  </a:lnTo>
                  <a:lnTo>
                    <a:pt x="268" y="132"/>
                  </a:lnTo>
                  <a:lnTo>
                    <a:pt x="263" y="149"/>
                  </a:lnTo>
                  <a:lnTo>
                    <a:pt x="262" y="165"/>
                  </a:lnTo>
                  <a:lnTo>
                    <a:pt x="262" y="182"/>
                  </a:lnTo>
                  <a:lnTo>
                    <a:pt x="261" y="200"/>
                  </a:lnTo>
                  <a:lnTo>
                    <a:pt x="247" y="197"/>
                  </a:lnTo>
                  <a:lnTo>
                    <a:pt x="232" y="196"/>
                  </a:lnTo>
                  <a:lnTo>
                    <a:pt x="217" y="195"/>
                  </a:lnTo>
                  <a:lnTo>
                    <a:pt x="202" y="193"/>
                  </a:lnTo>
                  <a:lnTo>
                    <a:pt x="186" y="191"/>
                  </a:lnTo>
                  <a:lnTo>
                    <a:pt x="170" y="190"/>
                  </a:lnTo>
                  <a:lnTo>
                    <a:pt x="153" y="189"/>
                  </a:lnTo>
                  <a:lnTo>
                    <a:pt x="136" y="188"/>
                  </a:lnTo>
                  <a:lnTo>
                    <a:pt x="120" y="187"/>
                  </a:lnTo>
                  <a:lnTo>
                    <a:pt x="103" y="186"/>
                  </a:lnTo>
                  <a:lnTo>
                    <a:pt x="87" y="185"/>
                  </a:lnTo>
                  <a:lnTo>
                    <a:pt x="71" y="183"/>
                  </a:lnTo>
                  <a:lnTo>
                    <a:pt x="56" y="182"/>
                  </a:lnTo>
                  <a:lnTo>
                    <a:pt x="41" y="181"/>
                  </a:lnTo>
                  <a:lnTo>
                    <a:pt x="26" y="180"/>
                  </a:lnTo>
                  <a:lnTo>
                    <a:pt x="12" y="179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11" y="170"/>
                  </a:lnTo>
                  <a:lnTo>
                    <a:pt x="11" y="167"/>
                  </a:lnTo>
                  <a:lnTo>
                    <a:pt x="21" y="165"/>
                  </a:lnTo>
                  <a:lnTo>
                    <a:pt x="33" y="163"/>
                  </a:lnTo>
                  <a:lnTo>
                    <a:pt x="44" y="160"/>
                  </a:lnTo>
                  <a:lnTo>
                    <a:pt x="56" y="158"/>
                  </a:lnTo>
                  <a:lnTo>
                    <a:pt x="66" y="156"/>
                  </a:lnTo>
                  <a:lnTo>
                    <a:pt x="78" y="155"/>
                  </a:lnTo>
                  <a:lnTo>
                    <a:pt x="89" y="153"/>
                  </a:lnTo>
                  <a:lnTo>
                    <a:pt x="101" y="152"/>
                  </a:lnTo>
                  <a:lnTo>
                    <a:pt x="96" y="148"/>
                  </a:lnTo>
                  <a:lnTo>
                    <a:pt x="91" y="144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73" y="143"/>
                  </a:lnTo>
                  <a:lnTo>
                    <a:pt x="66" y="142"/>
                  </a:lnTo>
                  <a:lnTo>
                    <a:pt x="59" y="142"/>
                  </a:lnTo>
                  <a:lnTo>
                    <a:pt x="52" y="142"/>
                  </a:lnTo>
                  <a:lnTo>
                    <a:pt x="47" y="142"/>
                  </a:lnTo>
                  <a:lnTo>
                    <a:pt x="41" y="141"/>
                  </a:lnTo>
                  <a:lnTo>
                    <a:pt x="35" y="140"/>
                  </a:lnTo>
                  <a:lnTo>
                    <a:pt x="29" y="139"/>
                  </a:lnTo>
                  <a:lnTo>
                    <a:pt x="24" y="136"/>
                  </a:lnTo>
                  <a:lnTo>
                    <a:pt x="18" y="134"/>
                  </a:lnTo>
                  <a:lnTo>
                    <a:pt x="13" y="132"/>
                  </a:lnTo>
                  <a:lnTo>
                    <a:pt x="7" y="128"/>
                  </a:lnTo>
                  <a:lnTo>
                    <a:pt x="18" y="124"/>
                  </a:lnTo>
                  <a:lnTo>
                    <a:pt x="28" y="120"/>
                  </a:lnTo>
                  <a:lnTo>
                    <a:pt x="38" y="117"/>
                  </a:lnTo>
                  <a:lnTo>
                    <a:pt x="49" y="112"/>
                  </a:lnTo>
                  <a:lnTo>
                    <a:pt x="59" y="110"/>
                  </a:lnTo>
                  <a:lnTo>
                    <a:pt x="70" y="106"/>
                  </a:lnTo>
                  <a:lnTo>
                    <a:pt x="80" y="103"/>
                  </a:lnTo>
                  <a:lnTo>
                    <a:pt x="90" y="100"/>
                  </a:lnTo>
                  <a:lnTo>
                    <a:pt x="86" y="98"/>
                  </a:lnTo>
                  <a:lnTo>
                    <a:pt x="77" y="97"/>
                  </a:lnTo>
                  <a:lnTo>
                    <a:pt x="64" y="95"/>
                  </a:lnTo>
                  <a:lnTo>
                    <a:pt x="50" y="91"/>
                  </a:lnTo>
                  <a:lnTo>
                    <a:pt x="36" y="88"/>
                  </a:lnTo>
                  <a:lnTo>
                    <a:pt x="22" y="84"/>
                  </a:lnTo>
                  <a:lnTo>
                    <a:pt x="10" y="79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10" y="65"/>
                  </a:lnTo>
                  <a:lnTo>
                    <a:pt x="13" y="62"/>
                  </a:lnTo>
                  <a:lnTo>
                    <a:pt x="26" y="64"/>
                  </a:lnTo>
                  <a:lnTo>
                    <a:pt x="37" y="64"/>
                  </a:lnTo>
                  <a:lnTo>
                    <a:pt x="50" y="62"/>
                  </a:lnTo>
                  <a:lnTo>
                    <a:pt x="62" y="61"/>
                  </a:lnTo>
                  <a:lnTo>
                    <a:pt x="73" y="59"/>
                  </a:lnTo>
                  <a:lnTo>
                    <a:pt x="86" y="57"/>
                  </a:lnTo>
                  <a:lnTo>
                    <a:pt x="97" y="54"/>
                  </a:lnTo>
                  <a:lnTo>
                    <a:pt x="110" y="51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75" y="37"/>
                  </a:lnTo>
                  <a:lnTo>
                    <a:pt x="64" y="34"/>
                  </a:lnTo>
                  <a:lnTo>
                    <a:pt x="52" y="31"/>
                  </a:lnTo>
                  <a:lnTo>
                    <a:pt x="44" y="29"/>
                  </a:lnTo>
                  <a:lnTo>
                    <a:pt x="38" y="28"/>
                  </a:lnTo>
                  <a:lnTo>
                    <a:pt x="36" y="27"/>
                  </a:lnTo>
                  <a:lnTo>
                    <a:pt x="28" y="23"/>
                  </a:lnTo>
                  <a:lnTo>
                    <a:pt x="21" y="21"/>
                  </a:lnTo>
                  <a:lnTo>
                    <a:pt x="13" y="16"/>
                  </a:lnTo>
                  <a:lnTo>
                    <a:pt x="9" y="11"/>
                  </a:lnTo>
                  <a:lnTo>
                    <a:pt x="9" y="4"/>
                  </a:lnTo>
                  <a:lnTo>
                    <a:pt x="13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20" name="Freeform 87"/>
            <p:cNvSpPr>
              <a:spLocks/>
            </p:cNvSpPr>
            <p:nvPr/>
          </p:nvSpPr>
          <p:spPr bwMode="auto">
            <a:xfrm>
              <a:off x="2851" y="2439"/>
              <a:ext cx="102" cy="87"/>
            </a:xfrm>
            <a:custGeom>
              <a:avLst/>
              <a:gdLst>
                <a:gd name="T0" fmla="*/ 25 w 203"/>
                <a:gd name="T1" fmla="*/ 5 h 174"/>
                <a:gd name="T2" fmla="*/ 33 w 203"/>
                <a:gd name="T3" fmla="*/ 8 h 174"/>
                <a:gd name="T4" fmla="*/ 40 w 203"/>
                <a:gd name="T5" fmla="*/ 11 h 174"/>
                <a:gd name="T6" fmla="*/ 48 w 203"/>
                <a:gd name="T7" fmla="*/ 15 h 174"/>
                <a:gd name="T8" fmla="*/ 50 w 203"/>
                <a:gd name="T9" fmla="*/ 21 h 174"/>
                <a:gd name="T10" fmla="*/ 48 w 203"/>
                <a:gd name="T11" fmla="*/ 24 h 174"/>
                <a:gd name="T12" fmla="*/ 45 w 203"/>
                <a:gd name="T13" fmla="*/ 29 h 174"/>
                <a:gd name="T14" fmla="*/ 42 w 203"/>
                <a:gd name="T15" fmla="*/ 36 h 174"/>
                <a:gd name="T16" fmla="*/ 38 w 203"/>
                <a:gd name="T17" fmla="*/ 40 h 174"/>
                <a:gd name="T18" fmla="*/ 37 w 203"/>
                <a:gd name="T19" fmla="*/ 43 h 174"/>
                <a:gd name="T20" fmla="*/ 34 w 203"/>
                <a:gd name="T21" fmla="*/ 44 h 174"/>
                <a:gd name="T22" fmla="*/ 33 w 203"/>
                <a:gd name="T23" fmla="*/ 43 h 174"/>
                <a:gd name="T24" fmla="*/ 33 w 203"/>
                <a:gd name="T25" fmla="*/ 38 h 174"/>
                <a:gd name="T26" fmla="*/ 36 w 203"/>
                <a:gd name="T27" fmla="*/ 27 h 174"/>
                <a:gd name="T28" fmla="*/ 37 w 203"/>
                <a:gd name="T29" fmla="*/ 22 h 174"/>
                <a:gd name="T30" fmla="*/ 37 w 203"/>
                <a:gd name="T31" fmla="*/ 21 h 174"/>
                <a:gd name="T32" fmla="*/ 36 w 203"/>
                <a:gd name="T33" fmla="*/ 22 h 174"/>
                <a:gd name="T34" fmla="*/ 32 w 203"/>
                <a:gd name="T35" fmla="*/ 26 h 174"/>
                <a:gd name="T36" fmla="*/ 30 w 203"/>
                <a:gd name="T37" fmla="*/ 31 h 174"/>
                <a:gd name="T38" fmla="*/ 28 w 203"/>
                <a:gd name="T39" fmla="*/ 37 h 174"/>
                <a:gd name="T40" fmla="*/ 27 w 203"/>
                <a:gd name="T41" fmla="*/ 40 h 174"/>
                <a:gd name="T42" fmla="*/ 26 w 203"/>
                <a:gd name="T43" fmla="*/ 42 h 174"/>
                <a:gd name="T44" fmla="*/ 24 w 203"/>
                <a:gd name="T45" fmla="*/ 42 h 174"/>
                <a:gd name="T46" fmla="*/ 23 w 203"/>
                <a:gd name="T47" fmla="*/ 42 h 174"/>
                <a:gd name="T48" fmla="*/ 24 w 203"/>
                <a:gd name="T49" fmla="*/ 35 h 174"/>
                <a:gd name="T50" fmla="*/ 26 w 203"/>
                <a:gd name="T51" fmla="*/ 24 h 174"/>
                <a:gd name="T52" fmla="*/ 25 w 203"/>
                <a:gd name="T53" fmla="*/ 21 h 174"/>
                <a:gd name="T54" fmla="*/ 22 w 203"/>
                <a:gd name="T55" fmla="*/ 24 h 174"/>
                <a:gd name="T56" fmla="*/ 20 w 203"/>
                <a:gd name="T57" fmla="*/ 28 h 174"/>
                <a:gd name="T58" fmla="*/ 18 w 203"/>
                <a:gd name="T59" fmla="*/ 32 h 174"/>
                <a:gd name="T60" fmla="*/ 16 w 203"/>
                <a:gd name="T61" fmla="*/ 36 h 174"/>
                <a:gd name="T62" fmla="*/ 13 w 203"/>
                <a:gd name="T63" fmla="*/ 38 h 174"/>
                <a:gd name="T64" fmla="*/ 11 w 203"/>
                <a:gd name="T65" fmla="*/ 37 h 174"/>
                <a:gd name="T66" fmla="*/ 11 w 203"/>
                <a:gd name="T67" fmla="*/ 33 h 174"/>
                <a:gd name="T68" fmla="*/ 12 w 203"/>
                <a:gd name="T69" fmla="*/ 26 h 174"/>
                <a:gd name="T70" fmla="*/ 14 w 203"/>
                <a:gd name="T71" fmla="*/ 19 h 174"/>
                <a:gd name="T72" fmla="*/ 16 w 203"/>
                <a:gd name="T73" fmla="*/ 14 h 174"/>
                <a:gd name="T74" fmla="*/ 15 w 203"/>
                <a:gd name="T75" fmla="*/ 14 h 174"/>
                <a:gd name="T76" fmla="*/ 13 w 203"/>
                <a:gd name="T77" fmla="*/ 17 h 174"/>
                <a:gd name="T78" fmla="*/ 10 w 203"/>
                <a:gd name="T79" fmla="*/ 22 h 174"/>
                <a:gd name="T80" fmla="*/ 8 w 203"/>
                <a:gd name="T81" fmla="*/ 26 h 174"/>
                <a:gd name="T82" fmla="*/ 4 w 203"/>
                <a:gd name="T83" fmla="*/ 30 h 174"/>
                <a:gd name="T84" fmla="*/ 2 w 203"/>
                <a:gd name="T85" fmla="*/ 33 h 174"/>
                <a:gd name="T86" fmla="*/ 1 w 203"/>
                <a:gd name="T87" fmla="*/ 31 h 174"/>
                <a:gd name="T88" fmla="*/ 2 w 203"/>
                <a:gd name="T89" fmla="*/ 27 h 174"/>
                <a:gd name="T90" fmla="*/ 5 w 203"/>
                <a:gd name="T91" fmla="*/ 18 h 174"/>
                <a:gd name="T92" fmla="*/ 7 w 203"/>
                <a:gd name="T93" fmla="*/ 8 h 174"/>
                <a:gd name="T94" fmla="*/ 9 w 203"/>
                <a:gd name="T95" fmla="*/ 1 h 174"/>
                <a:gd name="T96" fmla="*/ 10 w 203"/>
                <a:gd name="T97" fmla="*/ 0 h 174"/>
                <a:gd name="T98" fmla="*/ 14 w 203"/>
                <a:gd name="T99" fmla="*/ 1 h 174"/>
                <a:gd name="T100" fmla="*/ 17 w 203"/>
                <a:gd name="T101" fmla="*/ 1 h 174"/>
                <a:gd name="T102" fmla="*/ 21 w 203"/>
                <a:gd name="T103" fmla="*/ 3 h 1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174"/>
                <a:gd name="T158" fmla="*/ 203 w 203"/>
                <a:gd name="T159" fmla="*/ 174 h 1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174">
                  <a:moveTo>
                    <a:pt x="86" y="14"/>
                  </a:moveTo>
                  <a:lnTo>
                    <a:pt x="99" y="18"/>
                  </a:lnTo>
                  <a:lnTo>
                    <a:pt x="114" y="25"/>
                  </a:lnTo>
                  <a:lnTo>
                    <a:pt x="129" y="32"/>
                  </a:lnTo>
                  <a:lnTo>
                    <a:pt x="144" y="39"/>
                  </a:lnTo>
                  <a:lnTo>
                    <a:pt x="160" y="47"/>
                  </a:lnTo>
                  <a:lnTo>
                    <a:pt x="175" y="55"/>
                  </a:lnTo>
                  <a:lnTo>
                    <a:pt x="189" y="63"/>
                  </a:lnTo>
                  <a:lnTo>
                    <a:pt x="203" y="70"/>
                  </a:lnTo>
                  <a:lnTo>
                    <a:pt x="200" y="81"/>
                  </a:lnTo>
                  <a:lnTo>
                    <a:pt x="196" y="89"/>
                  </a:lnTo>
                  <a:lnTo>
                    <a:pt x="190" y="96"/>
                  </a:lnTo>
                  <a:lnTo>
                    <a:pt x="184" y="105"/>
                  </a:lnTo>
                  <a:lnTo>
                    <a:pt x="179" y="117"/>
                  </a:lnTo>
                  <a:lnTo>
                    <a:pt x="172" y="130"/>
                  </a:lnTo>
                  <a:lnTo>
                    <a:pt x="165" y="143"/>
                  </a:lnTo>
                  <a:lnTo>
                    <a:pt x="156" y="155"/>
                  </a:lnTo>
                  <a:lnTo>
                    <a:pt x="152" y="160"/>
                  </a:lnTo>
                  <a:lnTo>
                    <a:pt x="150" y="166"/>
                  </a:lnTo>
                  <a:lnTo>
                    <a:pt x="145" y="170"/>
                  </a:lnTo>
                  <a:lnTo>
                    <a:pt x="139" y="174"/>
                  </a:lnTo>
                  <a:lnTo>
                    <a:pt x="136" y="174"/>
                  </a:lnTo>
                  <a:lnTo>
                    <a:pt x="132" y="173"/>
                  </a:lnTo>
                  <a:lnTo>
                    <a:pt x="130" y="172"/>
                  </a:lnTo>
                  <a:lnTo>
                    <a:pt x="127" y="170"/>
                  </a:lnTo>
                  <a:lnTo>
                    <a:pt x="130" y="150"/>
                  </a:lnTo>
                  <a:lnTo>
                    <a:pt x="136" y="130"/>
                  </a:lnTo>
                  <a:lnTo>
                    <a:pt x="143" y="111"/>
                  </a:lnTo>
                  <a:lnTo>
                    <a:pt x="147" y="91"/>
                  </a:lnTo>
                  <a:lnTo>
                    <a:pt x="147" y="89"/>
                  </a:lnTo>
                  <a:lnTo>
                    <a:pt x="147" y="85"/>
                  </a:lnTo>
                  <a:lnTo>
                    <a:pt x="147" y="82"/>
                  </a:lnTo>
                  <a:lnTo>
                    <a:pt x="146" y="79"/>
                  </a:lnTo>
                  <a:lnTo>
                    <a:pt x="141" y="85"/>
                  </a:lnTo>
                  <a:lnTo>
                    <a:pt x="134" y="93"/>
                  </a:lnTo>
                  <a:lnTo>
                    <a:pt x="128" y="104"/>
                  </a:lnTo>
                  <a:lnTo>
                    <a:pt x="122" y="115"/>
                  </a:lnTo>
                  <a:lnTo>
                    <a:pt x="117" y="127"/>
                  </a:lnTo>
                  <a:lnTo>
                    <a:pt x="113" y="137"/>
                  </a:lnTo>
                  <a:lnTo>
                    <a:pt x="111" y="146"/>
                  </a:lnTo>
                  <a:lnTo>
                    <a:pt x="109" y="153"/>
                  </a:lnTo>
                  <a:lnTo>
                    <a:pt x="107" y="158"/>
                  </a:lnTo>
                  <a:lnTo>
                    <a:pt x="105" y="162"/>
                  </a:lnTo>
                  <a:lnTo>
                    <a:pt x="101" y="166"/>
                  </a:lnTo>
                  <a:lnTo>
                    <a:pt x="97" y="168"/>
                  </a:lnTo>
                  <a:lnTo>
                    <a:pt x="93" y="168"/>
                  </a:lnTo>
                  <a:lnTo>
                    <a:pt x="91" y="167"/>
                  </a:lnTo>
                  <a:lnTo>
                    <a:pt x="90" y="166"/>
                  </a:lnTo>
                  <a:lnTo>
                    <a:pt x="88" y="162"/>
                  </a:lnTo>
                  <a:lnTo>
                    <a:pt x="93" y="140"/>
                  </a:lnTo>
                  <a:lnTo>
                    <a:pt x="98" y="117"/>
                  </a:lnTo>
                  <a:lnTo>
                    <a:pt x="101" y="96"/>
                  </a:lnTo>
                  <a:lnTo>
                    <a:pt x="104" y="74"/>
                  </a:lnTo>
                  <a:lnTo>
                    <a:pt x="97" y="81"/>
                  </a:lnTo>
                  <a:lnTo>
                    <a:pt x="91" y="89"/>
                  </a:lnTo>
                  <a:lnTo>
                    <a:pt x="86" y="97"/>
                  </a:lnTo>
                  <a:lnTo>
                    <a:pt x="83" y="104"/>
                  </a:lnTo>
                  <a:lnTo>
                    <a:pt x="78" y="112"/>
                  </a:lnTo>
                  <a:lnTo>
                    <a:pt x="75" y="120"/>
                  </a:lnTo>
                  <a:lnTo>
                    <a:pt x="70" y="128"/>
                  </a:lnTo>
                  <a:lnTo>
                    <a:pt x="64" y="135"/>
                  </a:lnTo>
                  <a:lnTo>
                    <a:pt x="62" y="142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6" y="155"/>
                  </a:lnTo>
                  <a:lnTo>
                    <a:pt x="43" y="147"/>
                  </a:lnTo>
                  <a:lnTo>
                    <a:pt x="41" y="138"/>
                  </a:lnTo>
                  <a:lnTo>
                    <a:pt x="41" y="129"/>
                  </a:lnTo>
                  <a:lnTo>
                    <a:pt x="44" y="120"/>
                  </a:lnTo>
                  <a:lnTo>
                    <a:pt x="48" y="105"/>
                  </a:lnTo>
                  <a:lnTo>
                    <a:pt x="52" y="89"/>
                  </a:lnTo>
                  <a:lnTo>
                    <a:pt x="56" y="74"/>
                  </a:lnTo>
                  <a:lnTo>
                    <a:pt x="62" y="59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1" y="67"/>
                  </a:lnTo>
                  <a:lnTo>
                    <a:pt x="46" y="76"/>
                  </a:lnTo>
                  <a:lnTo>
                    <a:pt x="40" y="85"/>
                  </a:lnTo>
                  <a:lnTo>
                    <a:pt x="35" y="94"/>
                  </a:lnTo>
                  <a:lnTo>
                    <a:pt x="29" y="104"/>
                  </a:lnTo>
                  <a:lnTo>
                    <a:pt x="23" y="113"/>
                  </a:lnTo>
                  <a:lnTo>
                    <a:pt x="16" y="121"/>
                  </a:lnTo>
                  <a:lnTo>
                    <a:pt x="9" y="129"/>
                  </a:lnTo>
                  <a:lnTo>
                    <a:pt x="7" y="130"/>
                  </a:lnTo>
                  <a:lnTo>
                    <a:pt x="3" y="129"/>
                  </a:lnTo>
                  <a:lnTo>
                    <a:pt x="1" y="127"/>
                  </a:lnTo>
                  <a:lnTo>
                    <a:pt x="0" y="124"/>
                  </a:lnTo>
                  <a:lnTo>
                    <a:pt x="6" y="108"/>
                  </a:lnTo>
                  <a:lnTo>
                    <a:pt x="11" y="90"/>
                  </a:lnTo>
                  <a:lnTo>
                    <a:pt x="17" y="70"/>
                  </a:lnTo>
                  <a:lnTo>
                    <a:pt x="23" y="51"/>
                  </a:lnTo>
                  <a:lnTo>
                    <a:pt x="26" y="32"/>
                  </a:lnTo>
                  <a:lnTo>
                    <a:pt x="30" y="16"/>
                  </a:lnTo>
                  <a:lnTo>
                    <a:pt x="33" y="6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7"/>
                  </a:lnTo>
                  <a:lnTo>
                    <a:pt x="74" y="9"/>
                  </a:lnTo>
                  <a:lnTo>
                    <a:pt x="81" y="11"/>
                  </a:lnTo>
                  <a:lnTo>
                    <a:pt x="86" y="14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21" name="Freeform 88"/>
            <p:cNvSpPr>
              <a:spLocks/>
            </p:cNvSpPr>
            <p:nvPr/>
          </p:nvSpPr>
          <p:spPr bwMode="auto">
            <a:xfrm>
              <a:off x="2689" y="2453"/>
              <a:ext cx="97" cy="105"/>
            </a:xfrm>
            <a:custGeom>
              <a:avLst/>
              <a:gdLst>
                <a:gd name="T0" fmla="*/ 40 w 195"/>
                <a:gd name="T1" fmla="*/ 4 h 209"/>
                <a:gd name="T2" fmla="*/ 42 w 195"/>
                <a:gd name="T3" fmla="*/ 11 h 209"/>
                <a:gd name="T4" fmla="*/ 44 w 195"/>
                <a:gd name="T5" fmla="*/ 18 h 209"/>
                <a:gd name="T6" fmla="*/ 46 w 195"/>
                <a:gd name="T7" fmla="*/ 24 h 209"/>
                <a:gd name="T8" fmla="*/ 48 w 195"/>
                <a:gd name="T9" fmla="*/ 30 h 209"/>
                <a:gd name="T10" fmla="*/ 48 w 195"/>
                <a:gd name="T11" fmla="*/ 35 h 209"/>
                <a:gd name="T12" fmla="*/ 46 w 195"/>
                <a:gd name="T13" fmla="*/ 35 h 209"/>
                <a:gd name="T14" fmla="*/ 43 w 195"/>
                <a:gd name="T15" fmla="*/ 30 h 209"/>
                <a:gd name="T16" fmla="*/ 40 w 195"/>
                <a:gd name="T17" fmla="*/ 26 h 209"/>
                <a:gd name="T18" fmla="*/ 37 w 195"/>
                <a:gd name="T19" fmla="*/ 21 h 209"/>
                <a:gd name="T20" fmla="*/ 35 w 195"/>
                <a:gd name="T21" fmla="*/ 24 h 209"/>
                <a:gd name="T22" fmla="*/ 37 w 195"/>
                <a:gd name="T23" fmla="*/ 36 h 209"/>
                <a:gd name="T24" fmla="*/ 37 w 195"/>
                <a:gd name="T25" fmla="*/ 42 h 209"/>
                <a:gd name="T26" fmla="*/ 36 w 195"/>
                <a:gd name="T27" fmla="*/ 43 h 209"/>
                <a:gd name="T28" fmla="*/ 34 w 195"/>
                <a:gd name="T29" fmla="*/ 41 h 209"/>
                <a:gd name="T30" fmla="*/ 31 w 195"/>
                <a:gd name="T31" fmla="*/ 36 h 209"/>
                <a:gd name="T32" fmla="*/ 28 w 195"/>
                <a:gd name="T33" fmla="*/ 30 h 209"/>
                <a:gd name="T34" fmla="*/ 26 w 195"/>
                <a:gd name="T35" fmla="*/ 24 h 209"/>
                <a:gd name="T36" fmla="*/ 23 w 195"/>
                <a:gd name="T37" fmla="*/ 28 h 209"/>
                <a:gd name="T38" fmla="*/ 26 w 195"/>
                <a:gd name="T39" fmla="*/ 40 h 209"/>
                <a:gd name="T40" fmla="*/ 27 w 195"/>
                <a:gd name="T41" fmla="*/ 47 h 209"/>
                <a:gd name="T42" fmla="*/ 27 w 195"/>
                <a:gd name="T43" fmla="*/ 51 h 209"/>
                <a:gd name="T44" fmla="*/ 24 w 195"/>
                <a:gd name="T45" fmla="*/ 50 h 209"/>
                <a:gd name="T46" fmla="*/ 21 w 195"/>
                <a:gd name="T47" fmla="*/ 44 h 209"/>
                <a:gd name="T48" fmla="*/ 18 w 195"/>
                <a:gd name="T49" fmla="*/ 39 h 209"/>
                <a:gd name="T50" fmla="*/ 15 w 195"/>
                <a:gd name="T51" fmla="*/ 33 h 209"/>
                <a:gd name="T52" fmla="*/ 13 w 195"/>
                <a:gd name="T53" fmla="*/ 30 h 209"/>
                <a:gd name="T54" fmla="*/ 12 w 195"/>
                <a:gd name="T55" fmla="*/ 32 h 209"/>
                <a:gd name="T56" fmla="*/ 13 w 195"/>
                <a:gd name="T57" fmla="*/ 37 h 209"/>
                <a:gd name="T58" fmla="*/ 15 w 195"/>
                <a:gd name="T59" fmla="*/ 50 h 209"/>
                <a:gd name="T60" fmla="*/ 15 w 195"/>
                <a:gd name="T61" fmla="*/ 52 h 209"/>
                <a:gd name="T62" fmla="*/ 13 w 195"/>
                <a:gd name="T63" fmla="*/ 52 h 209"/>
                <a:gd name="T64" fmla="*/ 12 w 195"/>
                <a:gd name="T65" fmla="*/ 52 h 209"/>
                <a:gd name="T66" fmla="*/ 11 w 195"/>
                <a:gd name="T67" fmla="*/ 51 h 209"/>
                <a:gd name="T68" fmla="*/ 9 w 195"/>
                <a:gd name="T69" fmla="*/ 47 h 209"/>
                <a:gd name="T70" fmla="*/ 6 w 195"/>
                <a:gd name="T71" fmla="*/ 40 h 209"/>
                <a:gd name="T72" fmla="*/ 4 w 195"/>
                <a:gd name="T73" fmla="*/ 33 h 209"/>
                <a:gd name="T74" fmla="*/ 1 w 195"/>
                <a:gd name="T75" fmla="*/ 27 h 209"/>
                <a:gd name="T76" fmla="*/ 1 w 195"/>
                <a:gd name="T77" fmla="*/ 22 h 209"/>
                <a:gd name="T78" fmla="*/ 5 w 195"/>
                <a:gd name="T79" fmla="*/ 18 h 209"/>
                <a:gd name="T80" fmla="*/ 8 w 195"/>
                <a:gd name="T81" fmla="*/ 15 h 209"/>
                <a:gd name="T82" fmla="*/ 11 w 195"/>
                <a:gd name="T83" fmla="*/ 12 h 209"/>
                <a:gd name="T84" fmla="*/ 16 w 195"/>
                <a:gd name="T85" fmla="*/ 9 h 209"/>
                <a:gd name="T86" fmla="*/ 22 w 195"/>
                <a:gd name="T87" fmla="*/ 6 h 209"/>
                <a:gd name="T88" fmla="*/ 28 w 195"/>
                <a:gd name="T89" fmla="*/ 3 h 209"/>
                <a:gd name="T90" fmla="*/ 35 w 195"/>
                <a:gd name="T91" fmla="*/ 1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5"/>
                <a:gd name="T139" fmla="*/ 0 h 209"/>
                <a:gd name="T140" fmla="*/ 195 w 195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5" h="209">
                  <a:moveTo>
                    <a:pt x="154" y="0"/>
                  </a:moveTo>
                  <a:lnTo>
                    <a:pt x="160" y="13"/>
                  </a:lnTo>
                  <a:lnTo>
                    <a:pt x="165" y="27"/>
                  </a:lnTo>
                  <a:lnTo>
                    <a:pt x="171" y="41"/>
                  </a:lnTo>
                  <a:lnTo>
                    <a:pt x="174" y="55"/>
                  </a:lnTo>
                  <a:lnTo>
                    <a:pt x="179" y="69"/>
                  </a:lnTo>
                  <a:lnTo>
                    <a:pt x="182" y="83"/>
                  </a:lnTo>
                  <a:lnTo>
                    <a:pt x="187" y="96"/>
                  </a:lnTo>
                  <a:lnTo>
                    <a:pt x="190" y="110"/>
                  </a:lnTo>
                  <a:lnTo>
                    <a:pt x="192" y="119"/>
                  </a:lnTo>
                  <a:lnTo>
                    <a:pt x="195" y="129"/>
                  </a:lnTo>
                  <a:lnTo>
                    <a:pt x="194" y="138"/>
                  </a:lnTo>
                  <a:lnTo>
                    <a:pt x="191" y="146"/>
                  </a:lnTo>
                  <a:lnTo>
                    <a:pt x="184" y="138"/>
                  </a:lnTo>
                  <a:lnTo>
                    <a:pt x="177" y="129"/>
                  </a:lnTo>
                  <a:lnTo>
                    <a:pt x="172" y="119"/>
                  </a:lnTo>
                  <a:lnTo>
                    <a:pt x="166" y="110"/>
                  </a:lnTo>
                  <a:lnTo>
                    <a:pt x="160" y="101"/>
                  </a:lnTo>
                  <a:lnTo>
                    <a:pt x="156" y="92"/>
                  </a:lnTo>
                  <a:lnTo>
                    <a:pt x="151" y="83"/>
                  </a:lnTo>
                  <a:lnTo>
                    <a:pt x="148" y="72"/>
                  </a:lnTo>
                  <a:lnTo>
                    <a:pt x="141" y="94"/>
                  </a:lnTo>
                  <a:lnTo>
                    <a:pt x="143" y="118"/>
                  </a:lnTo>
                  <a:lnTo>
                    <a:pt x="149" y="141"/>
                  </a:lnTo>
                  <a:lnTo>
                    <a:pt x="152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45" y="172"/>
                  </a:lnTo>
                  <a:lnTo>
                    <a:pt x="144" y="174"/>
                  </a:lnTo>
                  <a:lnTo>
                    <a:pt x="136" y="163"/>
                  </a:lnTo>
                  <a:lnTo>
                    <a:pt x="130" y="153"/>
                  </a:lnTo>
                  <a:lnTo>
                    <a:pt x="124" y="141"/>
                  </a:lnTo>
                  <a:lnTo>
                    <a:pt x="120" y="130"/>
                  </a:lnTo>
                  <a:lnTo>
                    <a:pt x="115" y="118"/>
                  </a:lnTo>
                  <a:lnTo>
                    <a:pt x="110" y="107"/>
                  </a:lnTo>
                  <a:lnTo>
                    <a:pt x="104" y="96"/>
                  </a:lnTo>
                  <a:lnTo>
                    <a:pt x="96" y="86"/>
                  </a:lnTo>
                  <a:lnTo>
                    <a:pt x="95" y="111"/>
                  </a:lnTo>
                  <a:lnTo>
                    <a:pt x="99" y="134"/>
                  </a:lnTo>
                  <a:lnTo>
                    <a:pt x="106" y="159"/>
                  </a:lnTo>
                  <a:lnTo>
                    <a:pt x="110" y="183"/>
                  </a:lnTo>
                  <a:lnTo>
                    <a:pt x="111" y="188"/>
                  </a:lnTo>
                  <a:lnTo>
                    <a:pt x="112" y="195"/>
                  </a:lnTo>
                  <a:lnTo>
                    <a:pt x="111" y="201"/>
                  </a:lnTo>
                  <a:lnTo>
                    <a:pt x="108" y="206"/>
                  </a:lnTo>
                  <a:lnTo>
                    <a:pt x="98" y="197"/>
                  </a:lnTo>
                  <a:lnTo>
                    <a:pt x="90" y="186"/>
                  </a:lnTo>
                  <a:lnTo>
                    <a:pt x="84" y="176"/>
                  </a:lnTo>
                  <a:lnTo>
                    <a:pt x="78" y="164"/>
                  </a:lnTo>
                  <a:lnTo>
                    <a:pt x="73" y="153"/>
                  </a:lnTo>
                  <a:lnTo>
                    <a:pt x="68" y="140"/>
                  </a:lnTo>
                  <a:lnTo>
                    <a:pt x="61" y="129"/>
                  </a:lnTo>
                  <a:lnTo>
                    <a:pt x="54" y="118"/>
                  </a:lnTo>
                  <a:lnTo>
                    <a:pt x="52" y="119"/>
                  </a:lnTo>
                  <a:lnTo>
                    <a:pt x="51" y="122"/>
                  </a:lnTo>
                  <a:lnTo>
                    <a:pt x="50" y="125"/>
                  </a:lnTo>
                  <a:lnTo>
                    <a:pt x="48" y="129"/>
                  </a:lnTo>
                  <a:lnTo>
                    <a:pt x="54" y="148"/>
                  </a:lnTo>
                  <a:lnTo>
                    <a:pt x="58" y="175"/>
                  </a:lnTo>
                  <a:lnTo>
                    <a:pt x="60" y="198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8" y="208"/>
                  </a:lnTo>
                  <a:lnTo>
                    <a:pt x="55" y="208"/>
                  </a:lnTo>
                  <a:lnTo>
                    <a:pt x="54" y="209"/>
                  </a:lnTo>
                  <a:lnTo>
                    <a:pt x="51" y="207"/>
                  </a:lnTo>
                  <a:lnTo>
                    <a:pt x="47" y="206"/>
                  </a:lnTo>
                  <a:lnTo>
                    <a:pt x="44" y="202"/>
                  </a:lnTo>
                  <a:lnTo>
                    <a:pt x="42" y="199"/>
                  </a:lnTo>
                  <a:lnTo>
                    <a:pt x="36" y="186"/>
                  </a:lnTo>
                  <a:lnTo>
                    <a:pt x="30" y="172"/>
                  </a:lnTo>
                  <a:lnTo>
                    <a:pt x="25" y="160"/>
                  </a:lnTo>
                  <a:lnTo>
                    <a:pt x="21" y="146"/>
                  </a:lnTo>
                  <a:lnTo>
                    <a:pt x="16" y="132"/>
                  </a:lnTo>
                  <a:lnTo>
                    <a:pt x="12" y="119"/>
                  </a:lnTo>
                  <a:lnTo>
                    <a:pt x="6" y="107"/>
                  </a:lnTo>
                  <a:lnTo>
                    <a:pt x="0" y="94"/>
                  </a:lnTo>
                  <a:lnTo>
                    <a:pt x="7" y="87"/>
                  </a:lnTo>
                  <a:lnTo>
                    <a:pt x="13" y="79"/>
                  </a:lnTo>
                  <a:lnTo>
                    <a:pt x="20" y="72"/>
                  </a:lnTo>
                  <a:lnTo>
                    <a:pt x="25" y="65"/>
                  </a:lnTo>
                  <a:lnTo>
                    <a:pt x="32" y="58"/>
                  </a:lnTo>
                  <a:lnTo>
                    <a:pt x="39" y="53"/>
                  </a:lnTo>
                  <a:lnTo>
                    <a:pt x="46" y="47"/>
                  </a:lnTo>
                  <a:lnTo>
                    <a:pt x="54" y="41"/>
                  </a:lnTo>
                  <a:lnTo>
                    <a:pt x="66" y="34"/>
                  </a:lnTo>
                  <a:lnTo>
                    <a:pt x="77" y="27"/>
                  </a:lnTo>
                  <a:lnTo>
                    <a:pt x="89" y="21"/>
                  </a:lnTo>
                  <a:lnTo>
                    <a:pt x="101" y="16"/>
                  </a:lnTo>
                  <a:lnTo>
                    <a:pt x="114" y="11"/>
                  </a:lnTo>
                  <a:lnTo>
                    <a:pt x="127" y="7"/>
                  </a:lnTo>
                  <a:lnTo>
                    <a:pt x="141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8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22" name="Freeform 89"/>
            <p:cNvSpPr>
              <a:spLocks/>
            </p:cNvSpPr>
            <p:nvPr/>
          </p:nvSpPr>
          <p:spPr bwMode="auto">
            <a:xfrm>
              <a:off x="2592" y="2382"/>
              <a:ext cx="14" cy="12"/>
            </a:xfrm>
            <a:custGeom>
              <a:avLst/>
              <a:gdLst>
                <a:gd name="T0" fmla="*/ 4 w 27"/>
                <a:gd name="T1" fmla="*/ 6 h 23"/>
                <a:gd name="T2" fmla="*/ 5 w 27"/>
                <a:gd name="T3" fmla="*/ 6 h 23"/>
                <a:gd name="T4" fmla="*/ 6 w 27"/>
                <a:gd name="T5" fmla="*/ 5 h 23"/>
                <a:gd name="T6" fmla="*/ 7 w 27"/>
                <a:gd name="T7" fmla="*/ 4 h 23"/>
                <a:gd name="T8" fmla="*/ 7 w 27"/>
                <a:gd name="T9" fmla="*/ 3 h 23"/>
                <a:gd name="T10" fmla="*/ 7 w 27"/>
                <a:gd name="T11" fmla="*/ 2 h 23"/>
                <a:gd name="T12" fmla="*/ 6 w 27"/>
                <a:gd name="T13" fmla="*/ 1 h 23"/>
                <a:gd name="T14" fmla="*/ 5 w 27"/>
                <a:gd name="T15" fmla="*/ 1 h 23"/>
                <a:gd name="T16" fmla="*/ 4 w 27"/>
                <a:gd name="T17" fmla="*/ 0 h 23"/>
                <a:gd name="T18" fmla="*/ 2 w 27"/>
                <a:gd name="T19" fmla="*/ 1 h 23"/>
                <a:gd name="T20" fmla="*/ 1 w 27"/>
                <a:gd name="T21" fmla="*/ 1 h 23"/>
                <a:gd name="T22" fmla="*/ 1 w 27"/>
                <a:gd name="T23" fmla="*/ 2 h 23"/>
                <a:gd name="T24" fmla="*/ 0 w 27"/>
                <a:gd name="T25" fmla="*/ 3 h 23"/>
                <a:gd name="T26" fmla="*/ 1 w 27"/>
                <a:gd name="T27" fmla="*/ 4 h 23"/>
                <a:gd name="T28" fmla="*/ 1 w 27"/>
                <a:gd name="T29" fmla="*/ 5 h 23"/>
                <a:gd name="T30" fmla="*/ 2 w 27"/>
                <a:gd name="T31" fmla="*/ 6 h 23"/>
                <a:gd name="T32" fmla="*/ 4 w 27"/>
                <a:gd name="T33" fmla="*/ 6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13" y="23"/>
                  </a:moveTo>
                  <a:lnTo>
                    <a:pt x="19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2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23" name="Freeform 90"/>
            <p:cNvSpPr>
              <a:spLocks/>
            </p:cNvSpPr>
            <p:nvPr/>
          </p:nvSpPr>
          <p:spPr bwMode="auto">
            <a:xfrm>
              <a:off x="2678" y="2382"/>
              <a:ext cx="12" cy="11"/>
            </a:xfrm>
            <a:custGeom>
              <a:avLst/>
              <a:gdLst>
                <a:gd name="T0" fmla="*/ 3 w 23"/>
                <a:gd name="T1" fmla="*/ 6 h 21"/>
                <a:gd name="T2" fmla="*/ 4 w 23"/>
                <a:gd name="T3" fmla="*/ 5 h 21"/>
                <a:gd name="T4" fmla="*/ 5 w 23"/>
                <a:gd name="T5" fmla="*/ 5 h 21"/>
                <a:gd name="T6" fmla="*/ 6 w 23"/>
                <a:gd name="T7" fmla="*/ 4 h 21"/>
                <a:gd name="T8" fmla="*/ 6 w 23"/>
                <a:gd name="T9" fmla="*/ 3 h 21"/>
                <a:gd name="T10" fmla="*/ 6 w 23"/>
                <a:gd name="T11" fmla="*/ 2 h 21"/>
                <a:gd name="T12" fmla="*/ 5 w 23"/>
                <a:gd name="T13" fmla="*/ 1 h 21"/>
                <a:gd name="T14" fmla="*/ 4 w 23"/>
                <a:gd name="T15" fmla="*/ 1 h 21"/>
                <a:gd name="T16" fmla="*/ 3 w 23"/>
                <a:gd name="T17" fmla="*/ 0 h 21"/>
                <a:gd name="T18" fmla="*/ 2 w 23"/>
                <a:gd name="T19" fmla="*/ 1 h 21"/>
                <a:gd name="T20" fmla="*/ 1 w 23"/>
                <a:gd name="T21" fmla="*/ 1 h 21"/>
                <a:gd name="T22" fmla="*/ 1 w 23"/>
                <a:gd name="T23" fmla="*/ 2 h 21"/>
                <a:gd name="T24" fmla="*/ 0 w 23"/>
                <a:gd name="T25" fmla="*/ 3 h 21"/>
                <a:gd name="T26" fmla="*/ 1 w 23"/>
                <a:gd name="T27" fmla="*/ 4 h 21"/>
                <a:gd name="T28" fmla="*/ 1 w 23"/>
                <a:gd name="T29" fmla="*/ 5 h 21"/>
                <a:gd name="T30" fmla="*/ 2 w 23"/>
                <a:gd name="T31" fmla="*/ 5 h 21"/>
                <a:gd name="T32" fmla="*/ 3 w 23"/>
                <a:gd name="T33" fmla="*/ 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12" y="21"/>
                  </a:moveTo>
                  <a:lnTo>
                    <a:pt x="16" y="20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31824" name="Freeform 91"/>
            <p:cNvSpPr>
              <a:spLocks/>
            </p:cNvSpPr>
            <p:nvPr/>
          </p:nvSpPr>
          <p:spPr bwMode="auto">
            <a:xfrm>
              <a:off x="3162" y="2387"/>
              <a:ext cx="47" cy="65"/>
            </a:xfrm>
            <a:custGeom>
              <a:avLst/>
              <a:gdLst>
                <a:gd name="T0" fmla="*/ 12 w 94"/>
                <a:gd name="T1" fmla="*/ 33 h 130"/>
                <a:gd name="T2" fmla="*/ 14 w 94"/>
                <a:gd name="T3" fmla="*/ 33 h 130"/>
                <a:gd name="T4" fmla="*/ 17 w 94"/>
                <a:gd name="T5" fmla="*/ 31 h 130"/>
                <a:gd name="T6" fmla="*/ 19 w 94"/>
                <a:gd name="T7" fmla="*/ 29 h 130"/>
                <a:gd name="T8" fmla="*/ 21 w 94"/>
                <a:gd name="T9" fmla="*/ 27 h 130"/>
                <a:gd name="T10" fmla="*/ 22 w 94"/>
                <a:gd name="T11" fmla="*/ 25 h 130"/>
                <a:gd name="T12" fmla="*/ 23 w 94"/>
                <a:gd name="T13" fmla="*/ 22 h 130"/>
                <a:gd name="T14" fmla="*/ 24 w 94"/>
                <a:gd name="T15" fmla="*/ 19 h 130"/>
                <a:gd name="T16" fmla="*/ 24 w 94"/>
                <a:gd name="T17" fmla="*/ 16 h 130"/>
                <a:gd name="T18" fmla="*/ 24 w 94"/>
                <a:gd name="T19" fmla="*/ 13 h 130"/>
                <a:gd name="T20" fmla="*/ 23 w 94"/>
                <a:gd name="T21" fmla="*/ 9 h 130"/>
                <a:gd name="T22" fmla="*/ 22 w 94"/>
                <a:gd name="T23" fmla="*/ 7 h 130"/>
                <a:gd name="T24" fmla="*/ 21 w 94"/>
                <a:gd name="T25" fmla="*/ 4 h 130"/>
                <a:gd name="T26" fmla="*/ 19 w 94"/>
                <a:gd name="T27" fmla="*/ 3 h 130"/>
                <a:gd name="T28" fmla="*/ 17 w 94"/>
                <a:gd name="T29" fmla="*/ 1 h 130"/>
                <a:gd name="T30" fmla="*/ 14 w 94"/>
                <a:gd name="T31" fmla="*/ 1 h 130"/>
                <a:gd name="T32" fmla="*/ 12 w 94"/>
                <a:gd name="T33" fmla="*/ 0 h 130"/>
                <a:gd name="T34" fmla="*/ 10 w 94"/>
                <a:gd name="T35" fmla="*/ 1 h 130"/>
                <a:gd name="T36" fmla="*/ 7 w 94"/>
                <a:gd name="T37" fmla="*/ 1 h 130"/>
                <a:gd name="T38" fmla="*/ 6 w 94"/>
                <a:gd name="T39" fmla="*/ 3 h 130"/>
                <a:gd name="T40" fmla="*/ 3 w 94"/>
                <a:gd name="T41" fmla="*/ 4 h 130"/>
                <a:gd name="T42" fmla="*/ 2 w 94"/>
                <a:gd name="T43" fmla="*/ 7 h 130"/>
                <a:gd name="T44" fmla="*/ 1 w 94"/>
                <a:gd name="T45" fmla="*/ 9 h 130"/>
                <a:gd name="T46" fmla="*/ 1 w 94"/>
                <a:gd name="T47" fmla="*/ 13 h 130"/>
                <a:gd name="T48" fmla="*/ 0 w 94"/>
                <a:gd name="T49" fmla="*/ 16 h 130"/>
                <a:gd name="T50" fmla="*/ 1 w 94"/>
                <a:gd name="T51" fmla="*/ 19 h 130"/>
                <a:gd name="T52" fmla="*/ 1 w 94"/>
                <a:gd name="T53" fmla="*/ 22 h 130"/>
                <a:gd name="T54" fmla="*/ 2 w 94"/>
                <a:gd name="T55" fmla="*/ 25 h 130"/>
                <a:gd name="T56" fmla="*/ 3 w 94"/>
                <a:gd name="T57" fmla="*/ 27 h 130"/>
                <a:gd name="T58" fmla="*/ 6 w 94"/>
                <a:gd name="T59" fmla="*/ 29 h 130"/>
                <a:gd name="T60" fmla="*/ 7 w 94"/>
                <a:gd name="T61" fmla="*/ 31 h 130"/>
                <a:gd name="T62" fmla="*/ 10 w 94"/>
                <a:gd name="T63" fmla="*/ 33 h 130"/>
                <a:gd name="T64" fmla="*/ 12 w 94"/>
                <a:gd name="T65" fmla="*/ 33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130"/>
                <a:gd name="T101" fmla="*/ 94 w 94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130">
                  <a:moveTo>
                    <a:pt x="47" y="130"/>
                  </a:moveTo>
                  <a:lnTo>
                    <a:pt x="56" y="129"/>
                  </a:lnTo>
                  <a:lnTo>
                    <a:pt x="66" y="125"/>
                  </a:lnTo>
                  <a:lnTo>
                    <a:pt x="74" y="119"/>
                  </a:lnTo>
                  <a:lnTo>
                    <a:pt x="81" y="111"/>
                  </a:lnTo>
                  <a:lnTo>
                    <a:pt x="86" y="102"/>
                  </a:lnTo>
                  <a:lnTo>
                    <a:pt x="91" y="90"/>
                  </a:lnTo>
                  <a:lnTo>
                    <a:pt x="93" y="77"/>
                  </a:lnTo>
                  <a:lnTo>
                    <a:pt x="94" y="65"/>
                  </a:lnTo>
                  <a:lnTo>
                    <a:pt x="93" y="52"/>
                  </a:lnTo>
                  <a:lnTo>
                    <a:pt x="91" y="39"/>
                  </a:lnTo>
                  <a:lnTo>
                    <a:pt x="86" y="29"/>
                  </a:lnTo>
                  <a:lnTo>
                    <a:pt x="81" y="19"/>
                  </a:lnTo>
                  <a:lnTo>
                    <a:pt x="74" y="12"/>
                  </a:lnTo>
                  <a:lnTo>
                    <a:pt x="66" y="5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5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3" y="39"/>
                  </a:lnTo>
                  <a:lnTo>
                    <a:pt x="1" y="52"/>
                  </a:lnTo>
                  <a:lnTo>
                    <a:pt x="0" y="65"/>
                  </a:lnTo>
                  <a:lnTo>
                    <a:pt x="1" y="77"/>
                  </a:lnTo>
                  <a:lnTo>
                    <a:pt x="3" y="90"/>
                  </a:lnTo>
                  <a:lnTo>
                    <a:pt x="8" y="102"/>
                  </a:lnTo>
                  <a:lnTo>
                    <a:pt x="14" y="111"/>
                  </a:lnTo>
                  <a:lnTo>
                    <a:pt x="21" y="119"/>
                  </a:lnTo>
                  <a:lnTo>
                    <a:pt x="29" y="125"/>
                  </a:lnTo>
                  <a:lnTo>
                    <a:pt x="38" y="129"/>
                  </a:lnTo>
                  <a:lnTo>
                    <a:pt x="47" y="130"/>
                  </a:lnTo>
                  <a:close/>
                </a:path>
              </a:pathLst>
            </a:custGeom>
            <a:solidFill>
              <a:srgbClr val="FF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7772400" cy="213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14 Principles of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733800"/>
            <a:ext cx="19732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By the end of today's session you will understand………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6438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1) Why learn Management, What is Management? </a:t>
            </a:r>
          </a:p>
          <a:p>
            <a:pPr>
              <a:buFontTx/>
              <a:buNone/>
              <a:defRPr/>
            </a:pPr>
            <a:r>
              <a:rPr lang="en-US" dirty="0" smtClean="0"/>
              <a:t>2)Meaning, definition, objectives and importance of </a:t>
            </a:r>
          </a:p>
          <a:p>
            <a:pPr>
              <a:buFontTx/>
              <a:buNone/>
              <a:defRPr/>
            </a:pPr>
            <a:r>
              <a:rPr lang="en-US" dirty="0" smtClean="0"/>
              <a:t>Management </a:t>
            </a:r>
          </a:p>
          <a:p>
            <a:pPr>
              <a:buFontTx/>
              <a:buNone/>
              <a:defRPr/>
            </a:pPr>
            <a:r>
              <a:rPr lang="en-US" dirty="0" smtClean="0"/>
              <a:t>3) Nature of Management </a:t>
            </a:r>
          </a:p>
          <a:p>
            <a:pPr>
              <a:buFontTx/>
              <a:buNone/>
              <a:defRPr/>
            </a:pPr>
            <a:r>
              <a:rPr lang="en-US" dirty="0" smtClean="0"/>
              <a:t>4)Functions of Management </a:t>
            </a:r>
          </a:p>
          <a:p>
            <a:pPr>
              <a:buFontTx/>
              <a:buNone/>
              <a:defRPr/>
            </a:pPr>
            <a:r>
              <a:rPr lang="en-US" dirty="0" smtClean="0"/>
              <a:t>5) Who are managers?</a:t>
            </a:r>
          </a:p>
          <a:p>
            <a:pPr>
              <a:buFontTx/>
              <a:buNone/>
              <a:defRPr/>
            </a:pPr>
            <a:r>
              <a:rPr lang="en-US" dirty="0" smtClean="0"/>
              <a:t>6) Role of Managers, Managerial skills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5779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</a:rPr>
              <a:t>1. Division of Labor</a:t>
            </a: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 descr="88349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352800"/>
            <a:ext cx="2971800" cy="30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2192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u="sng" ker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2. Authority &amp; Responsibility</a:t>
            </a:r>
            <a:endParaRPr lang="en-US" sz="4800" b="1" u="sng" kern="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on-collective-responsibility-and-holocau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429000"/>
            <a:ext cx="180837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7526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5400" b="1" u="sng" ker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3. Unity of Command</a:t>
            </a:r>
            <a:endParaRPr lang="en-US" sz="5400" b="1" u="sng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01304785500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581400"/>
            <a:ext cx="280973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17526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5400" b="1" u="sng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4. </a:t>
            </a:r>
            <a:r>
              <a:rPr lang="en-US" sz="6000" b="1" u="sng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Unity</a:t>
            </a:r>
            <a:r>
              <a:rPr lang="en-US" sz="5400" b="1" u="sng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of Direction</a:t>
            </a:r>
            <a:r>
              <a:rPr lang="en-US" sz="5400" b="1" u="sng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400" b="1" u="sng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400" u="sng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leader_thumb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733800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16764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u="sng" ker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5. Equity</a:t>
            </a:r>
            <a:endParaRPr lang="en-US" sz="6000" b="1" u="sng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equit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581400"/>
            <a:ext cx="3008586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33400" y="18288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u="sng" ker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6. Order</a:t>
            </a:r>
            <a:endParaRPr lang="en-US" sz="6000" b="1" u="sng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7" name="Picture 16" descr="law-and-order-cas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4114800"/>
            <a:ext cx="2590800" cy="183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electricaltool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4191000"/>
            <a:ext cx="2057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self-discipline-main_Ful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3352800"/>
            <a:ext cx="2362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81000" y="16002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b="1" u="sng" kern="0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7. </a:t>
            </a:r>
            <a:r>
              <a:rPr lang="en-US" sz="6700" b="1" u="sng" kern="0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Discipline</a:t>
            </a:r>
            <a:endParaRPr lang="en-US" sz="3200" b="1" u="sng" kern="0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577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</a:rPr>
              <a:t>8. </a:t>
            </a:r>
            <a:r>
              <a:rPr lang="en-US" sz="6700" b="1" dirty="0" smtClean="0">
                <a:solidFill>
                  <a:schemeClr val="accent5">
                    <a:lumMod val="50000"/>
                  </a:schemeClr>
                </a:solidFill>
              </a:rPr>
              <a:t>Initiative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" name="Picture 4" descr="03-ps11-1initiative-pos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71800"/>
            <a:ext cx="4038600" cy="300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emune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733800"/>
            <a:ext cx="300789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6764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sz="6700" b="1" u="sng" ker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9.</a:t>
            </a:r>
            <a:r>
              <a:rPr lang="en-US" sz="6700" u="sng" ker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700" b="1" u="sng" ker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Remuneration</a:t>
            </a:r>
            <a:r>
              <a:rPr lang="en-US" sz="3200" b="1" u="sng" ker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200" b="1" u="sng" ker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200" u="sng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1000" y="3048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u="sng" ker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10. Stability of Tenure</a:t>
            </a:r>
            <a:endParaRPr lang="en-US" sz="6000" u="sng" kern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th_job security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200400"/>
            <a:ext cx="3048000" cy="282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33400" y="12954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u="sng" ker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11. Scalar Chain</a:t>
            </a:r>
            <a:endParaRPr lang="en-US" sz="6000" b="1" u="sng" kern="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gang_plan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048000"/>
            <a:ext cx="3352800" cy="287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752600"/>
            <a:ext cx="84582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u="sng" ker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12. Sub-Ordination of Individual  Interest to common goal</a:t>
            </a:r>
            <a:br>
              <a:rPr lang="en-US" sz="4000" b="1" u="sng" ker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b="1" u="sng" kern="0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lif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581400"/>
            <a:ext cx="2286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14478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u="sng" ker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13. Espirit De’ Corps </a:t>
            </a:r>
            <a:endParaRPr lang="en-US" sz="6000" b="1" u="sng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400_F_5168956_QtwYGlIRGGMjDgmuK09XULzlDdfu6AG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20040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science_centralized_30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35814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533400" y="1828800"/>
            <a:ext cx="8229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u="sng" ker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14. Centralization</a:t>
            </a:r>
            <a:endParaRPr lang="en-US" sz="6000" b="1" u="sng" kern="0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study this subject?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1)To understand the process of business management and its functions, and</a:t>
            </a:r>
          </a:p>
          <a:p>
            <a:pPr>
              <a:defRPr/>
            </a:pPr>
            <a:r>
              <a:rPr lang="en-US" dirty="0" smtClean="0"/>
              <a:t>2) To familiarize the students with current management practices. .</a:t>
            </a:r>
          </a:p>
          <a:p>
            <a:pPr>
              <a:defRPr/>
            </a:pPr>
            <a:r>
              <a:rPr lang="en-US" dirty="0" smtClean="0"/>
              <a:t>3) To understand the importance of ethics in business, and</a:t>
            </a:r>
          </a:p>
          <a:p>
            <a:pPr>
              <a:defRPr/>
            </a:pPr>
            <a:r>
              <a:rPr lang="en-US" dirty="0" smtClean="0"/>
              <a:t>4) To acquire knowledge and capability to develop ethical practices for effective management.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2600325"/>
            <a:ext cx="419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Introduction to Management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590800"/>
            <a:ext cx="1600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003366"/>
                </a:solidFill>
              </a:rPr>
              <a:t>Chapter</a:t>
            </a:r>
            <a:r>
              <a:rPr lang="en-US" smtClean="0"/>
              <a:t/>
            </a:r>
            <a:br>
              <a:rPr lang="en-US" smtClean="0"/>
            </a:br>
            <a:r>
              <a:rPr lang="en-US" sz="7200" smtClean="0"/>
              <a:t>1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543800" cy="3505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6600" b="1" dirty="0" smtClean="0">
                <a:latin typeface="Copperplate Gothic Bold" pitchFamily="34" charset="0"/>
              </a:rPr>
              <a:t>Why Study </a:t>
            </a:r>
            <a:br>
              <a:rPr lang="en-US" sz="6600" b="1" dirty="0" smtClean="0">
                <a:latin typeface="Copperplate Gothic Bold" pitchFamily="34" charset="0"/>
              </a:rPr>
            </a:br>
            <a:r>
              <a:rPr lang="en-US" sz="6600" b="1" dirty="0" smtClean="0">
                <a:latin typeface="Copperplate Gothic Bold" pitchFamily="34" charset="0"/>
              </a:rPr>
              <a:t>Management?</a:t>
            </a:r>
          </a:p>
        </p:txBody>
      </p:sp>
      <p:pic>
        <p:nvPicPr>
          <p:cNvPr id="10243" name="Picture 6" descr="PE0151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0"/>
            <a:ext cx="20256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8248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Need for Management?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Are Managers?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02600" cy="2514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Manager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/>
              <a:t>Someone who coordinates and oversees the work of other people so that organizational goals can be accomplished. </a:t>
            </a:r>
          </a:p>
        </p:txBody>
      </p:sp>
      <p:pic>
        <p:nvPicPr>
          <p:cNvPr id="12292" name="Picture 4" descr="PE01561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41700"/>
            <a:ext cx="4114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Definition of Management: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2438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200" dirty="0" smtClean="0">
                <a:cs typeface="Times New Roman" pitchFamily="18" charset="0"/>
              </a:rPr>
              <a:t>Management is the process of designing and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maintaining</a:t>
            </a:r>
            <a:r>
              <a:rPr lang="en-US" sz="3200" dirty="0" smtClean="0">
                <a:cs typeface="Times New Roman" pitchFamily="18" charset="0"/>
              </a:rPr>
              <a:t> an environment in which individuals, working together in groups, efficiently accomplish selected aims.</a:t>
            </a:r>
            <a:endParaRPr lang="en-US" sz="3200" dirty="0" smtClean="0"/>
          </a:p>
        </p:txBody>
      </p:sp>
      <p:pic>
        <p:nvPicPr>
          <p:cNvPr id="4" name="Picture 4" descr="j0237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910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1170</Words>
  <Application>Microsoft Office PowerPoint</Application>
  <PresentationFormat>On-screen Show (4:3)</PresentationFormat>
  <Paragraphs>270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Tahoma</vt:lpstr>
      <vt:lpstr>Times New Roman</vt:lpstr>
      <vt:lpstr>Arial Narrow</vt:lpstr>
      <vt:lpstr>Wingdings</vt:lpstr>
      <vt:lpstr>Calibri</vt:lpstr>
      <vt:lpstr>宋体</vt:lpstr>
      <vt:lpstr>Book Antiqua</vt:lpstr>
      <vt:lpstr>Bitstream Vera Sans</vt:lpstr>
      <vt:lpstr>Bitstream Vera Serif</vt:lpstr>
      <vt:lpstr>Copperplate Gothic Bold</vt:lpstr>
      <vt:lpstr>Wingdings 2</vt:lpstr>
      <vt:lpstr>Default Design</vt:lpstr>
      <vt:lpstr>METHODS OF ASSESSMENT</vt:lpstr>
      <vt:lpstr>Reference Books:  </vt:lpstr>
      <vt:lpstr>By the end of today's session you will understand………</vt:lpstr>
      <vt:lpstr>Why study this subject?</vt:lpstr>
      <vt:lpstr>Introduction to Management </vt:lpstr>
      <vt:lpstr>Why Study  Management?</vt:lpstr>
      <vt:lpstr>Need for Management?</vt:lpstr>
      <vt:lpstr>Who Are Managers?</vt:lpstr>
      <vt:lpstr>Definition of Management:</vt:lpstr>
      <vt:lpstr>What Is An Organization?</vt:lpstr>
      <vt:lpstr>Managerial Concerns: </vt:lpstr>
      <vt:lpstr>Efficiency and Effectiveness in Management </vt:lpstr>
      <vt:lpstr>Slide 13</vt:lpstr>
      <vt:lpstr>Managerial Levels</vt:lpstr>
      <vt:lpstr>Levels of Management</vt:lpstr>
      <vt:lpstr>Top Managers</vt:lpstr>
      <vt:lpstr>Middle Managers</vt:lpstr>
      <vt:lpstr>First-Line Managers</vt:lpstr>
      <vt:lpstr>Management Levels and Functional Areas</vt:lpstr>
      <vt:lpstr>Types of Managers</vt:lpstr>
      <vt:lpstr>What Do Managers Do?</vt:lpstr>
      <vt:lpstr>Slide 22</vt:lpstr>
      <vt:lpstr>Slide 23</vt:lpstr>
      <vt:lpstr>What Do Managers Do? (cont’d)</vt:lpstr>
      <vt:lpstr>Skills @ Different Management Levels</vt:lpstr>
      <vt:lpstr>Slide 26</vt:lpstr>
      <vt:lpstr>What Companies Look for in Managers</vt:lpstr>
      <vt:lpstr>New Workplace Issues and Challenges</vt:lpstr>
      <vt:lpstr>14 Principles of Management</vt:lpstr>
      <vt:lpstr>1. Division of Labor</vt:lpstr>
      <vt:lpstr>8. Initiative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Management:  Science, Theory &amp; Practice</dc:title>
  <dc:creator>abc</dc:creator>
  <cp:lastModifiedBy>Jitesh</cp:lastModifiedBy>
  <cp:revision>107</cp:revision>
  <dcterms:created xsi:type="dcterms:W3CDTF">2010-08-17T18:54:27Z</dcterms:created>
  <dcterms:modified xsi:type="dcterms:W3CDTF">2010-09-06T15:17:15Z</dcterms:modified>
</cp:coreProperties>
</file>