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82" r:id="rId12"/>
    <p:sldId id="265" r:id="rId13"/>
    <p:sldId id="280" r:id="rId14"/>
    <p:sldId id="266" r:id="rId15"/>
    <p:sldId id="267" r:id="rId16"/>
    <p:sldId id="284" r:id="rId17"/>
    <p:sldId id="268" r:id="rId18"/>
    <p:sldId id="269" r:id="rId19"/>
    <p:sldId id="283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3A8CA-3F23-4DE7-813C-D07663137641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A6850-9D0A-4B08-B24C-E979C2FED0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21FE-1D4D-40C1-A1B7-7E07772A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9A53-C4C5-46B5-AE5A-3D41EC2DE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4CDBC-8ED5-4677-B734-811EA5023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28D3DA-1A1B-45E6-93C9-EAE65F24C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8697-AC7C-4E3A-83DD-8CC09AC14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42CC-5D56-44CB-A33F-838A5B67A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54DEB-2909-4CA9-A484-4CE01E4CB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C6FD5F-0DCA-4CAE-9703-E671B6062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EEB7C-51A4-4A0A-946F-B69FA5618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9315C7-FC8A-4847-B4BB-87AE4F96E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37935A-C7A6-408F-A64E-A9206289F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E9414E-2CD5-4F09-8E15-EE91E4950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87" r:id="rId4"/>
    <p:sldLayoutId id="2147483688" r:id="rId5"/>
    <p:sldLayoutId id="2147483695" r:id="rId6"/>
    <p:sldLayoutId id="2147483689" r:id="rId7"/>
    <p:sldLayoutId id="2147483696" r:id="rId8"/>
    <p:sldLayoutId id="2147483697" r:id="rId9"/>
    <p:sldLayoutId id="2147483690" r:id="rId10"/>
    <p:sldLayoutId id="214748369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CAPITAL AND REVENUE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5334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smtClean="0"/>
              <a:t>		</a:t>
            </a:r>
          </a:p>
          <a:p>
            <a:pPr>
              <a:buFontTx/>
              <a:buNone/>
            </a:pPr>
            <a:endParaRPr lang="en-US" sz="4800" smtClean="0"/>
          </a:p>
          <a:p>
            <a:pPr>
              <a:buFontTx/>
              <a:buNone/>
            </a:pPr>
            <a:r>
              <a:rPr lang="en-US" sz="4800" smtClean="0"/>
              <a:t>		What are fixed assets ???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762000"/>
            <a:ext cx="91440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Categories of Fixed assets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smtClean="0"/>
              <a:t>1.Tangible assets – Property, plant &amp; equipment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2.Intangible assets – Trade marks ,patents, copyrights, goodwill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3.Natural resources – Oil &amp; gas wells , mines , forests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7772400" cy="301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Cost of acquisition of assets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  <a:p>
            <a:endParaRPr lang="en-US" b="1" smtClean="0"/>
          </a:p>
          <a:p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Borrowing costs</a:t>
            </a:r>
          </a:p>
          <a:p>
            <a:endParaRPr lang="en-US" b="1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endParaRPr lang="en-US" b="1" smtClean="0"/>
          </a:p>
          <a:p>
            <a:r>
              <a:rPr lang="en-US" b="1" smtClean="0"/>
              <a:t>Basket purchases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en-US" b="1" smtClean="0"/>
              <a:t>Donated assets </a:t>
            </a:r>
            <a:endParaRPr lang="en-US" smtClean="0"/>
          </a:p>
          <a:p>
            <a:endParaRPr lang="en-US" smtClean="0"/>
          </a:p>
          <a:p>
            <a:r>
              <a:rPr lang="en-US" b="1" smtClean="0"/>
              <a:t>Self constructed assets</a:t>
            </a:r>
            <a:r>
              <a:rPr lang="en-US" smtClean="0"/>
              <a:t>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1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Accounting for</a:t>
            </a:r>
          </a:p>
          <a:p>
            <a:endParaRPr lang="en-US" b="1" smtClean="0"/>
          </a:p>
          <a:p>
            <a:endParaRPr lang="en-US" b="1" smtClean="0"/>
          </a:p>
          <a:p>
            <a:pPr>
              <a:buFont typeface="Wingdings" pitchFamily="2" charset="2"/>
              <a:buChar char="Ø"/>
            </a:pPr>
            <a:r>
              <a:rPr lang="en-US" b="1" smtClean="0"/>
              <a:t>Natural resources</a:t>
            </a:r>
            <a:r>
              <a:rPr lang="en-US" smtClean="0"/>
              <a:t>.</a:t>
            </a:r>
            <a:endParaRPr lang="en-US" b="1" smtClean="0"/>
          </a:p>
          <a:p>
            <a:pPr>
              <a:buFont typeface="Wingdings" pitchFamily="2" charset="2"/>
              <a:buChar char="Ø"/>
            </a:pPr>
            <a:r>
              <a:rPr lang="en-US" b="1" smtClean="0"/>
              <a:t>Intangible assets 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Research and development costs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Computer Software costs</a:t>
            </a:r>
            <a:r>
              <a:rPr lang="en-US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84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/>
              <a:t>	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381000"/>
            <a:ext cx="8839200" cy="6705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smtClean="0"/>
              <a:t>Revaluation of fixed assets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 smtClean="0"/>
          </a:p>
          <a:p>
            <a:pPr>
              <a:lnSpc>
                <a:spcPct val="90000"/>
              </a:lnSpc>
              <a:buFontTx/>
              <a:buNone/>
            </a:pPr>
            <a:endParaRPr lang="en-US" sz="4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smtClean="0"/>
              <a:t>Revaluation reserve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endParaRPr lang="en-US" b="1" smtClean="0"/>
          </a:p>
          <a:p>
            <a:pPr>
              <a:buFont typeface="Wingdings" pitchFamily="2" charset="2"/>
              <a:buChar char="Ø"/>
            </a:pPr>
            <a:r>
              <a:rPr lang="en-US" b="1" smtClean="0"/>
              <a:t>Disposal of assets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Asset exchanged for other asset</a:t>
            </a:r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b="1" smtClean="0"/>
              <a:t>Amortisation of intangible assets	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Impairment of assets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9154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	D</a:t>
            </a:r>
            <a:r>
              <a:rPr lang="en-US" sz="2800" b="1" smtClean="0"/>
              <a:t>epreciation</a:t>
            </a:r>
          </a:p>
          <a:p>
            <a:pPr>
              <a:lnSpc>
                <a:spcPct val="80000"/>
              </a:lnSpc>
            </a:pPr>
            <a:endParaRPr lang="en-US" sz="28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	Depreciation is based on 2 estimates 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80000"/>
              </a:lnSpc>
            </a:pPr>
            <a:r>
              <a:rPr lang="en-US" sz="2800" b="1" smtClean="0"/>
              <a:t>Useful life of the asset</a:t>
            </a:r>
          </a:p>
          <a:p>
            <a:pPr>
              <a:lnSpc>
                <a:spcPct val="80000"/>
              </a:lnSpc>
            </a:pPr>
            <a:r>
              <a:rPr lang="en-US" sz="2800" b="1" smtClean="0"/>
              <a:t>Expected salvage value of the asset</a:t>
            </a:r>
          </a:p>
          <a:p>
            <a:pPr>
              <a:lnSpc>
                <a:spcPct val="80000"/>
              </a:lnSpc>
            </a:pPr>
            <a:r>
              <a:rPr lang="en-US" sz="2800" b="1" smtClean="0"/>
              <a:t>Hence depreciation = </a:t>
            </a:r>
          </a:p>
          <a:p>
            <a:pPr>
              <a:lnSpc>
                <a:spcPct val="80000"/>
              </a:lnSpc>
            </a:pPr>
            <a:endParaRPr lang="en-US" sz="28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u="sng" smtClean="0"/>
              <a:t>	cost of the asset – salvage value</a:t>
            </a:r>
            <a:r>
              <a:rPr lang="en-US" sz="2800" b="1" smtClean="0"/>
              <a:t>                                                              	estmated useful life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	Methods of depreciation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1.Straight line method / original cost method </a:t>
            </a:r>
          </a:p>
          <a:p>
            <a:pPr>
              <a:buFontTx/>
              <a:buNone/>
            </a:pPr>
            <a:r>
              <a:rPr lang="en-US" u="sng" smtClean="0"/>
              <a:t>	Cost – residual value</a:t>
            </a:r>
          </a:p>
          <a:p>
            <a:pPr>
              <a:buFontTx/>
              <a:buNone/>
            </a:pPr>
            <a:r>
              <a:rPr lang="en-US" smtClean="0"/>
              <a:t>         Useful life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2.Written Down value method / reducing balance method</a:t>
            </a:r>
          </a:p>
          <a:p>
            <a:pPr>
              <a:buFontTx/>
              <a:buNone/>
            </a:pPr>
            <a:r>
              <a:rPr lang="en-US" smtClean="0"/>
              <a:t>		1- nth root of Residual value/ Cost </a:t>
            </a:r>
          </a:p>
          <a:p>
            <a:pPr>
              <a:buFontTx/>
              <a:buNone/>
            </a:pPr>
            <a:r>
              <a:rPr lang="en-US" smtClean="0"/>
              <a:t>	where n = useful life in years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3. </a:t>
            </a:r>
            <a:r>
              <a:rPr lang="en-US" b="1" smtClean="0"/>
              <a:t>Production units method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Unit depreciation  rate =     </a:t>
            </a:r>
            <a:r>
              <a:rPr lang="en-US" u="sng" smtClean="0"/>
              <a:t>Cost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                   Expected output over the useful life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A coal mine is expected to produce 12,50,000 tons of coal over its useful life. If the cost of acquisition of the mine Rs.1000000 then the depn rate = 1000000/ 1250000 tons               		=    Rs.0.80/ton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This rate is applied on the actual tons extracted every year.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b="1" u="sng" smtClean="0"/>
              <a:t>Capital and Revenue expenditure</a:t>
            </a:r>
          </a:p>
          <a:p>
            <a:pPr marL="609600" indent="-609600">
              <a:buFontTx/>
              <a:buNone/>
            </a:pPr>
            <a:endParaRPr lang="en-US" sz="2000" b="1" u="sng" smtClean="0"/>
          </a:p>
          <a:p>
            <a:pPr marL="609600" indent="-609600">
              <a:buFontTx/>
              <a:buNone/>
            </a:pPr>
            <a:r>
              <a:rPr lang="en-US" sz="2000" b="1" smtClean="0"/>
              <a:t>Capital Expenditure </a:t>
            </a:r>
            <a:r>
              <a:rPr lang="en-US" sz="2000" smtClean="0"/>
              <a:t>means any expenditure incurred to :</a:t>
            </a:r>
          </a:p>
          <a:p>
            <a:pPr marL="609600" indent="-609600">
              <a:buFontTx/>
              <a:buNone/>
            </a:pPr>
            <a:endParaRPr lang="en-US" sz="2000" smtClean="0"/>
          </a:p>
          <a:p>
            <a:pPr marL="609600" indent="-609600">
              <a:buFontTx/>
              <a:buAutoNum type="arabicPeriod"/>
            </a:pPr>
            <a:r>
              <a:rPr lang="en-US" sz="2000" smtClean="0"/>
              <a:t>Acquire an asset and bring it into working condition</a:t>
            </a:r>
          </a:p>
          <a:p>
            <a:pPr marL="609600" indent="-609600">
              <a:buFontTx/>
              <a:buAutoNum type="arabicPeriod"/>
            </a:pPr>
            <a:r>
              <a:rPr lang="en-US" sz="2000" smtClean="0"/>
              <a:t>Improve</a:t>
            </a:r>
            <a:r>
              <a:rPr lang="en-US" sz="2000" b="1" smtClean="0"/>
              <a:t> </a:t>
            </a:r>
            <a:r>
              <a:rPr lang="en-US" sz="2000" smtClean="0"/>
              <a:t>the efficiency or substantial working life of the asset</a:t>
            </a:r>
          </a:p>
          <a:p>
            <a:pPr marL="609600" indent="-609600">
              <a:buFontTx/>
              <a:buAutoNum type="arabicPeriod"/>
            </a:pPr>
            <a:r>
              <a:rPr lang="en-US" sz="2000" smtClean="0"/>
              <a:t>Improve the performance of the business</a:t>
            </a:r>
          </a:p>
          <a:p>
            <a:pPr marL="609600" indent="-609600">
              <a:buFontTx/>
              <a:buAutoNum type="arabicPeriod"/>
            </a:pPr>
            <a:endParaRPr lang="en-US" sz="2000" smtClean="0"/>
          </a:p>
          <a:p>
            <a:pPr marL="609600" indent="-609600">
              <a:buFontTx/>
              <a:buNone/>
            </a:pPr>
            <a:r>
              <a:rPr lang="en-US" sz="2000" smtClean="0"/>
              <a:t>.</a:t>
            </a:r>
          </a:p>
          <a:p>
            <a:pPr marL="609600" indent="-609600">
              <a:buFontTx/>
              <a:buNone/>
            </a:pPr>
            <a:r>
              <a:rPr lang="en-US" sz="2000" smtClean="0"/>
              <a:t>Eg. 1.Purchase of machinery</a:t>
            </a:r>
          </a:p>
          <a:p>
            <a:pPr marL="609600" indent="-609600">
              <a:buFontTx/>
              <a:buNone/>
            </a:pPr>
            <a:r>
              <a:rPr lang="en-US" sz="2000" smtClean="0"/>
              <a:t>      2. Fees paid for installation of machinery</a:t>
            </a:r>
          </a:p>
          <a:p>
            <a:pPr marL="609600" indent="-609600">
              <a:buFontTx/>
              <a:buNone/>
            </a:pPr>
            <a:r>
              <a:rPr lang="en-US" sz="2000" smtClean="0"/>
              <a:t>      3. Custom duty paid for import of machinery</a:t>
            </a:r>
          </a:p>
          <a:p>
            <a:pPr marL="609600" indent="-609600">
              <a:buFontTx/>
              <a:buNone/>
            </a:pPr>
            <a:endParaRPr lang="en-US" sz="20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1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 smtClean="0"/>
              <a:t>Class exercise 1</a:t>
            </a: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/>
              <a:t>ABC Ltd. took up an project to expand its existing capacities. All the costs incurred were debited to Project Account as under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/>
              <a:t>							                  Rs.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/>
              <a:t>     </a:t>
            </a:r>
            <a:r>
              <a:rPr lang="en-US" sz="1600" smtClean="0"/>
              <a:t>1. Cost of land				 	             1200000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2. Commission paid to estate agents                   		50000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3. Cost of clearing and levelling the land               		5000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4. Cost of construction of building                     			2000000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5. Cost of fencing                                                  		30000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6. Architects fees for building design                    		40000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7. Purchase price of machinery                         	            		1500000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8. Installation charges for machinery                   		100000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9. Cost of trial runs                                                 		15000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10. Registration charges for title deed of land       		25000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11. Repair charges of building wall damaged during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      installation of machinery                                     		8000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smtClean="0"/>
              <a:t>    2. Compensation paid to worker injured during const.      		10000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/>
              <a:t>	The project was financed partly by borrowings of Rs.3000000 @ 12% interest. Interest paid was debited to interest A/c. A supervisor was deputed for the project work. He spent 1 month for the selection and preparation of land and 4 months for the construction of building and 2 months for machinery installation. His annual salary of Rs.60000 is debited to Salary A/c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/>
              <a:t>	The project commenced on February’06 and plant was installed and commissioned in Dec’06.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/>
              <a:t>	Determine the costs at which land, building and machinery should be capitalised. Assume that the borrowings were used equally for building and machinery.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0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838200"/>
            <a:ext cx="88392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AB &amp; Bros. purchased a automobile showroom for Rs.5000000. The assets and their FMVs are as under :</a:t>
            </a:r>
          </a:p>
          <a:p>
            <a:r>
              <a:rPr lang="en-US" smtClean="0"/>
              <a:t>	Land				2000000</a:t>
            </a:r>
          </a:p>
          <a:p>
            <a:r>
              <a:rPr lang="en-US" smtClean="0"/>
              <a:t>	Building			3000000</a:t>
            </a:r>
          </a:p>
          <a:p>
            <a:r>
              <a:rPr lang="en-US" smtClean="0"/>
              <a:t>	Equipment		 500000</a:t>
            </a:r>
          </a:p>
          <a:p>
            <a:r>
              <a:rPr lang="en-US" smtClean="0"/>
              <a:t>	Furniture			 200000</a:t>
            </a:r>
          </a:p>
          <a:p>
            <a:r>
              <a:rPr lang="en-US" smtClean="0"/>
              <a:t>	Tools Accessories	 500000</a:t>
            </a:r>
          </a:p>
          <a:p>
            <a:pPr>
              <a:buFontTx/>
              <a:buNone/>
            </a:pPr>
            <a:r>
              <a:rPr lang="en-US" smtClean="0"/>
              <a:t>	At what value should AB &amp; Bros. capitalise its assets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0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A Ltd. exchanges a motor car for a new model costing Rs 500000. The seller gives an allowance of Rs. 100000 for the old car. The book value of the motor car is 125000.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	At what value should the new motor car be capitalised in the books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b="1" smtClean="0"/>
              <a:t>	Revenue Expenditure </a:t>
            </a:r>
            <a:r>
              <a:rPr lang="en-US" sz="2000" smtClean="0"/>
              <a:t>means any expenditure incurred to maintain the assets in working condition and for the operation of the business.</a:t>
            </a:r>
          </a:p>
          <a:p>
            <a:pPr marL="609600" indent="-609600">
              <a:buFontTx/>
              <a:buNone/>
            </a:pPr>
            <a:r>
              <a:rPr lang="en-US" sz="2000" smtClean="0"/>
              <a:t> </a:t>
            </a:r>
          </a:p>
          <a:p>
            <a:pPr marL="609600" indent="-609600">
              <a:buFontTx/>
              <a:buNone/>
            </a:pPr>
            <a:endParaRPr lang="en-US" sz="2000" smtClean="0"/>
          </a:p>
          <a:p>
            <a:pPr marL="609600" indent="-609600">
              <a:buFontTx/>
              <a:buNone/>
            </a:pPr>
            <a:r>
              <a:rPr lang="en-US" sz="2000" smtClean="0"/>
              <a:t>Examples</a:t>
            </a:r>
          </a:p>
          <a:p>
            <a:pPr marL="609600" indent="-609600">
              <a:buFontTx/>
              <a:buAutoNum type="arabicPeriod"/>
            </a:pPr>
            <a:r>
              <a:rPr lang="en-US" sz="2000" smtClean="0"/>
              <a:t>Repairs of furniture</a:t>
            </a:r>
          </a:p>
          <a:p>
            <a:pPr marL="609600" indent="-609600">
              <a:buFontTx/>
              <a:buAutoNum type="arabicPeriod"/>
            </a:pPr>
            <a:r>
              <a:rPr lang="en-US" sz="2000" smtClean="0"/>
              <a:t>Painting of building</a:t>
            </a:r>
          </a:p>
          <a:p>
            <a:pPr marL="609600" indent="-609600">
              <a:buFontTx/>
              <a:buAutoNum type="arabicPeriod"/>
            </a:pPr>
            <a:r>
              <a:rPr lang="en-US" sz="2000" smtClean="0"/>
              <a:t>Purchase of stationery</a:t>
            </a:r>
          </a:p>
          <a:p>
            <a:pPr marL="609600" indent="-609600">
              <a:buFontTx/>
              <a:buAutoNum type="arabicPeriod"/>
            </a:pPr>
            <a:r>
              <a:rPr lang="en-US" sz="2000" smtClean="0"/>
              <a:t>Salaries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smtClean="0"/>
              <a:t>	Deferred Revenue</a:t>
            </a:r>
            <a:r>
              <a:rPr lang="en-US" sz="2000" smtClean="0"/>
              <a:t> expenditure means essentially a revenue expenditure but the benefit of which is received over a period of more than one year.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Examples :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1.Heavy research expenditure</a:t>
            </a:r>
          </a:p>
          <a:p>
            <a:pPr>
              <a:buFontTx/>
              <a:buNone/>
            </a:pPr>
            <a:r>
              <a:rPr lang="en-US" sz="2000" smtClean="0"/>
              <a:t>2. Heavy advertisement expenditure</a:t>
            </a:r>
            <a:endParaRPr lang="en-US" sz="2000" b="1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609600"/>
            <a:ext cx="89916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	The most important factor affecting the classification is the nature of   business.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Need to classify expenses into capital and revenue</a:t>
            </a:r>
          </a:p>
          <a:p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1. To adhere to Matching Principle</a:t>
            </a:r>
          </a:p>
          <a:p>
            <a:pPr>
              <a:buFontTx/>
              <a:buNone/>
            </a:pPr>
            <a:r>
              <a:rPr lang="en-US" sz="2000" smtClean="0"/>
              <a:t>	2. To enable a true and fair view of financial statements</a:t>
            </a:r>
          </a:p>
          <a:p>
            <a:pPr>
              <a:buFontTx/>
              <a:buNone/>
            </a:pPr>
            <a:r>
              <a:rPr lang="en-US" sz="2000" smtClean="0"/>
              <a:t>	3.  To show correct financial results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25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0"/>
            <a:ext cx="8229600" cy="6705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smtClean="0"/>
              <a:t>	Class exercise 1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smtClean="0"/>
              <a:t>	Classify the following expenditure into capital , revenue and deferred revenue.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Purchase of building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Legal fees paid for assessing title deeds for purchase of building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Repair expenses incurred on an second hand machinery purchased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Salaries paid to staff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Expenses incurred for advertising the company’s product in local newspaper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Expenses incurred for shifting the raw materials from one godown to another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Replacement of a worn out part of machinery with a new part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The coal fired engine broke down and it was replaced with a gas fired one.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00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0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9. 	Freight paid on purchase of machinery</a:t>
            </a:r>
          </a:p>
          <a:p>
            <a:pPr>
              <a:buFontTx/>
              <a:buNone/>
            </a:pPr>
            <a:r>
              <a:rPr lang="en-US" sz="2000" smtClean="0"/>
              <a:t>10. Installation and commisioning charges paid for erection of machinery’</a:t>
            </a:r>
          </a:p>
          <a:p>
            <a:pPr>
              <a:buFontTx/>
              <a:buNone/>
            </a:pPr>
            <a:r>
              <a:rPr lang="en-US" sz="2000" smtClean="0"/>
              <a:t>11. Built an extension to the factory building</a:t>
            </a:r>
          </a:p>
          <a:p>
            <a:pPr>
              <a:buFontTx/>
              <a:buNone/>
            </a:pPr>
            <a:r>
              <a:rPr lang="en-US" sz="2000" smtClean="0"/>
              <a:t>12. Rebuilt a wall destroyed by storm</a:t>
            </a:r>
          </a:p>
          <a:p>
            <a:pPr>
              <a:buFontTx/>
              <a:buNone/>
            </a:pPr>
            <a:r>
              <a:rPr lang="en-US" sz="2000" smtClean="0"/>
              <a:t>13. Repair expenses incurred on new machinery before installation.</a:t>
            </a:r>
          </a:p>
          <a:p>
            <a:pPr>
              <a:buFontTx/>
              <a:buNone/>
            </a:pPr>
            <a:r>
              <a:rPr lang="en-US" sz="2000" smtClean="0"/>
              <a:t>14. Heavy expenditure on research for development of new product . The research was successful</a:t>
            </a:r>
          </a:p>
          <a:p>
            <a:pPr>
              <a:buFontTx/>
              <a:buNone/>
            </a:pPr>
            <a:r>
              <a:rPr lang="en-US" sz="2000" smtClean="0"/>
              <a:t>15 Heavy expenditure on research for development of new product . The research was not successful</a:t>
            </a:r>
          </a:p>
          <a:p>
            <a:pPr>
              <a:buFontTx/>
              <a:buNone/>
            </a:pPr>
            <a:r>
              <a:rPr lang="en-US" sz="2000" smtClean="0"/>
              <a:t>16. Heavy marketing expenditure incurred on launching a new product.</a:t>
            </a:r>
          </a:p>
          <a:p>
            <a:pPr>
              <a:buFontTx/>
              <a:buNone/>
            </a:pPr>
            <a:r>
              <a:rPr lang="en-US" sz="2000" smtClean="0"/>
              <a:t>17.Purchase of second hand furniture</a:t>
            </a:r>
          </a:p>
          <a:p>
            <a:pPr>
              <a:buFontTx/>
              <a:buNone/>
            </a:pPr>
            <a:r>
              <a:rPr lang="en-US" sz="2000" smtClean="0"/>
              <a:t>18. Purchase of motor car</a:t>
            </a:r>
          </a:p>
          <a:p>
            <a:pPr>
              <a:buFontTx/>
              <a:buNone/>
            </a:pPr>
            <a:r>
              <a:rPr lang="en-US" sz="2000" smtClean="0"/>
              <a:t>19. Purchase of petrol for the new motor car</a:t>
            </a:r>
          </a:p>
          <a:p>
            <a:pPr>
              <a:buFontTx/>
              <a:buNone/>
            </a:pPr>
            <a:r>
              <a:rPr lang="en-US" sz="2000" smtClean="0"/>
              <a:t>20. Purchase of new tyres for an old motor car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587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21. Interest paid on loan taken for the purchase of machinery. The commercial production has not yet begun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22. Interest paid on loan taken for the purchase of machinery. The commercial production has begun.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23. Heavy legal fees paid to lawyers for a suit filed against the company. The case  was successful.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24. Heavy legal fees paid to lawyers for a suit filed against the company. The case  was not successful.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25 Transport charges paid for purchase of furniture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26 Transport charges paid for purchase of goods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27 Temporary shed erected for storing materials for construction of building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28. Payment made to security agencies for guarding the factory building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29. Annual maintainance charges paid for computers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30. Payment made for purchase of raw materials.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FIXED ASSETS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9154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Accounting for fixed assets involves the following :</a:t>
            </a:r>
          </a:p>
          <a:p>
            <a:pPr>
              <a:lnSpc>
                <a:spcPct val="90000"/>
              </a:lnSpc>
            </a:pPr>
            <a:r>
              <a:rPr lang="en-US" smtClean="0"/>
              <a:t>At what cost should an asset be recorded in books 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should use of assets be recorded?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should the sale, disposal, retirement of asset be recorded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	</a:t>
            </a:r>
            <a:r>
              <a:rPr lang="en-US" i="1" smtClean="0"/>
              <a:t>so that the assets in the Balance Sheet show a true and fair view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399</Words>
  <Application>Microsoft Office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CAPITAL AND REVENUE </vt:lpstr>
      <vt:lpstr>Slide 2</vt:lpstr>
      <vt:lpstr>Slide 3</vt:lpstr>
      <vt:lpstr>Slide 4</vt:lpstr>
      <vt:lpstr>Slide 5</vt:lpstr>
      <vt:lpstr>Slide 6</vt:lpstr>
      <vt:lpstr>Slide 7</vt:lpstr>
      <vt:lpstr>Slide 8</vt:lpstr>
      <vt:lpstr>FIXED ASSETS</vt:lpstr>
      <vt:lpstr>Slide 10</vt:lpstr>
      <vt:lpstr>Slide 11</vt:lpstr>
      <vt:lpstr>Slide 12</vt:lpstr>
      <vt:lpstr>Slide 13</vt:lpstr>
      <vt:lpstr>Slide 14</vt:lpstr>
      <vt:lpstr>  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AND REVENUE </dc:title>
  <dc:creator>Nair</dc:creator>
  <cp:lastModifiedBy>JITESH</cp:lastModifiedBy>
  <cp:revision>14</cp:revision>
  <dcterms:created xsi:type="dcterms:W3CDTF">2006-08-29T14:17:01Z</dcterms:created>
  <dcterms:modified xsi:type="dcterms:W3CDTF">2010-12-24T14:39:50Z</dcterms:modified>
</cp:coreProperties>
</file>