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3" r:id="rId9"/>
    <p:sldId id="264" r:id="rId10"/>
    <p:sldId id="267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CC"/>
    <a:srgbClr val="CC99FF"/>
    <a:srgbClr val="FF9999"/>
    <a:srgbClr val="FF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0" autoAdjust="0"/>
    <p:restoredTop sz="87101" autoAdjust="0"/>
  </p:normalViewPr>
  <p:slideViewPr>
    <p:cSldViewPr>
      <p:cViewPr varScale="1">
        <p:scale>
          <a:sx n="73" d="100"/>
          <a:sy n="73" d="100"/>
        </p:scale>
        <p:origin x="-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85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E60E2-3853-438A-8E1B-8FFB6E19BC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78FD5-D2C5-478E-9303-6E1A64D2C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EF33-7E70-4CEE-9BD4-860BBB3EB7AB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9C2AA-A72E-46CB-B249-22D506579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Half truths, exaggerations, deception constitutes unethical behavior.</a:t>
            </a:r>
          </a:p>
          <a:p>
            <a:pPr>
              <a:buFontTx/>
              <a:buChar char="-"/>
            </a:pPr>
            <a:r>
              <a:rPr lang="en-US" baseline="0" dirty="0" smtClean="0"/>
              <a:t> facts=quantifiable, opinions=beliefs held with conviction.</a:t>
            </a:r>
          </a:p>
          <a:p>
            <a:pPr>
              <a:buFontTx/>
              <a:buChar char="-"/>
            </a:pPr>
            <a:r>
              <a:rPr lang="en-US" baseline="0" dirty="0" smtClean="0"/>
              <a:t> avoid slanting favorably or unfavorably.</a:t>
            </a:r>
          </a:p>
          <a:p>
            <a:pPr>
              <a:buFontTx/>
              <a:buChar char="-"/>
            </a:pPr>
            <a:r>
              <a:rPr lang="en-US" baseline="0" dirty="0" smtClean="0"/>
              <a:t> avoid weasel words, use inclusive language.</a:t>
            </a:r>
          </a:p>
          <a:p>
            <a:pPr>
              <a:buFontTx/>
              <a:buChar char="-"/>
            </a:pPr>
            <a:r>
              <a:rPr lang="en-US" baseline="0" dirty="0" smtClean="0"/>
              <a:t> don’t plagiarize, don’t appropriate others’ words without giving credit.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6710D-AEF2-4597-BFD7-9F3B8B92E1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3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C2AA-A72E-46CB-B249-22D506579B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1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338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8" name="Oval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9" name="Isosceles Triangle 8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8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542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1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0" name="Oval 9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5" name="Group 10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>
                <a:hlinkClick r:id="" action="ppaction://hlinkshowjump?jump=firstslide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4"/>
          <p:cNvGrpSpPr/>
          <p:nvPr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16" name="Oval 1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17" name="Isosceles Triangle 16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7"/>
          <p:cNvGrpSpPr/>
          <p:nvPr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9" name="Oval 18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11" name="Group 19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62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0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96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6" name="Oval 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8" name="Isosceles Triangle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4" name="Oval 13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Connector 18"/>
          <p:cNvCxnSpPr/>
          <p:nvPr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9"/>
          <p:cNvGrpSpPr/>
          <p:nvPr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1" name="Oval 20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2" name="Isosceles Triangle 21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7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20"/>
          <p:cNvGrpSpPr/>
          <p:nvPr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22" name="Oval 21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3" name="Isosceles Triangle 22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5" name="Oval 24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6" name="Isosceles Triangle 25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28" name="Oval 27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3" name="Straight Connector 32"/>
          <p:cNvCxnSpPr/>
          <p:nvPr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Mary Ellen Guffey</a:t>
            </a:r>
            <a:r>
              <a:rPr lang="en-US" i="1"/>
              <a:t>, Business Communication: Process and Product, 5e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14600" y="6477000"/>
            <a:ext cx="16764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 sz="1600" b="0">
                <a:solidFill>
                  <a:schemeClr val="bg2"/>
                </a:solidFill>
              </a:rPr>
              <a:t>Ch. 1, Slide </a:t>
            </a:r>
            <a:fld id="{A8F7C5DF-4181-43EE-92F7-0D56CE39EE8A}" type="slidenum">
              <a:rPr lang="en-US" sz="1600" b="0">
                <a:solidFill>
                  <a:schemeClr val="bg2"/>
                </a:solidFill>
              </a:rPr>
              <a:pPr>
                <a:defRPr/>
              </a:pPr>
              <a:t>‹#›</a:t>
            </a:fld>
            <a:endParaRPr lang="en-US" sz="16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-60" baseline="0">
          <a:solidFill>
            <a:schemeClr val="tx1">
              <a:lumMod val="65000"/>
              <a:lumOff val="35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1143000"/>
          </a:xfrm>
        </p:spPr>
        <p:txBody>
          <a:bodyPr/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Ethics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en-US" cap="none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01000" cy="9144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cap="none" dirty="0" smtClean="0">
                <a:solidFill>
                  <a:schemeClr val="tx1"/>
                </a:solidFill>
              </a:rPr>
              <a:t>Goals Of Ethical Business </a:t>
            </a:r>
            <a:r>
              <a:rPr lang="en-US" cap="none" dirty="0" smtClean="0">
                <a:solidFill>
                  <a:schemeClr val="tx1"/>
                </a:solidFill>
              </a:rPr>
              <a:t>Communication</a:t>
            </a:r>
            <a:endParaRPr lang="en-US" cap="none" dirty="0" smtClean="0">
              <a:solidFill>
                <a:schemeClr val="tx1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3950" y="2057400"/>
            <a:ext cx="5237163" cy="34290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Abide by the law.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Tell the truth.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Label opinions.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Be objective.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Communicate clearly.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Give </a:t>
            </a:r>
            <a:r>
              <a:rPr lang="en-US" sz="2800" dirty="0" smtClean="0">
                <a:solidFill>
                  <a:schemeClr val="tx1"/>
                </a:solidFill>
              </a:rPr>
              <a:t>credit.</a:t>
            </a:r>
          </a:p>
        </p:txBody>
      </p:sp>
      <p:pic>
        <p:nvPicPr>
          <p:cNvPr id="68614" name="Picture 8" descr="exit 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362200"/>
            <a:ext cx="2819400" cy="1676400"/>
          </a:xfrm>
          <a:prstGeom prst="rect">
            <a:avLst/>
          </a:prstGeom>
          <a:solidFill>
            <a:srgbClr val="4C701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52525"/>
          </a:xfrm>
          <a:effectLst/>
        </p:spPr>
        <p:txBody>
          <a:bodyPr lIns="90488" tIns="44450" rIns="90488" bIns="44450"/>
          <a:lstStyle/>
          <a:p>
            <a:pPr>
              <a:defRPr/>
            </a:pPr>
            <a:r>
              <a:rPr lang="en-US" cap="none" dirty="0" smtClean="0">
                <a:solidFill>
                  <a:schemeClr val="tx1"/>
                </a:solidFill>
              </a:rPr>
              <a:t>Tools for Doing the Right Thing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924800" cy="3733800"/>
          </a:xfrm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the action you are considering legal?</a:t>
            </a:r>
          </a:p>
          <a:p>
            <a:pPr>
              <a:spcBef>
                <a:spcPct val="4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would you see the problem if you were on the other side?</a:t>
            </a:r>
          </a:p>
          <a:p>
            <a:pPr>
              <a:spcBef>
                <a:spcPct val="4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alternate solutions are available? </a:t>
            </a:r>
          </a:p>
          <a:p>
            <a:pPr>
              <a:spcBef>
                <a:spcPct val="4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 you discuss the problem with someone you trust?</a:t>
            </a:r>
          </a:p>
          <a:p>
            <a:pPr>
              <a:spcBef>
                <a:spcPct val="4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would you feel if your family, friends, employer, or co-workers learned of your action?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tx1"/>
                </a:solidFill>
              </a:rPr>
              <a:t>Do unto others as you would have others do unto you!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/>
              <a:t>Correction Key</a:t>
            </a:r>
            <a:endParaRPr lang="en-US" sz="2800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T- tense</a:t>
            </a:r>
          </a:p>
          <a:p>
            <a:r>
              <a:rPr lang="en-US" dirty="0" smtClean="0"/>
              <a:t>Sp- spellings</a:t>
            </a:r>
          </a:p>
          <a:p>
            <a:r>
              <a:rPr lang="en-US" dirty="0" smtClean="0"/>
              <a:t>A- apostrophe</a:t>
            </a:r>
          </a:p>
          <a:p>
            <a:r>
              <a:rPr lang="en-US" dirty="0" err="1" smtClean="0"/>
              <a:t>Ww</a:t>
            </a:r>
            <a:r>
              <a:rPr lang="en-US" dirty="0" smtClean="0"/>
              <a:t>- wrong word</a:t>
            </a:r>
          </a:p>
          <a:p>
            <a:r>
              <a:rPr lang="en-US" dirty="0" err="1" smtClean="0"/>
              <a:t>IaP</a:t>
            </a:r>
            <a:r>
              <a:rPr lang="en-US" dirty="0" smtClean="0"/>
              <a:t>-inappropriate phrase</a:t>
            </a:r>
          </a:p>
          <a:p>
            <a:r>
              <a:rPr lang="en-US" dirty="0" err="1" smtClean="0"/>
              <a:t>IaE</a:t>
            </a:r>
            <a:r>
              <a:rPr lang="en-US" dirty="0" smtClean="0"/>
              <a:t>-inappropriate expression</a:t>
            </a:r>
          </a:p>
          <a:p>
            <a:r>
              <a:rPr lang="en-US" dirty="0" err="1" smtClean="0"/>
              <a:t>Stx</a:t>
            </a:r>
            <a:r>
              <a:rPr lang="en-US" dirty="0" smtClean="0"/>
              <a:t>-syntax</a:t>
            </a:r>
          </a:p>
          <a:p>
            <a:r>
              <a:rPr lang="en-US" dirty="0" smtClean="0"/>
              <a:t>SVA-subject-verb agreement</a:t>
            </a:r>
          </a:p>
          <a:p>
            <a:r>
              <a:rPr lang="en-US" dirty="0" smtClean="0"/>
              <a:t>?-didn’t understand</a:t>
            </a:r>
          </a:p>
          <a:p>
            <a:r>
              <a:rPr lang="en-US" dirty="0" smtClean="0"/>
              <a:t>?????-what does that even mean?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cap="non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5105400"/>
          </a:xfrm>
          <a:effectLst>
            <a:softEdge rad="12700"/>
          </a:effectLst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Business Ethics: the term itself was once considered an oxymoron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question was whether a business run for profit be ethical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1990s saw an explosion of ethical awareness after the ‘greed is good’ era of 80s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</a:rPr>
              <a:t>Ethical behavior means doing the right thing given the </a:t>
            </a:r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</a:rPr>
              <a:t>circumstances. 							             Mary E Guy</a:t>
            </a:r>
            <a:endParaRPr lang="en-US" sz="1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solidFill>
                  <a:schemeClr val="tx1"/>
                </a:solidFill>
              </a:rPr>
              <a:t>Growth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4085111" y="2620489"/>
            <a:ext cx="838201" cy="168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38200" y="3048000"/>
            <a:ext cx="7543800" cy="990600"/>
          </a:xfrm>
          <a:prstGeom prst="roundRect">
            <a:avLst/>
          </a:prstGeom>
          <a:solidFill>
            <a:srgbClr val="CC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Benefit: less litigation, less resentment, less government regulation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66800" y="1219200"/>
            <a:ext cx="7467600" cy="990600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Reason- to be more socially responsible, also ethical practices make good business sense.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57200" y="4953000"/>
            <a:ext cx="7543800" cy="990600"/>
          </a:xfrm>
          <a:prstGeom prst="roundRect">
            <a:avLst/>
          </a:prstGeom>
          <a:solidFill>
            <a:srgbClr val="FF99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Result: companies have ethics officers, hotlines, workshops, training programs, workshops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124994" y="44950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</a:rPr>
              <a:t>Common Ethical Violations 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Cutting corners on 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Covering up incidents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Abusing or lying about sick days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Deceiving customers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Lying to supervisor or underling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Taking credit for a colleague’s ideas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</a:rPr>
              <a:t>New Work Culture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2057400"/>
            <a:ext cx="3276600" cy="990600"/>
          </a:xfrm>
          <a:prstGeom prst="ellipse">
            <a:avLst/>
          </a:prstGeom>
          <a:solidFill>
            <a:srgbClr val="FF99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Work pressure &amp; limited resources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4267200"/>
            <a:ext cx="3200400" cy="990600"/>
          </a:xfrm>
          <a:prstGeom prst="ellipse">
            <a:avLst/>
          </a:prstGeom>
          <a:solidFill>
            <a:srgbClr val="FFCC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Breakdown in traditional attitudes of trust &amp; loyalty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Equal 6"/>
          <p:cNvSpPr/>
          <p:nvPr/>
        </p:nvSpPr>
        <p:spPr>
          <a:xfrm>
            <a:off x="4495800" y="3124200"/>
            <a:ext cx="914400" cy="914400"/>
          </a:xfrm>
          <a:prstGeom prst="mathEqua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2209800" y="3276600"/>
            <a:ext cx="914400" cy="914400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2971800"/>
            <a:ext cx="2438400" cy="1143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Ethical lapses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>
                <a:solidFill>
                  <a:schemeClr val="tx1"/>
                </a:solidFill>
              </a:rPr>
              <a:t>Principles Of Ethical Behaviour – Michael Josephson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user\Local Settings\Temporary Internet Files\Content.IE5\7ZFPTO1B\MC90001340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1" y="1752600"/>
            <a:ext cx="3276600" cy="4038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629400" y="2209800"/>
            <a:ext cx="1447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Fairness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219200" y="2286000"/>
            <a:ext cx="1371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Honesty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447800" y="4343400"/>
            <a:ext cx="1447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Integrity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6553200" y="4419600"/>
            <a:ext cx="1447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Concern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2590800" y="2781300"/>
            <a:ext cx="1447800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</p:cNvCxnSpPr>
          <p:nvPr/>
        </p:nvCxnSpPr>
        <p:spPr>
          <a:xfrm flipV="1">
            <a:off x="2895600" y="4572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</p:cNvCxnSpPr>
          <p:nvPr/>
        </p:nvCxnSpPr>
        <p:spPr>
          <a:xfrm rot="10800000" flipV="1">
            <a:off x="6172200" y="2705100"/>
            <a:ext cx="4572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rot="10800000">
            <a:off x="5715000" y="4572000"/>
            <a:ext cx="8382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00200"/>
            <a:ext cx="88392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 lIns="90488" tIns="44450" rIns="90488" bIns="44450"/>
          <a:lstStyle/>
          <a:p>
            <a:pPr>
              <a:defRPr/>
            </a:pPr>
            <a:r>
              <a:rPr lang="en-US" cap="none" dirty="0" smtClean="0">
                <a:solidFill>
                  <a:schemeClr val="tx1"/>
                </a:solidFill>
              </a:rPr>
              <a:t>Five Common Ethical Traps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The false-necessity trap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(convincing yourself that no other choice exists)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The doctrine-of-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relative-filth trap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(comparing your unethical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behavior with someone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else’s even more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unethical behavior)</a:t>
            </a:r>
          </a:p>
        </p:txBody>
      </p:sp>
      <p:pic>
        <p:nvPicPr>
          <p:cNvPr id="83974" name="Picture 6" descr="man-compu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2162175"/>
            <a:ext cx="2228850" cy="2714625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857250"/>
          </a:xfrm>
          <a:effectLst/>
        </p:spPr>
        <p:txBody>
          <a:bodyPr lIns="90488" tIns="44450" rIns="90488" bIns="44450"/>
          <a:lstStyle/>
          <a:p>
            <a:pPr>
              <a:defRPr/>
            </a:pPr>
            <a:r>
              <a:rPr lang="en-US" cap="none" dirty="0" smtClean="0">
                <a:solidFill>
                  <a:schemeClr val="tx1"/>
                </a:solidFill>
              </a:rPr>
              <a:t>Five Common Ethical Traps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04950"/>
            <a:ext cx="7848600" cy="4133850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The rationalization trap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(justifying unethical actions with excuses)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The self-deception trap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(persuading yourself, for example, that a lie is not really a lie)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The ends-justify-the-means trap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(using unethical methods to accomplish a desirable goal)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4685DF"/>
      </a:hlink>
      <a:folHlink>
        <a:srgbClr val="9965C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415</TotalTime>
  <Words>402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 Business Ethics    </vt:lpstr>
      <vt:lpstr>Background</vt:lpstr>
      <vt:lpstr>Growth</vt:lpstr>
      <vt:lpstr>Common Ethical Violations </vt:lpstr>
      <vt:lpstr>New Work Culture</vt:lpstr>
      <vt:lpstr>Principles Of Ethical Behaviour – Michael Josephson</vt:lpstr>
      <vt:lpstr>Slide 7</vt:lpstr>
      <vt:lpstr>Five Common Ethical Traps</vt:lpstr>
      <vt:lpstr>Five Common Ethical Traps</vt:lpstr>
      <vt:lpstr>Goals Of Ethical Business Communication</vt:lpstr>
      <vt:lpstr>Tools for Doing the Right Thing</vt:lpstr>
      <vt:lpstr>Slide 12</vt:lpstr>
      <vt:lpstr>Correction Key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78</cp:revision>
  <dcterms:created xsi:type="dcterms:W3CDTF">2010-10-22T06:33:34Z</dcterms:created>
  <dcterms:modified xsi:type="dcterms:W3CDTF">2010-11-19T21:25:20Z</dcterms:modified>
</cp:coreProperties>
</file>