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1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10/2/2010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10/2/2010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BUDGETING</a:t>
            </a:r>
            <a:endParaRPr lang="en-US" dirty="0"/>
          </a:p>
        </p:txBody>
      </p:sp>
      <p:sp>
        <p:nvSpPr>
          <p:cNvPr id="3" name="Content Placeholder 2"/>
          <p:cNvSpPr>
            <a:spLocks noGrp="1"/>
          </p:cNvSpPr>
          <p:nvPr>
            <p:ph idx="1"/>
          </p:nvPr>
        </p:nvSpPr>
        <p:spPr/>
        <p:txBody>
          <a:bodyPr/>
          <a:lstStyle/>
          <a:p>
            <a:pPr algn="just"/>
            <a:r>
              <a:rPr lang="en-US" dirty="0" smtClean="0"/>
              <a:t>A </a:t>
            </a:r>
            <a:r>
              <a:rPr lang="en-US" b="1" dirty="0" smtClean="0">
                <a:solidFill>
                  <a:srgbClr val="FF0000"/>
                </a:solidFill>
              </a:rPr>
              <a:t>budget</a:t>
            </a:r>
            <a:r>
              <a:rPr lang="en-US" b="1" dirty="0" smtClean="0"/>
              <a:t> </a:t>
            </a:r>
            <a:r>
              <a:rPr lang="en-US" dirty="0" smtClean="0"/>
              <a:t>is financial or quantitative statement prepared and approved prior  t o a defined  period of time, of the policy to be pursued during that period for the purpose of attaining a given objective.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smtClean="0"/>
              <a:t>Methodology and Steps</a:t>
            </a:r>
          </a:p>
        </p:txBody>
      </p:sp>
      <p:sp>
        <p:nvSpPr>
          <p:cNvPr id="57347" name="Rectangle 3"/>
          <p:cNvSpPr>
            <a:spLocks noGrp="1" noChangeArrowheads="1"/>
          </p:cNvSpPr>
          <p:nvPr>
            <p:ph idx="1"/>
          </p:nvPr>
        </p:nvSpPr>
        <p:spPr/>
        <p:txBody>
          <a:bodyPr/>
          <a:lstStyle/>
          <a:p>
            <a:pPr marL="609600" indent="-609600" algn="just" eaLnBrk="1" hangingPunct="1">
              <a:lnSpc>
                <a:spcPct val="90000"/>
              </a:lnSpc>
              <a:defRPr/>
            </a:pPr>
            <a:r>
              <a:rPr lang="en-US" sz="2400" b="1" dirty="0" smtClean="0"/>
              <a:t>Defining the decision units within the firm: </a:t>
            </a:r>
          </a:p>
          <a:p>
            <a:pPr marL="609600" indent="-609600" algn="just" eaLnBrk="1" hangingPunct="1">
              <a:lnSpc>
                <a:spcPct val="90000"/>
              </a:lnSpc>
              <a:defRPr/>
            </a:pPr>
            <a:r>
              <a:rPr lang="en-US" sz="2400" b="1" dirty="0" smtClean="0"/>
              <a:t>Defining the objectives of each DU </a:t>
            </a:r>
          </a:p>
          <a:p>
            <a:pPr marL="609600" indent="-609600" algn="just" eaLnBrk="1" hangingPunct="1">
              <a:lnSpc>
                <a:spcPct val="90000"/>
              </a:lnSpc>
              <a:defRPr/>
            </a:pPr>
            <a:r>
              <a:rPr lang="en-US" sz="2400" b="1" dirty="0" smtClean="0"/>
              <a:t>Identifying activities in the form of DPs </a:t>
            </a:r>
          </a:p>
          <a:p>
            <a:pPr marL="609600" indent="-609600" algn="just" eaLnBrk="1" hangingPunct="1">
              <a:lnSpc>
                <a:spcPct val="90000"/>
              </a:lnSpc>
              <a:defRPr/>
            </a:pPr>
            <a:r>
              <a:rPr lang="en-US" sz="2400" b="1" dirty="0" smtClean="0"/>
              <a:t>Ranking of alternatives DPs in the order of decreasing benefit to the organization using cost benefit analysis technique. </a:t>
            </a:r>
          </a:p>
          <a:p>
            <a:pPr marL="609600" indent="-609600" algn="just" eaLnBrk="1" hangingPunct="1">
              <a:lnSpc>
                <a:spcPct val="90000"/>
              </a:lnSpc>
              <a:defRPr/>
            </a:pPr>
            <a:r>
              <a:rPr lang="en-US" sz="2400" b="1" dirty="0" smtClean="0"/>
              <a:t>Forwarding the ranked DPs to the next higher organizational units for review, merger with other comparable DPs and for re-ranking </a:t>
            </a:r>
          </a:p>
          <a:p>
            <a:pPr marL="609600" indent="-609600" algn="just" eaLnBrk="1" hangingPunct="1">
              <a:lnSpc>
                <a:spcPct val="90000"/>
              </a:lnSpc>
              <a:defRPr/>
            </a:pPr>
            <a:r>
              <a:rPr lang="en-US" sz="2400" b="1" dirty="0" smtClean="0"/>
              <a:t>Finalization of budget  proposal as well as preparation of budget for each DU have to be finally approved by top management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defRPr/>
            </a:pPr>
            <a:endParaRPr lang="en-US" smtClean="0"/>
          </a:p>
        </p:txBody>
      </p:sp>
      <p:sp>
        <p:nvSpPr>
          <p:cNvPr id="58371" name="Rectangle 3"/>
          <p:cNvSpPr>
            <a:spLocks noGrp="1" noChangeArrowheads="1"/>
          </p:cNvSpPr>
          <p:nvPr>
            <p:ph idx="1"/>
          </p:nvPr>
        </p:nvSpPr>
        <p:spPr/>
        <p:txBody>
          <a:bodyPr/>
          <a:lstStyle/>
          <a:p>
            <a:pPr eaLnBrk="1" hangingPunct="1">
              <a:buNone/>
              <a:defRPr/>
            </a:pPr>
            <a:r>
              <a:rPr lang="en-US" b="1" dirty="0" smtClean="0"/>
              <a:t>	APPLICATION</a:t>
            </a:r>
            <a:endParaRPr lang="en-US" dirty="0" smtClean="0"/>
          </a:p>
          <a:p>
            <a:pPr eaLnBrk="1" hangingPunct="1">
              <a:buNone/>
              <a:defRPr/>
            </a:pPr>
            <a:r>
              <a:rPr lang="en-US" dirty="0" smtClean="0"/>
              <a:t>	 There are two basic requirements for application of ZBB:</a:t>
            </a:r>
          </a:p>
          <a:p>
            <a:pPr eaLnBrk="1" hangingPunct="1">
              <a:defRPr/>
            </a:pPr>
            <a:r>
              <a:rPr lang="en-US" dirty="0" smtClean="0"/>
              <a:t>There must be budgeting system within the organization</a:t>
            </a:r>
          </a:p>
          <a:p>
            <a:pPr eaLnBrk="1" hangingPunct="1">
              <a:defRPr/>
            </a:pPr>
            <a:r>
              <a:rPr lang="en-US" dirty="0" smtClean="0"/>
              <a:t>Managers must develop quantitative measures for use in performance evaluation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n-US" smtClean="0"/>
              <a:t>BENEFITS AND USES</a:t>
            </a:r>
          </a:p>
        </p:txBody>
      </p:sp>
      <p:sp>
        <p:nvSpPr>
          <p:cNvPr id="59395" name="Rectangle 3"/>
          <p:cNvSpPr>
            <a:spLocks noGrp="1" noChangeArrowheads="1"/>
          </p:cNvSpPr>
          <p:nvPr>
            <p:ph idx="1"/>
          </p:nvPr>
        </p:nvSpPr>
        <p:spPr/>
        <p:txBody>
          <a:bodyPr>
            <a:normAutofit fontScale="92500" lnSpcReduction="10000"/>
          </a:bodyPr>
          <a:lstStyle/>
          <a:p>
            <a:pPr marL="609600" indent="-609600" algn="just" eaLnBrk="1" hangingPunct="1">
              <a:lnSpc>
                <a:spcPct val="80000"/>
              </a:lnSpc>
              <a:defRPr/>
            </a:pPr>
            <a:r>
              <a:rPr lang="en-US" sz="2400" b="1" dirty="0" smtClean="0"/>
              <a:t>ZBB fosters a culture of efficiency and cost effectiveness and for that matter inculcates consciousness among managers.</a:t>
            </a:r>
          </a:p>
          <a:p>
            <a:pPr marL="609600" indent="-609600" algn="just" eaLnBrk="1" hangingPunct="1">
              <a:lnSpc>
                <a:spcPct val="80000"/>
              </a:lnSpc>
              <a:defRPr/>
            </a:pPr>
            <a:r>
              <a:rPr lang="en-US" sz="2400" b="1" dirty="0" smtClean="0"/>
              <a:t> ZBB allows for quick budget adjustments during these periods when revenue fluctuates widely.</a:t>
            </a:r>
          </a:p>
          <a:p>
            <a:pPr marL="609600" indent="-609600" algn="just" eaLnBrk="1" hangingPunct="1">
              <a:lnSpc>
                <a:spcPct val="80000"/>
              </a:lnSpc>
              <a:defRPr/>
            </a:pPr>
            <a:r>
              <a:rPr lang="en-US" sz="2400" b="1" dirty="0" smtClean="0"/>
              <a:t> ZBB improves budgeting process by focusing on objectives</a:t>
            </a:r>
          </a:p>
          <a:p>
            <a:pPr marL="609600" indent="-609600" algn="just" eaLnBrk="1" hangingPunct="1">
              <a:lnSpc>
                <a:spcPct val="80000"/>
              </a:lnSpc>
              <a:defRPr/>
            </a:pPr>
            <a:r>
              <a:rPr lang="en-US" sz="2400" b="1" dirty="0" smtClean="0"/>
              <a:t>ZBB will provide an objective basis to prune </a:t>
            </a:r>
            <a:r>
              <a:rPr lang="en-US" sz="2400" b="1" dirty="0" err="1" smtClean="0"/>
              <a:t>programmes</a:t>
            </a:r>
            <a:r>
              <a:rPr lang="en-US" sz="2400" b="1" dirty="0" smtClean="0"/>
              <a:t> that have outlived their utility and expand high impact </a:t>
            </a:r>
            <a:r>
              <a:rPr lang="en-US" sz="2400" b="1" dirty="0" err="1" smtClean="0"/>
              <a:t>programmes</a:t>
            </a:r>
            <a:r>
              <a:rPr lang="en-US" sz="2400" b="1" dirty="0" smtClean="0"/>
              <a:t>.</a:t>
            </a:r>
          </a:p>
          <a:p>
            <a:pPr marL="609600" indent="-609600" algn="just" eaLnBrk="1" hangingPunct="1">
              <a:lnSpc>
                <a:spcPct val="80000"/>
              </a:lnSpc>
              <a:defRPr/>
            </a:pPr>
            <a:r>
              <a:rPr lang="en-US" sz="2400" b="1" dirty="0" smtClean="0"/>
              <a:t>ZBB ensures participation from all concerned  and facilitates coordination in planning and  control</a:t>
            </a:r>
          </a:p>
          <a:p>
            <a:pPr marL="609600" indent="-609600" algn="just" eaLnBrk="1" hangingPunct="1">
              <a:lnSpc>
                <a:spcPct val="80000"/>
              </a:lnSpc>
              <a:defRPr/>
            </a:pPr>
            <a:r>
              <a:rPr lang="en-US" sz="2400" b="1" dirty="0" smtClean="0"/>
              <a:t> Responsibility accounting system can become more effective under ZBB.</a:t>
            </a:r>
          </a:p>
          <a:p>
            <a:pPr marL="609600" indent="-609600" algn="just" eaLnBrk="1" hangingPunct="1">
              <a:lnSpc>
                <a:spcPct val="80000"/>
              </a:lnSpc>
              <a:defRPr/>
            </a:pPr>
            <a:r>
              <a:rPr lang="en-US" sz="2400" b="1" dirty="0" smtClean="0"/>
              <a:t> Allocation of resources is made according to the needs and benefit derived.</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pPr eaLnBrk="1" hangingPunct="1">
              <a:defRPr/>
            </a:pPr>
            <a:r>
              <a:rPr lang="en-US" sz="4000" dirty="0" smtClean="0"/>
              <a:t>LIMITATIONS AND PROBLEM</a:t>
            </a:r>
            <a:br>
              <a:rPr lang="en-US" sz="4000" dirty="0" smtClean="0"/>
            </a:br>
            <a:endParaRPr lang="en-US" sz="4000" dirty="0" smtClean="0"/>
          </a:p>
        </p:txBody>
      </p:sp>
      <p:sp>
        <p:nvSpPr>
          <p:cNvPr id="60419" name="Rectangle 3"/>
          <p:cNvSpPr>
            <a:spLocks noGrp="1" noChangeArrowheads="1"/>
          </p:cNvSpPr>
          <p:nvPr>
            <p:ph idx="1"/>
          </p:nvPr>
        </p:nvSpPr>
        <p:spPr/>
        <p:txBody>
          <a:bodyPr>
            <a:normAutofit lnSpcReduction="10000"/>
          </a:bodyPr>
          <a:lstStyle/>
          <a:p>
            <a:pPr algn="just" eaLnBrk="1" hangingPunct="1">
              <a:lnSpc>
                <a:spcPct val="80000"/>
              </a:lnSpc>
              <a:defRPr/>
            </a:pPr>
            <a:r>
              <a:rPr lang="en-US" sz="2800" dirty="0" smtClean="0"/>
              <a:t>Top management personal involvements and commitment</a:t>
            </a:r>
          </a:p>
          <a:p>
            <a:pPr algn="just" eaLnBrk="1" hangingPunct="1">
              <a:lnSpc>
                <a:spcPct val="80000"/>
              </a:lnSpc>
              <a:defRPr/>
            </a:pPr>
            <a:r>
              <a:rPr lang="en-US" sz="2800" dirty="0" smtClean="0"/>
              <a:t> Creative energies of the managers involved in order to identify innovative DPs</a:t>
            </a:r>
          </a:p>
          <a:p>
            <a:pPr algn="just" eaLnBrk="1" hangingPunct="1">
              <a:lnSpc>
                <a:spcPct val="80000"/>
              </a:lnSpc>
              <a:defRPr/>
            </a:pPr>
            <a:r>
              <a:rPr lang="en-US" sz="2800" dirty="0" smtClean="0"/>
              <a:t> A wholly new mental attitude and management style throughout the organization</a:t>
            </a:r>
          </a:p>
          <a:p>
            <a:pPr algn="just" eaLnBrk="1" hangingPunct="1">
              <a:lnSpc>
                <a:spcPct val="80000"/>
              </a:lnSpc>
              <a:defRPr/>
            </a:pPr>
            <a:r>
              <a:rPr lang="en-US" sz="2800" dirty="0" smtClean="0"/>
              <a:t>Climate of trust and mutual fund confidence between top management and then operating management.</a:t>
            </a:r>
          </a:p>
          <a:p>
            <a:pPr algn="just" eaLnBrk="1" hangingPunct="1">
              <a:lnSpc>
                <a:spcPct val="80000"/>
              </a:lnSpc>
              <a:defRPr/>
            </a:pPr>
            <a:r>
              <a:rPr lang="en-US" sz="2800" dirty="0" smtClean="0"/>
              <a:t> A climate of delegation</a:t>
            </a:r>
          </a:p>
          <a:p>
            <a:pPr algn="just" eaLnBrk="1" hangingPunct="1">
              <a:lnSpc>
                <a:spcPct val="80000"/>
              </a:lnSpc>
              <a:defRPr/>
            </a:pPr>
            <a:r>
              <a:rPr lang="en-US" sz="2800" dirty="0" smtClean="0"/>
              <a:t> Adequate feedback to the managers about reasons for their DPs being accepted or rejected.</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BUDGET</a:t>
            </a:r>
          </a:p>
          <a:p>
            <a:r>
              <a:rPr lang="en-US" dirty="0" smtClean="0"/>
              <a:t>BUDGETING</a:t>
            </a:r>
          </a:p>
          <a:p>
            <a:r>
              <a:rPr lang="en-US" dirty="0" smtClean="0"/>
              <a:t>BUDGETORY CONTROL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240536"/>
          </a:xfrm>
        </p:spPr>
        <p:txBody>
          <a:bodyPr/>
          <a:lstStyle/>
          <a:p>
            <a:r>
              <a:rPr lang="en-US" dirty="0" smtClean="0"/>
              <a:t>REQUIREMENT OF BUDGETING SYSTEM</a:t>
            </a:r>
            <a:endParaRPr lang="en-US" dirty="0"/>
          </a:p>
        </p:txBody>
      </p:sp>
      <p:sp>
        <p:nvSpPr>
          <p:cNvPr id="3" name="Content Placeholder 2"/>
          <p:cNvSpPr>
            <a:spLocks noGrp="1"/>
          </p:cNvSpPr>
          <p:nvPr>
            <p:ph idx="1"/>
          </p:nvPr>
        </p:nvSpPr>
        <p:spPr/>
        <p:txBody>
          <a:bodyPr/>
          <a:lstStyle/>
          <a:p>
            <a:pPr algn="just"/>
            <a:r>
              <a:rPr lang="en-US" dirty="0" smtClean="0"/>
              <a:t>Clear lines of authority and responsibility</a:t>
            </a:r>
          </a:p>
          <a:p>
            <a:pPr algn="just"/>
            <a:r>
              <a:rPr lang="en-US" dirty="0" smtClean="0"/>
              <a:t> Organizational goal should be clearly stated.</a:t>
            </a:r>
          </a:p>
          <a:p>
            <a:pPr algn="just"/>
            <a:r>
              <a:rPr lang="en-US" dirty="0" smtClean="0"/>
              <a:t> It should be established on the highest possible level of  motivation.</a:t>
            </a:r>
          </a:p>
          <a:p>
            <a:pPr algn="just"/>
            <a:r>
              <a:rPr lang="en-US" dirty="0" smtClean="0"/>
              <a:t>Budget control system should provide  degree of flexibility designed to change in relation to level of activity.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t>
            </a:r>
            <a:endParaRPr lang="en-US" dirty="0"/>
          </a:p>
        </p:txBody>
      </p:sp>
      <p:sp>
        <p:nvSpPr>
          <p:cNvPr id="3" name="Content Placeholder 2"/>
          <p:cNvSpPr>
            <a:spLocks noGrp="1"/>
          </p:cNvSpPr>
          <p:nvPr>
            <p:ph idx="1"/>
          </p:nvPr>
        </p:nvSpPr>
        <p:spPr/>
        <p:txBody>
          <a:bodyPr/>
          <a:lstStyle/>
          <a:p>
            <a:r>
              <a:rPr lang="en-US" dirty="0" smtClean="0"/>
              <a:t>Budgetary control establishes a basis for internal audit.</a:t>
            </a:r>
          </a:p>
          <a:p>
            <a:r>
              <a:rPr lang="en-US" dirty="0" smtClean="0"/>
              <a:t>Scarce resources re optimally utilized</a:t>
            </a:r>
          </a:p>
          <a:p>
            <a:r>
              <a:rPr lang="en-US" dirty="0" smtClean="0"/>
              <a:t>Motivational impact  to participants for budget making</a:t>
            </a:r>
          </a:p>
          <a:p>
            <a:r>
              <a:rPr lang="en-US" dirty="0" smtClean="0"/>
              <a:t>Areas of efficiency and inefficiency are indentified</a:t>
            </a:r>
          </a:p>
          <a:p>
            <a:r>
              <a:rPr lang="en-US" dirty="0" smtClean="0"/>
              <a:t>Areas of responsibility are clearly delineated.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in budgeting</a:t>
            </a:r>
            <a:endParaRPr lang="en-US" dirty="0"/>
          </a:p>
        </p:txBody>
      </p:sp>
      <p:sp>
        <p:nvSpPr>
          <p:cNvPr id="3" name="Content Placeholder 2"/>
          <p:cNvSpPr>
            <a:spLocks noGrp="1"/>
          </p:cNvSpPr>
          <p:nvPr>
            <p:ph idx="1"/>
          </p:nvPr>
        </p:nvSpPr>
        <p:spPr/>
        <p:txBody>
          <a:bodyPr/>
          <a:lstStyle/>
          <a:p>
            <a:r>
              <a:rPr lang="en-US" dirty="0" smtClean="0"/>
              <a:t>Inaccurate record keeping</a:t>
            </a:r>
          </a:p>
          <a:p>
            <a:r>
              <a:rPr lang="en-US" dirty="0" smtClean="0"/>
              <a:t>Departmental conflicts</a:t>
            </a:r>
          </a:p>
          <a:p>
            <a:r>
              <a:rPr lang="en-US" dirty="0" smtClean="0"/>
              <a:t>Uncertainties</a:t>
            </a:r>
          </a:p>
          <a:p>
            <a:r>
              <a:rPr lang="en-US" dirty="0" smtClean="0"/>
              <a:t>Matching responsibility with control.</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OF BUDGETARY CONTROL</a:t>
            </a:r>
            <a:endParaRPr lang="en-US" dirty="0"/>
          </a:p>
        </p:txBody>
      </p:sp>
      <p:sp>
        <p:nvSpPr>
          <p:cNvPr id="3" name="Content Placeholder 2"/>
          <p:cNvSpPr>
            <a:spLocks noGrp="1"/>
          </p:cNvSpPr>
          <p:nvPr>
            <p:ph idx="1"/>
          </p:nvPr>
        </p:nvSpPr>
        <p:spPr/>
        <p:txBody>
          <a:bodyPr/>
          <a:lstStyle/>
          <a:p>
            <a:r>
              <a:rPr lang="en-US" dirty="0" smtClean="0"/>
              <a:t>Organization of budgetary control</a:t>
            </a:r>
          </a:p>
          <a:p>
            <a:r>
              <a:rPr lang="en-US" dirty="0" smtClean="0"/>
              <a:t>Budget centers</a:t>
            </a:r>
          </a:p>
          <a:p>
            <a:r>
              <a:rPr lang="en-US" dirty="0" smtClean="0"/>
              <a:t>Budget officers</a:t>
            </a:r>
          </a:p>
          <a:p>
            <a:r>
              <a:rPr lang="en-US" dirty="0" smtClean="0"/>
              <a:t>Budget  Manual</a:t>
            </a:r>
          </a:p>
          <a:p>
            <a:r>
              <a:rPr lang="en-US" dirty="0" smtClean="0"/>
              <a:t>Budget Committee</a:t>
            </a:r>
          </a:p>
          <a:p>
            <a:r>
              <a:rPr lang="en-US" dirty="0" smtClean="0"/>
              <a:t>Budget period</a:t>
            </a:r>
          </a:p>
          <a:p>
            <a:r>
              <a:rPr lang="en-US" dirty="0" smtClean="0"/>
              <a:t>Determination of Key Factor.</a:t>
            </a:r>
          </a:p>
          <a:p>
            <a:pPr>
              <a:buNone/>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BUDGETING PROCESS</a:t>
            </a:r>
            <a:endParaRPr lang="en-US" b="1"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BUDGET</a:t>
            </a:r>
            <a:endParaRPr lang="en-US" dirty="0"/>
          </a:p>
        </p:txBody>
      </p:sp>
      <p:sp>
        <p:nvSpPr>
          <p:cNvPr id="3" name="Content Placeholder 2"/>
          <p:cNvSpPr>
            <a:spLocks noGrp="1"/>
          </p:cNvSpPr>
          <p:nvPr>
            <p:ph idx="1"/>
          </p:nvPr>
        </p:nvSpPr>
        <p:spPr>
          <a:xfrm>
            <a:off x="914400" y="1295400"/>
            <a:ext cx="7772400" cy="5060160"/>
          </a:xfrm>
        </p:spPr>
        <p:txBody>
          <a:bodyPr>
            <a:normAutofit/>
          </a:bodyPr>
          <a:lstStyle/>
          <a:p>
            <a:r>
              <a:rPr lang="en-US" dirty="0" smtClean="0"/>
              <a:t>SALES BUDGET</a:t>
            </a:r>
          </a:p>
          <a:p>
            <a:r>
              <a:rPr lang="en-US" dirty="0" smtClean="0"/>
              <a:t>PRODUCTION BUDGET</a:t>
            </a:r>
          </a:p>
          <a:p>
            <a:r>
              <a:rPr lang="en-US" dirty="0" smtClean="0"/>
              <a:t>PLANT UTILISATION BUDGET</a:t>
            </a:r>
          </a:p>
          <a:p>
            <a:r>
              <a:rPr lang="en-US" dirty="0" smtClean="0"/>
              <a:t> DIRECT MATERIAL BUDGET</a:t>
            </a:r>
          </a:p>
          <a:p>
            <a:r>
              <a:rPr lang="en-US" dirty="0" smtClean="0"/>
              <a:t>DIRECT LABOUR BUDGET</a:t>
            </a:r>
          </a:p>
          <a:p>
            <a:r>
              <a:rPr lang="en-US" dirty="0" smtClean="0"/>
              <a:t> MANUFACTURING EXPENSES BUDGET</a:t>
            </a:r>
          </a:p>
          <a:p>
            <a:r>
              <a:rPr lang="en-US" dirty="0" smtClean="0"/>
              <a:t>ADMINISTRATIVE EXPENSES BUDGET</a:t>
            </a:r>
          </a:p>
          <a:p>
            <a:r>
              <a:rPr lang="en-US" dirty="0" smtClean="0"/>
              <a:t>SELLING &amp; DISTRIBUTION EXPENSES</a:t>
            </a:r>
          </a:p>
          <a:p>
            <a:r>
              <a:rPr lang="en-US" dirty="0" smtClean="0"/>
              <a:t>CAPITAL EXPENDITURE BUDGET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lang="en-US" smtClean="0"/>
              <a:t>ZERO BASED BUDGETING</a:t>
            </a:r>
          </a:p>
        </p:txBody>
      </p:sp>
      <p:sp>
        <p:nvSpPr>
          <p:cNvPr id="56323" name="Rectangle 3"/>
          <p:cNvSpPr>
            <a:spLocks noGrp="1" noChangeArrowheads="1"/>
          </p:cNvSpPr>
          <p:nvPr>
            <p:ph idx="1"/>
          </p:nvPr>
        </p:nvSpPr>
        <p:spPr/>
        <p:txBody>
          <a:bodyPr>
            <a:normAutofit lnSpcReduction="10000"/>
          </a:bodyPr>
          <a:lstStyle/>
          <a:p>
            <a:pPr algn="just" eaLnBrk="1" hangingPunct="1">
              <a:lnSpc>
                <a:spcPct val="90000"/>
              </a:lnSpc>
              <a:defRPr/>
            </a:pPr>
            <a:r>
              <a:rPr lang="en-US" sz="2800" b="1" dirty="0" smtClean="0"/>
              <a:t>ZBB </a:t>
            </a:r>
            <a:r>
              <a:rPr lang="en-US" sz="2800" dirty="0" smtClean="0"/>
              <a:t>was first introduced by Peter A </a:t>
            </a:r>
            <a:r>
              <a:rPr lang="en-US" sz="2800" dirty="0" err="1" smtClean="0"/>
              <a:t>Pyhrr</a:t>
            </a:r>
            <a:r>
              <a:rPr lang="en-US" sz="2800" dirty="0" smtClean="0"/>
              <a:t>, a staff control manager at Texas Instruments Corporation in the USA . </a:t>
            </a:r>
          </a:p>
          <a:p>
            <a:pPr algn="just" eaLnBrk="1" hangingPunct="1">
              <a:lnSpc>
                <a:spcPct val="90000"/>
              </a:lnSpc>
              <a:defRPr/>
            </a:pPr>
            <a:r>
              <a:rPr lang="en-US" sz="2800" dirty="0" smtClean="0"/>
              <a:t>According to Peter A </a:t>
            </a:r>
            <a:r>
              <a:rPr lang="en-US" sz="2800" dirty="0" err="1" smtClean="0"/>
              <a:t>Pyhrr</a:t>
            </a:r>
            <a:r>
              <a:rPr lang="en-US" sz="2800" dirty="0" smtClean="0"/>
              <a:t> “an operating and budgeting process which requires each manager to justify his entire budget request in detail from scratch and shifts the burden of proof to each manager to justify why he should spend any money at all. This approach requires that all activities be identified in decision packages which will be evaluated by systematic analysis and ranked in order of importance </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548</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BUDGETING</vt:lpstr>
      <vt:lpstr>Slide 2</vt:lpstr>
      <vt:lpstr>REQUIREMENT OF BUDGETING SYSTEM</vt:lpstr>
      <vt:lpstr>Advantages </vt:lpstr>
      <vt:lpstr>Problems in budgeting</vt:lpstr>
      <vt:lpstr>ESSENTIAL OF BUDGETARY CONTROL</vt:lpstr>
      <vt:lpstr>BUDGETING PROCESS</vt:lpstr>
      <vt:lpstr>TYPES OF BUDGET</vt:lpstr>
      <vt:lpstr>ZERO BASED BUDGETING</vt:lpstr>
      <vt:lpstr>Methodology and Steps</vt:lpstr>
      <vt:lpstr>Slide 11</vt:lpstr>
      <vt:lpstr>BENEFITS AND USES</vt:lpstr>
      <vt:lpstr>LIMITATIONS AND PROBLEM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dc:title>
  <dc:creator/>
  <cp:lastModifiedBy>abc</cp:lastModifiedBy>
  <cp:revision>1</cp:revision>
  <dcterms:created xsi:type="dcterms:W3CDTF">2006-08-16T00:00:00Z</dcterms:created>
  <dcterms:modified xsi:type="dcterms:W3CDTF">2010-10-02T19:51:23Z</dcterms:modified>
</cp:coreProperties>
</file>