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56" r:id="rId2"/>
    <p:sldId id="271" r:id="rId3"/>
    <p:sldId id="257" r:id="rId4"/>
    <p:sldId id="258" r:id="rId5"/>
    <p:sldId id="259" r:id="rId6"/>
    <p:sldId id="260" r:id="rId7"/>
    <p:sldId id="261" r:id="rId8"/>
    <p:sldId id="262" r:id="rId9"/>
    <p:sldId id="263" r:id="rId10"/>
    <p:sldId id="267" r:id="rId11"/>
    <p:sldId id="268" r:id="rId12"/>
    <p:sldId id="266" r:id="rId13"/>
    <p:sldId id="269" r:id="rId14"/>
    <p:sldId id="270"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497C208B-0CE8-4BE0-9920-E531DD4455C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16270D28-F9FE-49F1-BDE9-D0842EDC7D9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65E46F80-C669-4399-A971-1D3656D663C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48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10100" y="1981200"/>
            <a:ext cx="3848100" cy="4114800"/>
          </a:xfrm>
        </p:spPr>
        <p:txBody>
          <a:bodyPr>
            <a:normAutofit/>
          </a:bodyPr>
          <a:lstStyle/>
          <a:p>
            <a:pPr lvl="0"/>
            <a:endParaRPr lang="en-US" noProof="0"/>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41D5E96C-9E49-4EA2-A3AC-D1FDAE7AF0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2D96D31B-3055-4713-80C0-5ADC9F1470F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1B2E8F73-7B59-4599-8ACB-BE15B26C458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053AE113-76D6-4B55-A03B-A615C7B48E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E0CDC10F-34E5-4982-9C04-8A303D164EA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F0D94257-248E-4BF4-B6A5-2BF0096D5E9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3" name="Date Placeholder 1"/>
          <p:cNvSpPr>
            <a:spLocks noGrp="1"/>
          </p:cNvSpPr>
          <p:nvPr>
            <p:ph type="dt" sz="half" idx="10"/>
          </p:nvPr>
        </p:nvSpPr>
        <p:spPr/>
        <p:txBody>
          <a:bodyPr/>
          <a:lstStyle>
            <a:lvl1pPr>
              <a:defRPr/>
            </a:lvl1pPr>
            <a:extLst/>
          </a:lstStyle>
          <a:p>
            <a:pPr>
              <a:defRPr/>
            </a:pPr>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EA75D1E3-3360-4D69-8F92-649DBF3018A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046A1758-EE04-475E-B7B3-B2BF939081B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5D41BF1C-2D10-4B12-8421-0661F758848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2055"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smtClean="0">
                <a:solidFill>
                  <a:schemeClr val="bg2">
                    <a:shade val="50000"/>
                  </a:schemeClr>
                </a:solidFill>
              </a:defRPr>
            </a:lvl1pPr>
            <a:extLst/>
          </a:lstStyle>
          <a:p>
            <a:pPr>
              <a:defRPr/>
            </a:pPr>
            <a:fld id="{2AA364A9-BA84-4539-8C41-6FAA8031C78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84" r:id="rId2"/>
    <p:sldLayoutId id="2147483692" r:id="rId3"/>
    <p:sldLayoutId id="2147483685" r:id="rId4"/>
    <p:sldLayoutId id="2147483686" r:id="rId5"/>
    <p:sldLayoutId id="2147483687" r:id="rId6"/>
    <p:sldLayoutId id="2147483693" r:id="rId7"/>
    <p:sldLayoutId id="2147483688" r:id="rId8"/>
    <p:sldLayoutId id="2147483694" r:id="rId9"/>
    <p:sldLayoutId id="2147483689" r:id="rId10"/>
    <p:sldLayoutId id="2147483690" r:id="rId11"/>
    <p:sldLayoutId id="2147483695" r:id="rId12"/>
  </p:sldLayoutIdLst>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itchFamily="34" charset="0"/>
        </a:defRPr>
      </a:lvl2pPr>
      <a:lvl3pPr algn="l" rtl="0" fontAlgn="base">
        <a:spcBef>
          <a:spcPct val="0"/>
        </a:spcBef>
        <a:spcAft>
          <a:spcPct val="0"/>
        </a:spcAft>
        <a:defRPr sz="3600" b="1">
          <a:solidFill>
            <a:srgbClr val="FF8D3E"/>
          </a:solidFill>
          <a:latin typeface="Verdana" pitchFamily="34" charset="0"/>
        </a:defRPr>
      </a:lvl3pPr>
      <a:lvl4pPr algn="l" rtl="0" fontAlgn="base">
        <a:spcBef>
          <a:spcPct val="0"/>
        </a:spcBef>
        <a:spcAft>
          <a:spcPct val="0"/>
        </a:spcAft>
        <a:defRPr sz="3600" b="1">
          <a:solidFill>
            <a:srgbClr val="FF8D3E"/>
          </a:solidFill>
          <a:latin typeface="Verdana" pitchFamily="34" charset="0"/>
        </a:defRPr>
      </a:lvl4pPr>
      <a:lvl5pPr algn="l" rtl="0" fontAlgn="base">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22313" y="1820863"/>
            <a:ext cx="7772400" cy="1828800"/>
          </a:xfrm>
        </p:spPr>
        <p:txBody>
          <a:bodyPr/>
          <a:lstStyle/>
          <a:p>
            <a:pPr fontAlgn="auto">
              <a:spcAft>
                <a:spcPts val="0"/>
              </a:spcAft>
              <a:defRPr/>
            </a:pPr>
            <a:r>
              <a:rPr lang="en-US" sz="2400"/>
              <a:t>UNDERSTANDING BALANCE SHEET</a:t>
            </a:r>
          </a:p>
        </p:txBody>
      </p:sp>
      <p:sp>
        <p:nvSpPr>
          <p:cNvPr id="2051" name="Rectangle 3"/>
          <p:cNvSpPr>
            <a:spLocks noGrp="1" noChangeArrowheads="1"/>
          </p:cNvSpPr>
          <p:nvPr>
            <p:ph type="subTitle" idx="1"/>
          </p:nvPr>
        </p:nvSpPr>
        <p:spPr>
          <a:xfrm>
            <a:off x="722313" y="3684588"/>
            <a:ext cx="7772400" cy="914400"/>
          </a:xfrm>
        </p:spPr>
        <p:txBody>
          <a:bodyPr>
            <a:normAutofit/>
          </a:bodyPr>
          <a:lstStyle/>
          <a:p>
            <a:pPr fontAlgn="auto">
              <a:spcAft>
                <a:spcPts val="0"/>
              </a:spcAft>
              <a:buFont typeface="Wingdings 2"/>
              <a:buNone/>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228600"/>
            <a:ext cx="7848600" cy="106363"/>
          </a:xfrm>
        </p:spPr>
        <p:txBody>
          <a:bodyPr>
            <a:normAutofit fontScale="90000"/>
          </a:bodyPr>
          <a:lstStyle/>
          <a:p>
            <a:pPr fontAlgn="auto">
              <a:spcAft>
                <a:spcPts val="0"/>
              </a:spcAft>
              <a:defRPr/>
            </a:pPr>
            <a:endParaRPr lang="en-US" sz="2000">
              <a:solidFill>
                <a:schemeClr val="accent1">
                  <a:tint val="88000"/>
                  <a:satMod val="150000"/>
                </a:schemeClr>
              </a:solidFill>
            </a:endParaRPr>
          </a:p>
        </p:txBody>
      </p:sp>
      <p:sp>
        <p:nvSpPr>
          <p:cNvPr id="16387" name="Rectangle 3"/>
          <p:cNvSpPr>
            <a:spLocks noGrp="1" noChangeArrowheads="1"/>
          </p:cNvSpPr>
          <p:nvPr>
            <p:ph idx="1"/>
          </p:nvPr>
        </p:nvSpPr>
        <p:spPr>
          <a:xfrm>
            <a:off x="0" y="457200"/>
            <a:ext cx="8686800" cy="6096000"/>
          </a:xfrm>
        </p:spPr>
        <p:txBody>
          <a:bodyPr/>
          <a:lstStyle/>
          <a:p>
            <a:pPr>
              <a:lnSpc>
                <a:spcPct val="80000"/>
              </a:lnSpc>
              <a:buFontTx/>
              <a:buNone/>
            </a:pPr>
            <a:r>
              <a:rPr lang="en-US" sz="2000" dirty="0" smtClean="0"/>
              <a:t>Secured liabilities</a:t>
            </a:r>
          </a:p>
          <a:p>
            <a:pPr>
              <a:lnSpc>
                <a:spcPct val="80000"/>
              </a:lnSpc>
              <a:buFontTx/>
              <a:buNone/>
            </a:pPr>
            <a:endParaRPr lang="en-US" sz="2000" dirty="0" smtClean="0"/>
          </a:p>
          <a:p>
            <a:pPr>
              <a:lnSpc>
                <a:spcPct val="80000"/>
              </a:lnSpc>
              <a:buFontTx/>
              <a:buNone/>
            </a:pPr>
            <a:endParaRPr lang="en-US" sz="900" dirty="0" smtClean="0"/>
          </a:p>
          <a:p>
            <a:pPr>
              <a:lnSpc>
                <a:spcPct val="80000"/>
              </a:lnSpc>
              <a:buFontTx/>
              <a:buNone/>
            </a:pPr>
            <a:endParaRPr lang="en-US" sz="900" dirty="0" smtClean="0"/>
          </a:p>
          <a:p>
            <a:pPr>
              <a:lnSpc>
                <a:spcPct val="80000"/>
              </a:lnSpc>
            </a:pPr>
            <a:endParaRPr lang="en-US" sz="900" dirty="0" smtClean="0"/>
          </a:p>
          <a:p>
            <a:pPr>
              <a:lnSpc>
                <a:spcPct val="80000"/>
              </a:lnSpc>
              <a:buFontTx/>
              <a:buNone/>
            </a:pPr>
            <a:r>
              <a:rPr lang="en-US" sz="900" dirty="0" smtClean="0"/>
              <a:t>1. 	</a:t>
            </a:r>
            <a:r>
              <a:rPr lang="en-US" sz="2000" dirty="0" smtClean="0"/>
              <a:t>Debentures : Secured and unsecured</a:t>
            </a:r>
          </a:p>
          <a:p>
            <a:pPr lvl="4">
              <a:lnSpc>
                <a:spcPct val="80000"/>
              </a:lnSpc>
              <a:buFontTx/>
              <a:buNone/>
            </a:pPr>
            <a:r>
              <a:rPr lang="en-US" sz="2000" dirty="0" smtClean="0"/>
              <a:t>          Registered and unregistered</a:t>
            </a:r>
          </a:p>
          <a:p>
            <a:pPr lvl="4">
              <a:lnSpc>
                <a:spcPct val="80000"/>
              </a:lnSpc>
              <a:buFontTx/>
              <a:buNone/>
            </a:pPr>
            <a:r>
              <a:rPr lang="en-US" sz="2000" dirty="0" smtClean="0"/>
              <a:t>          Convertible and term</a:t>
            </a:r>
          </a:p>
          <a:p>
            <a:pPr lvl="4">
              <a:lnSpc>
                <a:spcPct val="80000"/>
              </a:lnSpc>
              <a:buFontTx/>
              <a:buNone/>
            </a:pPr>
            <a:r>
              <a:rPr lang="en-US" sz="2000" dirty="0" smtClean="0"/>
              <a:t>          Zero coupon ( deep discount bonds )</a:t>
            </a:r>
          </a:p>
          <a:p>
            <a:pPr lvl="4">
              <a:lnSpc>
                <a:spcPct val="80000"/>
              </a:lnSpc>
              <a:buFontTx/>
              <a:buNone/>
            </a:pPr>
            <a:r>
              <a:rPr lang="en-US" sz="2000" dirty="0" smtClean="0"/>
              <a:t>          Callable </a:t>
            </a:r>
          </a:p>
          <a:p>
            <a:pPr lvl="4">
              <a:lnSpc>
                <a:spcPct val="80000"/>
              </a:lnSpc>
              <a:buFontTx/>
              <a:buNone/>
            </a:pPr>
            <a:r>
              <a:rPr lang="en-US" sz="2000" dirty="0" smtClean="0"/>
              <a:t>	        Redeemable and  Irredeemable</a:t>
            </a:r>
          </a:p>
          <a:p>
            <a:pPr lvl="4">
              <a:lnSpc>
                <a:spcPct val="80000"/>
              </a:lnSpc>
              <a:buFontTx/>
              <a:buNone/>
            </a:pPr>
            <a:endParaRPr lang="en-US" sz="2000" dirty="0" smtClean="0"/>
          </a:p>
          <a:p>
            <a:pPr lvl="4">
              <a:lnSpc>
                <a:spcPct val="80000"/>
              </a:lnSpc>
              <a:buFontTx/>
              <a:buNone/>
            </a:pPr>
            <a:endParaRPr lang="en-US" sz="2000" dirty="0" smtClean="0"/>
          </a:p>
          <a:p>
            <a:pPr>
              <a:lnSpc>
                <a:spcPct val="80000"/>
              </a:lnSpc>
              <a:buFontTx/>
              <a:buNone/>
            </a:pPr>
            <a:r>
              <a:rPr lang="en-US" sz="2000" dirty="0" smtClean="0"/>
              <a:t>	Debentures issued at a premium</a:t>
            </a:r>
          </a:p>
          <a:p>
            <a:pPr>
              <a:lnSpc>
                <a:spcPct val="80000"/>
              </a:lnSpc>
              <a:buFontTx/>
              <a:buNone/>
            </a:pPr>
            <a:r>
              <a:rPr lang="en-US" sz="2000" dirty="0" smtClean="0"/>
              <a:t>	Debentures issued at a discount</a:t>
            </a:r>
          </a:p>
          <a:p>
            <a:pPr>
              <a:lnSpc>
                <a:spcPct val="80000"/>
              </a:lnSpc>
              <a:buFontTx/>
              <a:buNone/>
            </a:pPr>
            <a:r>
              <a:rPr lang="en-US" sz="2000" dirty="0" smtClean="0"/>
              <a:t>	Debenture issue expenses</a:t>
            </a:r>
          </a:p>
          <a:p>
            <a:pPr>
              <a:lnSpc>
                <a:spcPct val="80000"/>
              </a:lnSpc>
              <a:buFontTx/>
              <a:buNone/>
            </a:pPr>
            <a:r>
              <a:rPr lang="en-US" sz="2000" dirty="0" smtClean="0"/>
              <a:t>	Conversion of debentures into equity</a:t>
            </a:r>
          </a:p>
          <a:p>
            <a:pPr>
              <a:lnSpc>
                <a:spcPct val="80000"/>
              </a:lnSpc>
              <a:buFontTx/>
              <a:buNone/>
            </a:pPr>
            <a:r>
              <a:rPr lang="en-US" sz="2000" dirty="0" smtClean="0"/>
              <a:t>	Debenture Redemption Fund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228600"/>
            <a:ext cx="7848600" cy="106363"/>
          </a:xfrm>
        </p:spPr>
        <p:txBody>
          <a:bodyPr>
            <a:normAutofit fontScale="90000"/>
          </a:bodyPr>
          <a:lstStyle/>
          <a:p>
            <a:pPr fontAlgn="auto">
              <a:spcAft>
                <a:spcPts val="0"/>
              </a:spcAft>
              <a:defRPr/>
            </a:pPr>
            <a:endParaRPr lang="en-US" sz="4000">
              <a:solidFill>
                <a:schemeClr val="accent1">
                  <a:tint val="88000"/>
                  <a:satMod val="150000"/>
                </a:schemeClr>
              </a:solidFill>
            </a:endParaRPr>
          </a:p>
        </p:txBody>
      </p:sp>
      <p:sp>
        <p:nvSpPr>
          <p:cNvPr id="17411" name="Rectangle 3"/>
          <p:cNvSpPr>
            <a:spLocks noGrp="1" noChangeArrowheads="1"/>
          </p:cNvSpPr>
          <p:nvPr>
            <p:ph idx="1"/>
          </p:nvPr>
        </p:nvSpPr>
        <p:spPr>
          <a:xfrm>
            <a:off x="0" y="1066800"/>
            <a:ext cx="8686800" cy="5516563"/>
          </a:xfrm>
        </p:spPr>
        <p:txBody>
          <a:bodyPr/>
          <a:lstStyle/>
          <a:p>
            <a:pPr>
              <a:buFontTx/>
              <a:buNone/>
            </a:pPr>
            <a:r>
              <a:rPr lang="en-US" sz="2000" dirty="0" smtClean="0"/>
              <a:t>	</a:t>
            </a:r>
            <a:r>
              <a:rPr lang="en-US" sz="2000" b="1" dirty="0" smtClean="0"/>
              <a:t>Mortgages payable</a:t>
            </a:r>
            <a:r>
              <a:rPr lang="en-US" sz="2000" dirty="0" smtClean="0"/>
              <a:t> – legal arrangement wherein a borrowing is secured by company’s immovable properties.</a:t>
            </a:r>
          </a:p>
          <a:p>
            <a:pPr>
              <a:buFontTx/>
              <a:buNone/>
            </a:pPr>
            <a:endParaRPr lang="en-US" sz="2000" dirty="0" smtClean="0"/>
          </a:p>
          <a:p>
            <a:pPr>
              <a:buFontTx/>
              <a:buNone/>
            </a:pPr>
            <a:r>
              <a:rPr lang="en-US" sz="2000" dirty="0" smtClean="0"/>
              <a:t>	Conditional mortgage / equitable mortgage</a:t>
            </a:r>
          </a:p>
          <a:p>
            <a:pPr>
              <a:buFontTx/>
              <a:buNone/>
            </a:pPr>
            <a:endParaRPr lang="en-US" sz="2000" dirty="0" smtClean="0"/>
          </a:p>
          <a:p>
            <a:pPr>
              <a:buFontTx/>
              <a:buNone/>
            </a:pPr>
            <a:endParaRPr lang="en-US" sz="2000" dirty="0" smtClean="0"/>
          </a:p>
          <a:p>
            <a:pPr>
              <a:buFontTx/>
              <a:buNone/>
            </a:pPr>
            <a:endParaRPr lang="en-US" sz="2000" dirty="0" smtClean="0"/>
          </a:p>
          <a:p>
            <a:pPr>
              <a:buFontTx/>
              <a:buNone/>
            </a:pPr>
            <a:r>
              <a:rPr lang="en-US" sz="2000" dirty="0" smtClean="0"/>
              <a:t>	</a:t>
            </a:r>
            <a:r>
              <a:rPr lang="en-US" sz="2000" b="1" dirty="0" smtClean="0"/>
              <a:t>Leases  - </a:t>
            </a:r>
            <a:r>
              <a:rPr lang="en-US" sz="2000" dirty="0" smtClean="0"/>
              <a:t>legal agreement whereby the</a:t>
            </a:r>
            <a:r>
              <a:rPr lang="en-US" sz="2000" b="1" dirty="0" smtClean="0"/>
              <a:t> </a:t>
            </a:r>
            <a:r>
              <a:rPr lang="en-US" sz="2000" dirty="0" err="1" smtClean="0"/>
              <a:t>lessor</a:t>
            </a:r>
            <a:r>
              <a:rPr lang="en-US" sz="2000" dirty="0" smtClean="0"/>
              <a:t> conveys the</a:t>
            </a:r>
            <a:r>
              <a:rPr lang="en-US" sz="2000" b="1" dirty="0" smtClean="0"/>
              <a:t> </a:t>
            </a:r>
            <a:r>
              <a:rPr lang="en-US" sz="2000" dirty="0" smtClean="0"/>
              <a:t>right to use an asset for a specific period of time in return for a rent </a:t>
            </a:r>
          </a:p>
          <a:p>
            <a:pPr>
              <a:buFontTx/>
              <a:buNone/>
            </a:pPr>
            <a:endParaRPr lang="en-US" sz="2000" dirty="0" smtClean="0"/>
          </a:p>
          <a:p>
            <a:pPr>
              <a:buFontTx/>
              <a:buNone/>
            </a:pPr>
            <a:r>
              <a:rPr lang="en-US" sz="2000" dirty="0" smtClean="0"/>
              <a:t>	Operating lease </a:t>
            </a:r>
          </a:p>
          <a:p>
            <a:pPr>
              <a:buFontTx/>
              <a:buNone/>
            </a:pPr>
            <a:r>
              <a:rPr lang="en-US" sz="2000" dirty="0" smtClean="0"/>
              <a:t>	Financial lease – FMV or PV of future lease payments whichever is less.</a:t>
            </a:r>
          </a:p>
          <a:p>
            <a:pPr>
              <a:buFontTx/>
              <a:buNone/>
            </a:pPr>
            <a:endParaRPr lang="en-US" sz="2000" dirty="0" smtClean="0"/>
          </a:p>
          <a:p>
            <a:pPr>
              <a:buFontTx/>
              <a:buNone/>
            </a:pPr>
            <a:r>
              <a:rPr lang="en-US" sz="2000" dirty="0" smtClean="0"/>
              <a:t>	  </a:t>
            </a:r>
            <a:r>
              <a:rPr lang="en-US" sz="2000" b="1" dirty="0" smtClean="0"/>
              <a:t>Pensions and other post retirement benefits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228600"/>
            <a:ext cx="7848600" cy="106363"/>
          </a:xfrm>
        </p:spPr>
        <p:txBody>
          <a:bodyPr>
            <a:normAutofit fontScale="90000"/>
          </a:bodyPr>
          <a:lstStyle/>
          <a:p>
            <a:pPr fontAlgn="auto">
              <a:spcAft>
                <a:spcPts val="0"/>
              </a:spcAft>
              <a:defRPr/>
            </a:pPr>
            <a:endParaRPr lang="en-US" sz="4000">
              <a:solidFill>
                <a:schemeClr val="accent1">
                  <a:tint val="88000"/>
                  <a:satMod val="150000"/>
                </a:schemeClr>
              </a:solidFill>
            </a:endParaRPr>
          </a:p>
        </p:txBody>
      </p:sp>
      <p:sp>
        <p:nvSpPr>
          <p:cNvPr id="18435" name="Rectangle 3"/>
          <p:cNvSpPr>
            <a:spLocks noGrp="1" noChangeArrowheads="1"/>
          </p:cNvSpPr>
          <p:nvPr>
            <p:ph idx="1"/>
          </p:nvPr>
        </p:nvSpPr>
        <p:spPr>
          <a:xfrm>
            <a:off x="457200" y="838200"/>
            <a:ext cx="8229600" cy="5287963"/>
          </a:xfrm>
        </p:spPr>
        <p:txBody>
          <a:bodyPr/>
          <a:lstStyle/>
          <a:p>
            <a:pPr marL="609600" indent="-609600">
              <a:lnSpc>
                <a:spcPct val="90000"/>
              </a:lnSpc>
              <a:buFontTx/>
              <a:buNone/>
            </a:pPr>
            <a:r>
              <a:rPr lang="en-US" dirty="0" smtClean="0"/>
              <a:t>	</a:t>
            </a:r>
            <a:r>
              <a:rPr lang="en-US" sz="2000" b="1" dirty="0" smtClean="0"/>
              <a:t>Deferred tax liability – Financial charge is less than tax charge</a:t>
            </a:r>
          </a:p>
          <a:p>
            <a:pPr marL="609600" indent="-609600">
              <a:lnSpc>
                <a:spcPct val="90000"/>
              </a:lnSpc>
              <a:buFontTx/>
              <a:buNone/>
            </a:pPr>
            <a:r>
              <a:rPr lang="en-US" sz="2000" b="1" dirty="0" smtClean="0"/>
              <a:t>	Deferred tax asset – Financial charge is more than tax charge</a:t>
            </a:r>
          </a:p>
          <a:p>
            <a:pPr marL="609600" indent="-609600">
              <a:lnSpc>
                <a:spcPct val="90000"/>
              </a:lnSpc>
              <a:buFontTx/>
              <a:buNone/>
            </a:pPr>
            <a:r>
              <a:rPr lang="en-US" sz="2000" b="1" dirty="0" smtClean="0"/>
              <a:t>	</a:t>
            </a:r>
          </a:p>
          <a:p>
            <a:pPr marL="609600" indent="-609600">
              <a:lnSpc>
                <a:spcPct val="90000"/>
              </a:lnSpc>
              <a:buFontTx/>
              <a:buNone/>
            </a:pPr>
            <a:r>
              <a:rPr lang="en-US" sz="2000" b="1" dirty="0" smtClean="0"/>
              <a:t>	</a:t>
            </a:r>
            <a:r>
              <a:rPr lang="en-US" sz="2000" dirty="0" smtClean="0"/>
              <a:t>Accounting profit and taxable income</a:t>
            </a:r>
          </a:p>
          <a:p>
            <a:pPr marL="609600" indent="-609600">
              <a:lnSpc>
                <a:spcPct val="90000"/>
              </a:lnSpc>
              <a:buFontTx/>
              <a:buNone/>
            </a:pPr>
            <a:endParaRPr lang="en-US" sz="2000" dirty="0" smtClean="0"/>
          </a:p>
          <a:p>
            <a:pPr marL="609600" indent="-609600">
              <a:lnSpc>
                <a:spcPct val="90000"/>
              </a:lnSpc>
              <a:buFontTx/>
              <a:buNone/>
            </a:pPr>
            <a:r>
              <a:rPr lang="en-US" sz="2000" dirty="0" smtClean="0"/>
              <a:t>	Temporary and permanent differences</a:t>
            </a:r>
          </a:p>
          <a:p>
            <a:pPr marL="609600" indent="-609600">
              <a:lnSpc>
                <a:spcPct val="90000"/>
              </a:lnSpc>
              <a:buFontTx/>
              <a:buNone/>
            </a:pPr>
            <a:endParaRPr lang="en-US"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228600"/>
            <a:ext cx="7848600" cy="182563"/>
          </a:xfrm>
        </p:spPr>
        <p:txBody>
          <a:bodyPr>
            <a:normAutofit fontScale="90000"/>
          </a:bodyPr>
          <a:lstStyle/>
          <a:p>
            <a:pPr fontAlgn="auto">
              <a:spcAft>
                <a:spcPts val="0"/>
              </a:spcAft>
              <a:defRPr/>
            </a:pPr>
            <a:endParaRPr lang="en-US" sz="4000">
              <a:solidFill>
                <a:schemeClr val="accent1">
                  <a:tint val="88000"/>
                  <a:satMod val="150000"/>
                </a:schemeClr>
              </a:solidFill>
            </a:endParaRPr>
          </a:p>
        </p:txBody>
      </p:sp>
      <p:sp>
        <p:nvSpPr>
          <p:cNvPr id="19459" name="Rectangle 3"/>
          <p:cNvSpPr>
            <a:spLocks noGrp="1" noChangeArrowheads="1"/>
          </p:cNvSpPr>
          <p:nvPr>
            <p:ph idx="1"/>
          </p:nvPr>
        </p:nvSpPr>
        <p:spPr>
          <a:xfrm>
            <a:off x="0" y="762000"/>
            <a:ext cx="9144000" cy="5715000"/>
          </a:xfrm>
        </p:spPr>
        <p:txBody>
          <a:bodyPr/>
          <a:lstStyle/>
          <a:p>
            <a:pPr>
              <a:buFontTx/>
              <a:buNone/>
            </a:pPr>
            <a:r>
              <a:rPr lang="en-US" dirty="0" smtClean="0"/>
              <a:t>	</a:t>
            </a:r>
            <a:r>
              <a:rPr lang="en-US" sz="2000" dirty="0" smtClean="0"/>
              <a:t>Some questions</a:t>
            </a:r>
            <a:r>
              <a:rPr lang="en-US" dirty="0" smtClean="0"/>
              <a:t> ???</a:t>
            </a:r>
          </a:p>
          <a:p>
            <a:pPr>
              <a:buFontTx/>
              <a:buNone/>
            </a:pPr>
            <a:endParaRPr lang="en-US" dirty="0" smtClean="0"/>
          </a:p>
          <a:p>
            <a:pPr>
              <a:buFontTx/>
              <a:buNone/>
            </a:pPr>
            <a:r>
              <a:rPr lang="en-US" dirty="0" smtClean="0"/>
              <a:t>	1</a:t>
            </a:r>
            <a:r>
              <a:rPr lang="en-US" sz="2000" dirty="0" smtClean="0"/>
              <a:t>. Why is it important to distinguish between  current liabilities and long term liabilities</a:t>
            </a:r>
          </a:p>
          <a:p>
            <a:pPr>
              <a:buFontTx/>
              <a:buNone/>
            </a:pPr>
            <a:endParaRPr lang="en-US" sz="2000" dirty="0" smtClean="0"/>
          </a:p>
          <a:p>
            <a:pPr>
              <a:buFontTx/>
              <a:buNone/>
            </a:pPr>
            <a:r>
              <a:rPr lang="en-US" sz="2000" dirty="0" smtClean="0"/>
              <a:t>	2. If the market interest rate is higher than the coupon rate should debentures be issued at a premium, discount or at par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228600"/>
            <a:ext cx="7848600" cy="228600"/>
          </a:xfrm>
        </p:spPr>
        <p:txBody>
          <a:bodyPr>
            <a:normAutofit fontScale="90000"/>
          </a:bodyPr>
          <a:lstStyle/>
          <a:p>
            <a:pPr fontAlgn="auto">
              <a:spcAft>
                <a:spcPts val="0"/>
              </a:spcAft>
              <a:defRPr/>
            </a:pPr>
            <a:endParaRPr lang="en-US" sz="4000">
              <a:solidFill>
                <a:schemeClr val="accent1">
                  <a:tint val="88000"/>
                  <a:satMod val="150000"/>
                </a:schemeClr>
              </a:solidFill>
            </a:endParaRPr>
          </a:p>
        </p:txBody>
      </p:sp>
      <p:sp>
        <p:nvSpPr>
          <p:cNvPr id="20483" name="Rectangle 3"/>
          <p:cNvSpPr>
            <a:spLocks noGrp="1" noChangeArrowheads="1"/>
          </p:cNvSpPr>
          <p:nvPr>
            <p:ph idx="1"/>
          </p:nvPr>
        </p:nvSpPr>
        <p:spPr>
          <a:xfrm>
            <a:off x="609600" y="1143000"/>
            <a:ext cx="7848600" cy="4953000"/>
          </a:xfrm>
        </p:spPr>
        <p:txBody>
          <a:bodyPr/>
          <a:lstStyle/>
          <a:p>
            <a:pPr marL="609600" indent="-609600"/>
            <a:endParaRPr lang="en-US" smtClean="0"/>
          </a:p>
          <a:p>
            <a:pPr marL="609600" indent="-609600"/>
            <a:endParaRPr lang="en-US" smtClean="0"/>
          </a:p>
          <a:p>
            <a:pPr marL="609600" indent="-609600">
              <a:buFontTx/>
              <a:buNone/>
            </a:pPr>
            <a:r>
              <a:rPr lang="en-US" smtClean="0"/>
              <a:t>Off balance Sheet financing</a:t>
            </a:r>
          </a:p>
          <a:p>
            <a:pPr marL="609600" indent="-609600">
              <a:buFontTx/>
              <a:buNone/>
            </a:pPr>
            <a:endParaRPr lang="en-US" smtClean="0"/>
          </a:p>
          <a:p>
            <a:pPr marL="609600" indent="-609600">
              <a:buFontTx/>
              <a:buAutoNum type="arabicPeriod"/>
            </a:pPr>
            <a:r>
              <a:rPr lang="en-US" sz="2400" smtClean="0"/>
              <a:t>Transfer of receivables with recourse</a:t>
            </a:r>
          </a:p>
          <a:p>
            <a:pPr marL="609600" indent="-609600">
              <a:buFontTx/>
              <a:buAutoNum type="arabicPeriod"/>
            </a:pPr>
            <a:r>
              <a:rPr lang="en-US" sz="2400" smtClean="0"/>
              <a:t>Product financing arrangement</a:t>
            </a:r>
          </a:p>
          <a:p>
            <a:pPr marL="609600" indent="-609600">
              <a:buFontTx/>
              <a:buAutoNum type="arabicPeriod"/>
            </a:pPr>
            <a:r>
              <a:rPr lang="en-US" sz="2400" smtClean="0"/>
              <a:t>Derivatives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228600"/>
            <a:ext cx="7848600" cy="76200"/>
          </a:xfrm>
        </p:spPr>
        <p:txBody>
          <a:bodyPr>
            <a:normAutofit fontScale="90000"/>
          </a:bodyPr>
          <a:lstStyle/>
          <a:p>
            <a:pPr fontAlgn="auto">
              <a:spcAft>
                <a:spcPts val="0"/>
              </a:spcAft>
              <a:defRPr/>
            </a:pPr>
            <a:endParaRPr lang="en-US" sz="4000">
              <a:solidFill>
                <a:schemeClr val="accent1">
                  <a:tint val="88000"/>
                  <a:satMod val="150000"/>
                </a:schemeClr>
              </a:solidFill>
            </a:endParaRPr>
          </a:p>
        </p:txBody>
      </p:sp>
      <p:sp>
        <p:nvSpPr>
          <p:cNvPr id="21507" name="Rectangle 3"/>
          <p:cNvSpPr>
            <a:spLocks noGrp="1" noChangeArrowheads="1"/>
          </p:cNvSpPr>
          <p:nvPr>
            <p:ph idx="1"/>
          </p:nvPr>
        </p:nvSpPr>
        <p:spPr>
          <a:xfrm>
            <a:off x="0" y="685800"/>
            <a:ext cx="9144000" cy="6172200"/>
          </a:xfrm>
        </p:spPr>
        <p:txBody>
          <a:bodyPr/>
          <a:lstStyle/>
          <a:p>
            <a:pPr marL="457200" indent="-457200">
              <a:lnSpc>
                <a:spcPct val="90000"/>
              </a:lnSpc>
              <a:buNone/>
            </a:pPr>
            <a:r>
              <a:rPr lang="en-US" sz="2000" dirty="0" smtClean="0"/>
              <a:t>    1. Details of Accounts Ltd. are given. </a:t>
            </a:r>
          </a:p>
          <a:p>
            <a:pPr marL="457200" indent="-457200">
              <a:lnSpc>
                <a:spcPct val="90000"/>
              </a:lnSpc>
              <a:buFontTx/>
              <a:buAutoNum type="arabicPeriod"/>
            </a:pPr>
            <a:endParaRPr lang="en-US" sz="2000" dirty="0" smtClean="0"/>
          </a:p>
          <a:p>
            <a:pPr marL="457200" indent="-457200">
              <a:lnSpc>
                <a:spcPct val="90000"/>
              </a:lnSpc>
              <a:buNone/>
            </a:pPr>
            <a:r>
              <a:rPr lang="en-US" sz="2000" dirty="0" smtClean="0"/>
              <a:t>	Compute 1. COGS 2.Gross Profit 3. Operating expenses 4. Non operating expenses 5. Net operating profit 5. Net Profit  6. Retained earnings </a:t>
            </a:r>
          </a:p>
          <a:p>
            <a:pPr>
              <a:lnSpc>
                <a:spcPct val="90000"/>
              </a:lnSpc>
              <a:buFontTx/>
              <a:buNone/>
            </a:pPr>
            <a:endParaRPr lang="en-US" dirty="0" smtClean="0"/>
          </a:p>
          <a:p>
            <a:pPr>
              <a:lnSpc>
                <a:spcPct val="90000"/>
              </a:lnSpc>
              <a:buFontTx/>
              <a:buNone/>
            </a:pPr>
            <a:r>
              <a:rPr lang="en-US" sz="1800" dirty="0" smtClean="0"/>
              <a:t>		</a:t>
            </a:r>
            <a:r>
              <a:rPr lang="en-US" sz="2000" dirty="0" smtClean="0"/>
              <a:t>Turnover                 10.00  	Loss on sale of assets   0.01</a:t>
            </a:r>
          </a:p>
          <a:p>
            <a:pPr>
              <a:lnSpc>
                <a:spcPct val="90000"/>
              </a:lnSpc>
              <a:buFontTx/>
              <a:buNone/>
            </a:pPr>
            <a:r>
              <a:rPr lang="en-US" sz="2000" dirty="0" smtClean="0"/>
              <a:t>		Materials consumed  5.00   	Office expenses            0.03</a:t>
            </a:r>
          </a:p>
          <a:p>
            <a:pPr>
              <a:lnSpc>
                <a:spcPct val="90000"/>
              </a:lnSpc>
              <a:buFontTx/>
              <a:buNone/>
            </a:pPr>
            <a:r>
              <a:rPr lang="en-US" sz="2000" dirty="0" smtClean="0"/>
              <a:t>		Processing charges   0.03  	Interest on deb.            0.30</a:t>
            </a:r>
          </a:p>
          <a:p>
            <a:pPr>
              <a:lnSpc>
                <a:spcPct val="90000"/>
              </a:lnSpc>
              <a:buFontTx/>
              <a:buNone/>
            </a:pPr>
            <a:r>
              <a:rPr lang="en-US" sz="2000" dirty="0" smtClean="0"/>
              <a:t>		Power &amp; Fuel	          0.80  	Tax	      	              0.05</a:t>
            </a:r>
          </a:p>
          <a:p>
            <a:pPr>
              <a:lnSpc>
                <a:spcPct val="90000"/>
              </a:lnSpc>
              <a:buFontTx/>
              <a:buNone/>
            </a:pPr>
            <a:r>
              <a:rPr lang="en-US" sz="2000" dirty="0" smtClean="0"/>
              <a:t>		Excise duty	          0.50    Proposed dividend         0.15</a:t>
            </a:r>
          </a:p>
          <a:p>
            <a:pPr>
              <a:lnSpc>
                <a:spcPct val="90000"/>
              </a:lnSpc>
              <a:buFontTx/>
              <a:buNone/>
            </a:pPr>
            <a:r>
              <a:rPr lang="en-US" sz="2000" dirty="0" smtClean="0"/>
              <a:t>		Wages		         </a:t>
            </a:r>
            <a:r>
              <a:rPr lang="en-US" sz="2000" dirty="0" smtClean="0"/>
              <a:t> </a:t>
            </a:r>
            <a:r>
              <a:rPr lang="en-US" sz="2000" dirty="0" smtClean="0"/>
              <a:t>0.24</a:t>
            </a:r>
          </a:p>
          <a:p>
            <a:pPr>
              <a:lnSpc>
                <a:spcPct val="90000"/>
              </a:lnSpc>
              <a:buFontTx/>
              <a:buNone/>
            </a:pPr>
            <a:r>
              <a:rPr lang="en-US" sz="2000" dirty="0" smtClean="0"/>
              <a:t>		Managerial rem.      </a:t>
            </a:r>
            <a:r>
              <a:rPr lang="en-US" sz="2000" dirty="0" smtClean="0"/>
              <a:t> </a:t>
            </a:r>
            <a:r>
              <a:rPr lang="en-US" sz="2000" dirty="0" smtClean="0"/>
              <a:t>0.03</a:t>
            </a:r>
          </a:p>
          <a:p>
            <a:pPr>
              <a:lnSpc>
                <a:spcPct val="90000"/>
              </a:lnSpc>
              <a:buFontTx/>
              <a:buNone/>
            </a:pPr>
            <a:r>
              <a:rPr lang="en-US" sz="2000" dirty="0" smtClean="0"/>
              <a:t>		Selling expenses     </a:t>
            </a:r>
            <a:r>
              <a:rPr lang="en-US" sz="2000" dirty="0" smtClean="0"/>
              <a:t> </a:t>
            </a:r>
            <a:r>
              <a:rPr lang="en-US" sz="2000" dirty="0" smtClean="0"/>
              <a:t>0.01</a:t>
            </a:r>
          </a:p>
          <a:p>
            <a:pPr>
              <a:lnSpc>
                <a:spcPct val="90000"/>
              </a:lnSpc>
              <a:buFontTx/>
              <a:buNone/>
            </a:pPr>
            <a:endParaRPr lang="en-US" sz="1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0"/>
            <a:ext cx="7848600" cy="228600"/>
          </a:xfrm>
        </p:spPr>
        <p:txBody>
          <a:bodyPr>
            <a:normAutofit fontScale="90000"/>
          </a:bodyPr>
          <a:lstStyle/>
          <a:p>
            <a:pPr fontAlgn="auto">
              <a:spcAft>
                <a:spcPts val="0"/>
              </a:spcAft>
              <a:defRPr/>
            </a:pPr>
            <a:r>
              <a:rPr lang="en-US" sz="4000" dirty="0">
                <a:solidFill>
                  <a:schemeClr val="accent1">
                    <a:tint val="88000"/>
                    <a:satMod val="150000"/>
                  </a:schemeClr>
                </a:solidFill>
              </a:rPr>
              <a:t>2.	</a:t>
            </a:r>
          </a:p>
        </p:txBody>
      </p:sp>
      <p:sp>
        <p:nvSpPr>
          <p:cNvPr id="22531" name="Rectangle 3"/>
          <p:cNvSpPr>
            <a:spLocks noGrp="1" noChangeArrowheads="1"/>
          </p:cNvSpPr>
          <p:nvPr>
            <p:ph idx="1"/>
          </p:nvPr>
        </p:nvSpPr>
        <p:spPr>
          <a:xfrm>
            <a:off x="0" y="152400"/>
            <a:ext cx="9448800" cy="6705600"/>
          </a:xfrm>
        </p:spPr>
        <p:txBody>
          <a:bodyPr/>
          <a:lstStyle/>
          <a:p>
            <a:pPr>
              <a:buFontTx/>
              <a:buNone/>
            </a:pPr>
            <a:r>
              <a:rPr lang="en-US" sz="2000" dirty="0" smtClean="0"/>
              <a:t>	</a:t>
            </a:r>
          </a:p>
          <a:p>
            <a:pPr>
              <a:buFontTx/>
              <a:buNone/>
            </a:pPr>
            <a:endParaRPr lang="en-US" sz="2000" dirty="0" smtClean="0"/>
          </a:p>
          <a:p>
            <a:pPr>
              <a:buFontTx/>
              <a:buNone/>
            </a:pPr>
            <a:r>
              <a:rPr lang="en-US" sz="2000" dirty="0" smtClean="0"/>
              <a:t>	Share capital             2.00	Inventory                     0.50</a:t>
            </a:r>
          </a:p>
          <a:p>
            <a:pPr>
              <a:buFontTx/>
              <a:buNone/>
            </a:pPr>
            <a:r>
              <a:rPr lang="en-US" sz="2000" dirty="0" smtClean="0"/>
              <a:t>	(20000 shares of Rs.10/-)     	Prepaid Expenses          0.02</a:t>
            </a:r>
          </a:p>
          <a:p>
            <a:pPr>
              <a:buFontTx/>
              <a:buNone/>
            </a:pPr>
            <a:r>
              <a:rPr lang="en-US" sz="2000" dirty="0" smtClean="0"/>
              <a:t>	Debentures	             1.00     	Adv. from customers     0.05</a:t>
            </a:r>
          </a:p>
          <a:p>
            <a:pPr>
              <a:buFontTx/>
              <a:buNone/>
            </a:pPr>
            <a:r>
              <a:rPr lang="en-US" sz="2000" dirty="0" smtClean="0"/>
              <a:t>	Reserves &amp; Surplus   3.00     	Provision for tax            0.05</a:t>
            </a:r>
          </a:p>
          <a:p>
            <a:pPr>
              <a:buFontTx/>
              <a:buNone/>
            </a:pPr>
            <a:r>
              <a:rPr lang="en-US" sz="2000" dirty="0" smtClean="0"/>
              <a:t>	Public deposits          0.25    	Outstanding expenses   0.01</a:t>
            </a:r>
          </a:p>
          <a:p>
            <a:pPr>
              <a:buFontTx/>
              <a:buNone/>
            </a:pPr>
            <a:r>
              <a:rPr lang="en-US" sz="2000" dirty="0" smtClean="0"/>
              <a:t>	Bank overdraft          0.05     	Advance tax paid          0.05</a:t>
            </a:r>
          </a:p>
          <a:p>
            <a:pPr>
              <a:buFontTx/>
              <a:buNone/>
            </a:pPr>
            <a:r>
              <a:rPr lang="en-US" sz="2000" dirty="0" smtClean="0"/>
              <a:t>	Creditors                  1.00		 Fixed Assets	              3.00</a:t>
            </a:r>
          </a:p>
          <a:p>
            <a:pPr>
              <a:buFontTx/>
              <a:buNone/>
            </a:pPr>
            <a:r>
              <a:rPr lang="en-US" sz="2000" dirty="0" smtClean="0"/>
              <a:t>   Accumulated </a:t>
            </a:r>
            <a:r>
              <a:rPr lang="en-US" sz="2000" dirty="0" err="1" smtClean="0"/>
              <a:t>depn</a:t>
            </a:r>
            <a:r>
              <a:rPr lang="en-US" sz="2000" dirty="0" smtClean="0"/>
              <a:t>.   1.00	           Trade Investments        0.20</a:t>
            </a:r>
          </a:p>
          <a:p>
            <a:pPr>
              <a:buFontTx/>
              <a:buNone/>
            </a:pPr>
            <a:r>
              <a:rPr lang="en-US" sz="2000" dirty="0" smtClean="0"/>
              <a:t>	Debtors		   1.50		 Mkt. Investments         0.02      </a:t>
            </a:r>
          </a:p>
          <a:p>
            <a:pPr>
              <a:buFontTx/>
              <a:buNone/>
            </a:pPr>
            <a:r>
              <a:rPr lang="en-US" sz="2000" dirty="0" smtClean="0"/>
              <a:t>	</a:t>
            </a:r>
          </a:p>
          <a:p>
            <a:pPr>
              <a:buFontTx/>
              <a:buNone/>
            </a:pPr>
            <a:r>
              <a:rPr lang="en-US" sz="2000" dirty="0" smtClean="0"/>
              <a:t>	</a:t>
            </a:r>
            <a:r>
              <a:rPr lang="en-US" sz="2000" u="sng" dirty="0" smtClean="0"/>
              <a:t>Compute :</a:t>
            </a:r>
          </a:p>
          <a:p>
            <a:pPr>
              <a:buFontTx/>
              <a:buNone/>
            </a:pPr>
            <a:r>
              <a:rPr lang="en-US" sz="2000" dirty="0" smtClean="0"/>
              <a:t>	    1. Net worth 2.Total capital employed</a:t>
            </a:r>
          </a:p>
          <a:p>
            <a:pPr>
              <a:buFontTx/>
              <a:buNone/>
            </a:pPr>
            <a:r>
              <a:rPr lang="en-US" sz="2000" dirty="0" smtClean="0"/>
              <a:t>	    2. Net Fixed Assets</a:t>
            </a:r>
          </a:p>
          <a:p>
            <a:pPr>
              <a:buFontTx/>
              <a:buNone/>
            </a:pPr>
            <a:r>
              <a:rPr lang="en-US" sz="2000" dirty="0" smtClean="0"/>
              <a:t>	    3. Current &amp; Quick Assets</a:t>
            </a:r>
          </a:p>
          <a:p>
            <a:pPr>
              <a:buFontTx/>
              <a:buNone/>
            </a:pPr>
            <a:r>
              <a:rPr lang="en-US" sz="2000" dirty="0" smtClean="0"/>
              <a:t>	    4. Current &amp; Quick liabilities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48600" cy="76200"/>
          </a:xfrm>
        </p:spPr>
        <p:txBody>
          <a:bodyPr>
            <a:normAutofit fontScale="90000"/>
          </a:bodyPr>
          <a:lstStyle/>
          <a:p>
            <a:pPr fontAlgn="auto">
              <a:spcAft>
                <a:spcPts val="0"/>
              </a:spcAft>
              <a:defRPr/>
            </a:pPr>
            <a:endParaRPr lang="en-US" sz="4000">
              <a:solidFill>
                <a:schemeClr val="accent1">
                  <a:tint val="88000"/>
                  <a:satMod val="150000"/>
                </a:schemeClr>
              </a:solidFill>
            </a:endParaRPr>
          </a:p>
        </p:txBody>
      </p:sp>
      <p:sp>
        <p:nvSpPr>
          <p:cNvPr id="23555" name="Rectangle 3"/>
          <p:cNvSpPr>
            <a:spLocks noGrp="1" noChangeArrowheads="1"/>
          </p:cNvSpPr>
          <p:nvPr>
            <p:ph idx="1"/>
          </p:nvPr>
        </p:nvSpPr>
        <p:spPr>
          <a:xfrm>
            <a:off x="0" y="533400"/>
            <a:ext cx="9144000" cy="6324600"/>
          </a:xfrm>
        </p:spPr>
        <p:txBody>
          <a:bodyPr/>
          <a:lstStyle/>
          <a:p>
            <a:pPr>
              <a:lnSpc>
                <a:spcPct val="90000"/>
              </a:lnSpc>
              <a:buFontTx/>
              <a:buNone/>
            </a:pPr>
            <a:r>
              <a:rPr lang="en-US" dirty="0" smtClean="0"/>
              <a:t>	</a:t>
            </a:r>
            <a:r>
              <a:rPr lang="en-US" sz="2400" dirty="0" smtClean="0"/>
              <a:t>3. 	The carrying cost of a machine as on 01.01.10 is Rs.100000. The company revalues the assets on that date at Rs.140000. What should be the accounting treatment in the books.</a:t>
            </a:r>
          </a:p>
          <a:p>
            <a:pPr>
              <a:lnSpc>
                <a:spcPct val="90000"/>
              </a:lnSpc>
              <a:buFontTx/>
              <a:buNone/>
            </a:pPr>
            <a:endParaRPr lang="en-US" sz="2400" dirty="0" smtClean="0"/>
          </a:p>
          <a:p>
            <a:pPr>
              <a:lnSpc>
                <a:spcPct val="90000"/>
              </a:lnSpc>
              <a:buFontTx/>
              <a:buNone/>
            </a:pPr>
            <a:endParaRPr lang="en-US" sz="2400" dirty="0" smtClean="0"/>
          </a:p>
          <a:p>
            <a:pPr>
              <a:lnSpc>
                <a:spcPct val="90000"/>
              </a:lnSpc>
              <a:buFontTx/>
              <a:buNone/>
            </a:pPr>
            <a:r>
              <a:rPr lang="en-US" sz="2400" dirty="0" smtClean="0"/>
              <a:t>	4.	A Ltd. appoints B as his agent for selling goods for a commission of 5% on sales made. The agent made a sale of Rs.300000 during the year. What should be the amount of commission actually paid to the agent. ( TDS rate :5% + </a:t>
            </a:r>
            <a:r>
              <a:rPr lang="en-US" sz="2400" dirty="0" err="1" smtClean="0"/>
              <a:t>sc+e.cess</a:t>
            </a:r>
            <a:r>
              <a:rPr lang="en-US" sz="2400" dirty="0" smtClean="0"/>
              <a:t> )</a:t>
            </a:r>
          </a:p>
          <a:p>
            <a:pPr>
              <a:lnSpc>
                <a:spcPct val="90000"/>
              </a:lnSpc>
              <a:buFontTx/>
              <a:buNone/>
            </a:pPr>
            <a:endParaRPr lang="en-US" sz="2400" dirty="0" smtClean="0"/>
          </a:p>
          <a:p>
            <a:pPr>
              <a:lnSpc>
                <a:spcPct val="90000"/>
              </a:lnSpc>
              <a:buFontTx/>
              <a:buNone/>
            </a:pPr>
            <a:r>
              <a:rPr lang="en-US" sz="2400" dirty="0" smtClean="0"/>
              <a:t>	Also discuss the accounting treatment in the books of accounts.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228600"/>
            <a:ext cx="7848600" cy="76200"/>
          </a:xfrm>
        </p:spPr>
        <p:txBody>
          <a:bodyPr>
            <a:normAutofit fontScale="90000"/>
          </a:bodyPr>
          <a:lstStyle/>
          <a:p>
            <a:pPr fontAlgn="auto">
              <a:spcAft>
                <a:spcPts val="0"/>
              </a:spcAft>
              <a:defRPr/>
            </a:pPr>
            <a:endParaRPr lang="en-US" sz="4000">
              <a:solidFill>
                <a:schemeClr val="accent1">
                  <a:tint val="88000"/>
                  <a:satMod val="150000"/>
                </a:schemeClr>
              </a:solidFill>
            </a:endParaRPr>
          </a:p>
        </p:txBody>
      </p:sp>
      <p:sp>
        <p:nvSpPr>
          <p:cNvPr id="24579" name="Rectangle 3"/>
          <p:cNvSpPr>
            <a:spLocks noGrp="1" noChangeArrowheads="1"/>
          </p:cNvSpPr>
          <p:nvPr>
            <p:ph idx="1"/>
          </p:nvPr>
        </p:nvSpPr>
        <p:spPr>
          <a:xfrm>
            <a:off x="228600" y="533400"/>
            <a:ext cx="8686800" cy="6324600"/>
          </a:xfrm>
        </p:spPr>
        <p:txBody>
          <a:bodyPr/>
          <a:lstStyle/>
          <a:p>
            <a:pPr>
              <a:buFontTx/>
              <a:buNone/>
            </a:pPr>
            <a:r>
              <a:rPr lang="en-US" dirty="0" smtClean="0"/>
              <a:t>	5.	 A Ltd. has investments of Rs.100000 in debentures carrying an interest rate of 12%. What should be the income </a:t>
            </a:r>
            <a:r>
              <a:rPr lang="en-US" dirty="0" err="1" smtClean="0"/>
              <a:t>recognised</a:t>
            </a:r>
            <a:r>
              <a:rPr lang="en-US" dirty="0" smtClean="0"/>
              <a:t> in the books of accounts. ( TDS rate 10% +</a:t>
            </a:r>
            <a:r>
              <a:rPr lang="en-US" dirty="0" err="1" smtClean="0"/>
              <a:t>sc+e.cess</a:t>
            </a:r>
            <a:r>
              <a:rPr lang="en-US" dirty="0" smtClean="0"/>
              <a:t>)</a:t>
            </a:r>
          </a:p>
          <a:p>
            <a:pPr>
              <a:buFontTx/>
              <a:buNone/>
            </a:pPr>
            <a:endParaRPr lang="en-US" dirty="0" smtClean="0"/>
          </a:p>
          <a:p>
            <a:pPr>
              <a:buFontTx/>
              <a:buNone/>
            </a:pPr>
            <a:r>
              <a:rPr lang="en-US" dirty="0" smtClean="0"/>
              <a:t> 6. A Ltd. sells TV sets with a warranty of 1 year. In the year 2009-10 it sold 100000 units . The company estimates that 80% of the units shall have no defects. , 15% shall have minor defects ( costing Rs.500 each ) and 5% will have major defects ( costing Rs.10000 each ). Should it </a:t>
            </a:r>
            <a:r>
              <a:rPr lang="en-US" dirty="0" err="1" smtClean="0"/>
              <a:t>recognise</a:t>
            </a:r>
            <a:r>
              <a:rPr lang="en-US" dirty="0" smtClean="0"/>
              <a:t> the liability in the books of accounts.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09600" y="228600"/>
            <a:ext cx="7848600" cy="76200"/>
          </a:xfrm>
        </p:spPr>
        <p:txBody>
          <a:bodyPr>
            <a:normAutofit fontScale="90000"/>
          </a:bodyPr>
          <a:lstStyle/>
          <a:p>
            <a:pPr fontAlgn="auto">
              <a:spcAft>
                <a:spcPts val="0"/>
              </a:spcAft>
              <a:defRPr/>
            </a:pPr>
            <a:endParaRPr lang="en-US" sz="4000">
              <a:solidFill>
                <a:schemeClr val="accent1">
                  <a:tint val="88000"/>
                  <a:satMod val="150000"/>
                </a:schemeClr>
              </a:solidFill>
            </a:endParaRPr>
          </a:p>
        </p:txBody>
      </p:sp>
      <p:sp>
        <p:nvSpPr>
          <p:cNvPr id="25603" name="Rectangle 3"/>
          <p:cNvSpPr>
            <a:spLocks noGrp="1" noChangeArrowheads="1"/>
          </p:cNvSpPr>
          <p:nvPr>
            <p:ph idx="1"/>
          </p:nvPr>
        </p:nvSpPr>
        <p:spPr>
          <a:xfrm>
            <a:off x="0" y="381000"/>
            <a:ext cx="9144000" cy="6477000"/>
          </a:xfrm>
        </p:spPr>
        <p:txBody>
          <a:bodyPr/>
          <a:lstStyle/>
          <a:p>
            <a:pPr marL="533400" indent="-533400">
              <a:buFontTx/>
              <a:buNone/>
            </a:pPr>
            <a:r>
              <a:rPr lang="en-US" dirty="0" smtClean="0"/>
              <a:t>7.	The ED of  a company wants your opinion on the following areas :</a:t>
            </a:r>
          </a:p>
          <a:p>
            <a:pPr marL="533400" indent="-533400">
              <a:buFontTx/>
              <a:buNone/>
            </a:pPr>
            <a:endParaRPr lang="en-US" dirty="0" smtClean="0"/>
          </a:p>
          <a:p>
            <a:pPr marL="533400" indent="-533400">
              <a:buFont typeface="+mj-lt"/>
              <a:buAutoNum type="arabicPeriod"/>
            </a:pPr>
            <a:r>
              <a:rPr lang="en-US" sz="2400" dirty="0" smtClean="0"/>
              <a:t>The prices of  some of the machineries bought last year has gone up by 100 to 150 percent. The management wants to include the machineries at the market prices in the financial statements.</a:t>
            </a:r>
          </a:p>
          <a:p>
            <a:pPr marL="533400" indent="-533400">
              <a:buFont typeface="+mj-lt"/>
              <a:buAutoNum type="arabicPeriod"/>
            </a:pPr>
            <a:r>
              <a:rPr lang="en-US" sz="2400" dirty="0" smtClean="0"/>
              <a:t>One of the factory buildings was seriously damaged by the recent earthquake but it happened after the balance sheet date. Should a provision be made in the accounts for the same.</a:t>
            </a:r>
          </a:p>
          <a:p>
            <a:pPr marL="533400" indent="-533400">
              <a:buFont typeface="+mj-lt"/>
              <a:buAutoNum type="arabicPeriod"/>
            </a:pPr>
            <a:r>
              <a:rPr lang="en-US" sz="2400" dirty="0" smtClean="0"/>
              <a:t>	The management proposes to discontinue the </a:t>
            </a:r>
            <a:r>
              <a:rPr lang="en-US" sz="2400" dirty="0" err="1" smtClean="0"/>
              <a:t>maintainence</a:t>
            </a:r>
            <a:r>
              <a:rPr lang="en-US" sz="2400" dirty="0" smtClean="0"/>
              <a:t> of fixed assets register due to a cost reduction </a:t>
            </a:r>
            <a:r>
              <a:rPr lang="en-US" sz="2400" dirty="0" err="1" smtClean="0"/>
              <a:t>programme</a:t>
            </a:r>
            <a:r>
              <a:rPr lang="en-US" sz="2400" dirty="0" smtClean="0"/>
              <a:t> in the company.</a:t>
            </a:r>
          </a:p>
          <a:p>
            <a:pPr marL="533400" indent="-533400">
              <a:buFont typeface="+mj-lt"/>
              <a:buAutoNum type="arabicPeriod"/>
            </a:pPr>
            <a:endParaRPr lang="en-US"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228600"/>
            <a:ext cx="7848600" cy="76200"/>
          </a:xfrm>
        </p:spPr>
        <p:txBody>
          <a:bodyPr>
            <a:normAutofit fontScale="90000"/>
          </a:bodyPr>
          <a:lstStyle/>
          <a:p>
            <a:pPr fontAlgn="auto">
              <a:spcAft>
                <a:spcPts val="0"/>
              </a:spcAft>
              <a:defRPr/>
            </a:pPr>
            <a:endParaRPr lang="en-US" sz="4000">
              <a:solidFill>
                <a:schemeClr val="accent1">
                  <a:tint val="88000"/>
                  <a:satMod val="150000"/>
                </a:schemeClr>
              </a:solidFill>
            </a:endParaRPr>
          </a:p>
        </p:txBody>
      </p:sp>
      <p:sp>
        <p:nvSpPr>
          <p:cNvPr id="9219" name="Rectangle 3"/>
          <p:cNvSpPr>
            <a:spLocks noGrp="1" noChangeArrowheads="1"/>
          </p:cNvSpPr>
          <p:nvPr>
            <p:ph idx="1"/>
          </p:nvPr>
        </p:nvSpPr>
        <p:spPr>
          <a:xfrm>
            <a:off x="0" y="381000"/>
            <a:ext cx="8839200" cy="6172200"/>
          </a:xfrm>
        </p:spPr>
        <p:txBody>
          <a:bodyPr/>
          <a:lstStyle/>
          <a:p>
            <a:pPr>
              <a:buFontTx/>
              <a:buNone/>
            </a:pPr>
            <a:r>
              <a:rPr lang="en-US" dirty="0" smtClean="0"/>
              <a:t>	Balance Sheet</a:t>
            </a:r>
          </a:p>
          <a:p>
            <a:endParaRPr lang="en-US" dirty="0" smtClean="0"/>
          </a:p>
          <a:p>
            <a:endParaRPr lang="en-US" dirty="0" smtClean="0"/>
          </a:p>
          <a:p>
            <a:pPr lvl="1">
              <a:buNone/>
            </a:pPr>
            <a:r>
              <a:rPr lang="en-US" dirty="0" smtClean="0"/>
              <a:t>	  1. Asset structure and its financing</a:t>
            </a:r>
          </a:p>
          <a:p>
            <a:pPr>
              <a:buNone/>
            </a:pPr>
            <a:r>
              <a:rPr lang="en-US" sz="2400" dirty="0" smtClean="0"/>
              <a:t>	    2.Efficient management of assets and 			liabilities</a:t>
            </a:r>
          </a:p>
          <a:p>
            <a:pPr>
              <a:buNone/>
            </a:pPr>
            <a:r>
              <a:rPr lang="en-US" sz="2400" dirty="0" smtClean="0"/>
              <a:t>	    3.Prepared as on a given date in a specific 		 format -generally vertical form</a:t>
            </a:r>
          </a:p>
          <a:p>
            <a:pPr>
              <a:buNone/>
            </a:pPr>
            <a:r>
              <a:rPr lang="en-US" sz="2400" dirty="0" smtClean="0"/>
              <a:t>	    4.Two years comparative figures</a:t>
            </a:r>
          </a:p>
          <a:p>
            <a:pPr>
              <a:buNone/>
            </a:pPr>
            <a:r>
              <a:rPr lang="en-US" sz="2400" dirty="0" smtClean="0"/>
              <a:t>	    5. Grouping and sub grouping of assets and 		 liabilities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28600"/>
            <a:ext cx="7848600" cy="76200"/>
          </a:xfrm>
        </p:spPr>
        <p:txBody>
          <a:bodyPr>
            <a:normAutofit fontScale="90000"/>
          </a:bodyPr>
          <a:lstStyle/>
          <a:p>
            <a:pPr fontAlgn="auto">
              <a:spcAft>
                <a:spcPts val="0"/>
              </a:spcAft>
              <a:defRPr/>
            </a:pPr>
            <a:endParaRPr lang="en-US" sz="4000">
              <a:solidFill>
                <a:schemeClr val="accent1">
                  <a:tint val="88000"/>
                  <a:satMod val="150000"/>
                </a:schemeClr>
              </a:solidFill>
            </a:endParaRPr>
          </a:p>
        </p:txBody>
      </p:sp>
      <p:sp>
        <p:nvSpPr>
          <p:cNvPr id="26627" name="Rectangle 3"/>
          <p:cNvSpPr>
            <a:spLocks noGrp="1" noChangeArrowheads="1"/>
          </p:cNvSpPr>
          <p:nvPr>
            <p:ph idx="1"/>
          </p:nvPr>
        </p:nvSpPr>
        <p:spPr>
          <a:xfrm>
            <a:off x="0" y="533400"/>
            <a:ext cx="9144000" cy="6324600"/>
          </a:xfrm>
        </p:spPr>
        <p:txBody>
          <a:bodyPr/>
          <a:lstStyle/>
          <a:p>
            <a:pPr>
              <a:lnSpc>
                <a:spcPct val="80000"/>
              </a:lnSpc>
              <a:buFontTx/>
              <a:buNone/>
            </a:pPr>
            <a:r>
              <a:rPr lang="en-US" smtClean="0"/>
              <a:t>8.	Whether the amount of long term debt payable in the next 12 months should be shown as current liability ?</a:t>
            </a:r>
          </a:p>
          <a:p>
            <a:pPr>
              <a:lnSpc>
                <a:spcPct val="80000"/>
              </a:lnSpc>
              <a:buFontTx/>
              <a:buNone/>
            </a:pPr>
            <a:endParaRPr lang="en-US" smtClean="0"/>
          </a:p>
          <a:p>
            <a:pPr>
              <a:lnSpc>
                <a:spcPct val="80000"/>
              </a:lnSpc>
              <a:buFontTx/>
              <a:buNone/>
            </a:pPr>
            <a:r>
              <a:rPr lang="en-US" smtClean="0"/>
              <a:t>9.	How should interest accrued on loans not due be treated ?</a:t>
            </a:r>
          </a:p>
          <a:p>
            <a:pPr>
              <a:lnSpc>
                <a:spcPct val="80000"/>
              </a:lnSpc>
              <a:buFontTx/>
              <a:buNone/>
            </a:pPr>
            <a:endParaRPr lang="en-US" smtClean="0"/>
          </a:p>
          <a:p>
            <a:pPr>
              <a:lnSpc>
                <a:spcPct val="80000"/>
              </a:lnSpc>
              <a:buFontTx/>
              <a:buNone/>
            </a:pPr>
            <a:r>
              <a:rPr lang="en-US" smtClean="0"/>
              <a:t>10. A company’s records shows the following :</a:t>
            </a:r>
          </a:p>
          <a:p>
            <a:pPr>
              <a:lnSpc>
                <a:spcPct val="80000"/>
              </a:lnSpc>
              <a:buFontTx/>
              <a:buNone/>
            </a:pPr>
            <a:endParaRPr lang="en-US" smtClean="0"/>
          </a:p>
          <a:p>
            <a:pPr>
              <a:lnSpc>
                <a:spcPct val="80000"/>
              </a:lnSpc>
              <a:buFontTx/>
              <a:buNone/>
            </a:pPr>
            <a:r>
              <a:rPr lang="en-US" smtClean="0"/>
              <a:t>	a) Income Tax pending appeals – Rs.230500</a:t>
            </a:r>
          </a:p>
          <a:p>
            <a:pPr>
              <a:lnSpc>
                <a:spcPct val="80000"/>
              </a:lnSpc>
              <a:buFontTx/>
              <a:buNone/>
            </a:pPr>
            <a:r>
              <a:rPr lang="en-US" smtClean="0"/>
              <a:t>	b) Sales tax demand paid under protest – Rs. 278950</a:t>
            </a:r>
          </a:p>
          <a:p>
            <a:pPr>
              <a:lnSpc>
                <a:spcPct val="80000"/>
              </a:lnSpc>
              <a:buFontTx/>
              <a:buNone/>
            </a:pPr>
            <a:r>
              <a:rPr lang="en-US" smtClean="0"/>
              <a:t>     c) Counter claim by contractors – Rs. 85000</a:t>
            </a:r>
          </a:p>
          <a:p>
            <a:pPr>
              <a:lnSpc>
                <a:spcPct val="80000"/>
              </a:lnSpc>
              <a:buFontTx/>
              <a:buNone/>
            </a:pPr>
            <a:endParaRPr lang="en-US" smtClean="0"/>
          </a:p>
          <a:p>
            <a:pPr>
              <a:lnSpc>
                <a:spcPct val="80000"/>
              </a:lnSpc>
              <a:buFontTx/>
              <a:buNone/>
            </a:pPr>
            <a:r>
              <a:rPr lang="en-US" smtClean="0"/>
              <a:t>	How should the above items be treated and disclosed in Accounts ?</a:t>
            </a:r>
          </a:p>
          <a:p>
            <a:pPr>
              <a:lnSpc>
                <a:spcPct val="80000"/>
              </a:lnSpc>
              <a:buFontTx/>
              <a:buNone/>
            </a:pPr>
            <a:endParaRPr lang="en-US" smtClean="0"/>
          </a:p>
          <a:p>
            <a:pPr>
              <a:lnSpc>
                <a:spcPct val="80000"/>
              </a:lnSpc>
              <a:buFontTx/>
              <a:buNone/>
            </a:pPr>
            <a:endParaRPr lang="en-US" smtClean="0"/>
          </a:p>
          <a:p>
            <a:pPr>
              <a:lnSpc>
                <a:spcPct val="80000"/>
              </a:lnSpc>
              <a:buFontTx/>
              <a:buNone/>
            </a:pP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6096000"/>
            <a:ext cx="8183880" cy="228600"/>
          </a:xfrm>
        </p:spPr>
        <p:txBody>
          <a:bodyPr>
            <a:normAutofit fontScale="90000"/>
          </a:bodyPr>
          <a:lstStyle/>
          <a:p>
            <a:endParaRPr lang="en-US" dirty="0"/>
          </a:p>
        </p:txBody>
      </p:sp>
      <p:sp>
        <p:nvSpPr>
          <p:cNvPr id="3" name="Content Placeholder 2"/>
          <p:cNvSpPr>
            <a:spLocks noGrp="1"/>
          </p:cNvSpPr>
          <p:nvPr>
            <p:ph idx="1"/>
          </p:nvPr>
        </p:nvSpPr>
        <p:spPr>
          <a:xfrm>
            <a:off x="502920" y="530352"/>
            <a:ext cx="8183880" cy="5489448"/>
          </a:xfrm>
        </p:spPr>
        <p:txBody>
          <a:bodyPr/>
          <a:lstStyle/>
          <a:p>
            <a:endParaRPr lang="en-US" sz="2000" dirty="0" smtClean="0"/>
          </a:p>
          <a:p>
            <a:endParaRPr lang="en-US" sz="2000" dirty="0" smtClean="0"/>
          </a:p>
          <a:p>
            <a:pPr>
              <a:buNone/>
            </a:pPr>
            <a:r>
              <a:rPr lang="en-US" sz="2000" dirty="0" smtClean="0"/>
              <a:t>	Classify the following accounts in financial statements into Tangible fixed assets, Intangible fixed assets, current assets , current liabilities, long term liabilities, equity, income, gains, losses , expenses</a:t>
            </a:r>
          </a:p>
          <a:p>
            <a:pPr>
              <a:buNone/>
            </a:pPr>
            <a:r>
              <a:rPr lang="en-US" sz="2000" dirty="0" smtClean="0"/>
              <a:t>	</a:t>
            </a: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989320"/>
            <a:ext cx="8183880" cy="45719"/>
          </a:xfrm>
        </p:spPr>
        <p:txBody>
          <a:bodyPr>
            <a:normAutofit fontScale="90000"/>
          </a:bodyPr>
          <a:lstStyle/>
          <a:p>
            <a:endParaRPr lang="en-US" dirty="0"/>
          </a:p>
        </p:txBody>
      </p:sp>
      <p:sp>
        <p:nvSpPr>
          <p:cNvPr id="3" name="Content Placeholder 2"/>
          <p:cNvSpPr>
            <a:spLocks noGrp="1"/>
          </p:cNvSpPr>
          <p:nvPr>
            <p:ph idx="1"/>
          </p:nvPr>
        </p:nvSpPr>
        <p:spPr>
          <a:xfrm>
            <a:off x="502920" y="530352"/>
            <a:ext cx="8412480" cy="6556248"/>
          </a:xfrm>
        </p:spPr>
        <p:txBody>
          <a:bodyPr/>
          <a:lstStyle/>
          <a:p>
            <a:r>
              <a:rPr lang="en-US" sz="2000" dirty="0" smtClean="0"/>
              <a:t>1.Receivables 2.Land</a:t>
            </a:r>
            <a:r>
              <a:rPr lang="en-US" sz="2000" dirty="0" smtClean="0"/>
              <a:t>, </a:t>
            </a:r>
            <a:r>
              <a:rPr lang="en-US" sz="2000" dirty="0" smtClean="0"/>
              <a:t>3.Goodwill</a:t>
            </a:r>
            <a:r>
              <a:rPr lang="en-US" sz="2000" dirty="0" smtClean="0"/>
              <a:t>, </a:t>
            </a:r>
            <a:r>
              <a:rPr lang="en-US" sz="2000" dirty="0" smtClean="0"/>
              <a:t>4.Bad </a:t>
            </a:r>
            <a:r>
              <a:rPr lang="en-US" sz="2000" dirty="0" smtClean="0"/>
              <a:t>debt, </a:t>
            </a:r>
            <a:r>
              <a:rPr lang="en-US" sz="2000" dirty="0" smtClean="0"/>
              <a:t>5.Purchases</a:t>
            </a:r>
            <a:r>
              <a:rPr lang="en-US" sz="2000" dirty="0" smtClean="0"/>
              <a:t>, </a:t>
            </a:r>
            <a:r>
              <a:rPr lang="en-US" sz="2000" dirty="0" smtClean="0"/>
              <a:t>6.Sales</a:t>
            </a:r>
            <a:r>
              <a:rPr lang="en-US" sz="2000" dirty="0" smtClean="0"/>
              <a:t>, </a:t>
            </a:r>
            <a:r>
              <a:rPr lang="en-US" sz="2000" dirty="0" smtClean="0"/>
              <a:t>7.Real </a:t>
            </a:r>
            <a:r>
              <a:rPr lang="en-US" sz="2000" dirty="0" smtClean="0"/>
              <a:t>estate ( not used for business ) </a:t>
            </a:r>
            <a:r>
              <a:rPr lang="en-US" sz="2000" dirty="0" smtClean="0"/>
              <a:t>8. </a:t>
            </a:r>
            <a:r>
              <a:rPr lang="en-US" sz="2000" dirty="0" smtClean="0"/>
              <a:t>Bad debt, </a:t>
            </a:r>
            <a:r>
              <a:rPr lang="en-US" sz="2000" dirty="0" smtClean="0"/>
              <a:t>9.Rents </a:t>
            </a:r>
            <a:r>
              <a:rPr lang="en-US" sz="2000" dirty="0" smtClean="0"/>
              <a:t>&amp; taxes, </a:t>
            </a:r>
            <a:r>
              <a:rPr lang="en-US" sz="2000" dirty="0" smtClean="0"/>
              <a:t>10.Insurance </a:t>
            </a:r>
            <a:r>
              <a:rPr lang="en-US" sz="2000" dirty="0" smtClean="0"/>
              <a:t>premium paid in advance, </a:t>
            </a:r>
            <a:r>
              <a:rPr lang="en-US" sz="2000" dirty="0" smtClean="0"/>
              <a:t>11.Insurance </a:t>
            </a:r>
            <a:r>
              <a:rPr lang="en-US" sz="2000" dirty="0" smtClean="0"/>
              <a:t>premium paid, </a:t>
            </a:r>
            <a:r>
              <a:rPr lang="en-US" sz="2000" dirty="0" smtClean="0"/>
              <a:t>12.Insurance </a:t>
            </a:r>
            <a:r>
              <a:rPr lang="en-US" sz="2000" dirty="0" smtClean="0"/>
              <a:t>claim </a:t>
            </a:r>
            <a:r>
              <a:rPr lang="en-US" sz="2000" dirty="0" smtClean="0"/>
              <a:t>received,13 </a:t>
            </a:r>
            <a:r>
              <a:rPr lang="en-US" sz="2000" dirty="0" smtClean="0"/>
              <a:t>Freight </a:t>
            </a:r>
            <a:r>
              <a:rPr lang="en-US" sz="2000" dirty="0" smtClean="0"/>
              <a:t>inward,14 Freight outward,15. </a:t>
            </a:r>
            <a:r>
              <a:rPr lang="en-US" sz="2000" dirty="0" smtClean="0"/>
              <a:t>deposit with custom </a:t>
            </a:r>
            <a:r>
              <a:rPr lang="en-US" sz="2000" dirty="0" smtClean="0"/>
              <a:t>authority,16. </a:t>
            </a:r>
            <a:r>
              <a:rPr lang="en-US" sz="2000" dirty="0" smtClean="0"/>
              <a:t>Sales tax from </a:t>
            </a:r>
            <a:r>
              <a:rPr lang="en-US" sz="2000" dirty="0" smtClean="0"/>
              <a:t>sales,17. </a:t>
            </a:r>
            <a:r>
              <a:rPr lang="en-US" sz="2000" dirty="0" smtClean="0"/>
              <a:t>Bank </a:t>
            </a:r>
            <a:r>
              <a:rPr lang="en-US" sz="2000" dirty="0" smtClean="0"/>
              <a:t>charges,18. Depreciation,19. </a:t>
            </a:r>
            <a:r>
              <a:rPr lang="en-US" sz="2000" dirty="0" smtClean="0"/>
              <a:t>Share </a:t>
            </a:r>
            <a:r>
              <a:rPr lang="en-US" sz="2000" dirty="0" smtClean="0"/>
              <a:t>capital,20. </a:t>
            </a:r>
            <a:r>
              <a:rPr lang="en-US" sz="2000" dirty="0" smtClean="0"/>
              <a:t>Shares in Reliance Industries, </a:t>
            </a:r>
            <a:r>
              <a:rPr lang="en-US" sz="2000" dirty="0" smtClean="0"/>
              <a:t>21.Excise </a:t>
            </a:r>
            <a:r>
              <a:rPr lang="en-US" sz="2000" dirty="0" smtClean="0"/>
              <a:t>duty </a:t>
            </a:r>
            <a:r>
              <a:rPr lang="en-US" sz="2000" dirty="0" smtClean="0"/>
              <a:t>paid,22. </a:t>
            </a:r>
            <a:r>
              <a:rPr lang="en-US" sz="2000" dirty="0" smtClean="0"/>
              <a:t>Advances from customers, </a:t>
            </a:r>
            <a:r>
              <a:rPr lang="en-US" sz="2000" dirty="0" smtClean="0"/>
              <a:t>23.Advances </a:t>
            </a:r>
            <a:r>
              <a:rPr lang="en-US" sz="2000" dirty="0" smtClean="0"/>
              <a:t>to suppliers, </a:t>
            </a:r>
            <a:r>
              <a:rPr lang="en-US" sz="2000" dirty="0" smtClean="0"/>
              <a:t>24.Copy </a:t>
            </a:r>
            <a:r>
              <a:rPr lang="en-US" sz="2000" dirty="0" smtClean="0"/>
              <a:t>right, </a:t>
            </a:r>
            <a:r>
              <a:rPr lang="en-US" sz="2000" dirty="0" smtClean="0"/>
              <a:t>25.Cheques </a:t>
            </a:r>
            <a:r>
              <a:rPr lang="en-US" sz="2000" dirty="0" smtClean="0"/>
              <a:t>in hand, </a:t>
            </a:r>
            <a:r>
              <a:rPr lang="en-US" sz="2000" dirty="0" smtClean="0"/>
              <a:t>26.Bills </a:t>
            </a:r>
            <a:r>
              <a:rPr lang="en-US" sz="2000" dirty="0" smtClean="0"/>
              <a:t>receivable, </a:t>
            </a:r>
            <a:r>
              <a:rPr lang="en-US" sz="2000" dirty="0" smtClean="0"/>
              <a:t>27.Goods </a:t>
            </a:r>
            <a:r>
              <a:rPr lang="en-US" sz="2000" dirty="0" smtClean="0"/>
              <a:t>lying with customers for approval, </a:t>
            </a:r>
            <a:r>
              <a:rPr lang="en-US" sz="2000" dirty="0" smtClean="0"/>
              <a:t>28.Staff </a:t>
            </a:r>
            <a:r>
              <a:rPr lang="en-US" sz="2000" dirty="0" smtClean="0"/>
              <a:t>welfare expenses, </a:t>
            </a:r>
            <a:r>
              <a:rPr lang="en-US" sz="2000" dirty="0" smtClean="0"/>
              <a:t>29.Repairs </a:t>
            </a:r>
            <a:r>
              <a:rPr lang="en-US" sz="2000" dirty="0" smtClean="0"/>
              <a:t>and maintenance, </a:t>
            </a:r>
            <a:r>
              <a:rPr lang="en-US" sz="2000" dirty="0" smtClean="0"/>
              <a:t>30.Interest </a:t>
            </a:r>
            <a:r>
              <a:rPr lang="en-US" sz="2000" dirty="0" smtClean="0"/>
              <a:t>paid, </a:t>
            </a:r>
            <a:r>
              <a:rPr lang="en-US" sz="2000" dirty="0" smtClean="0"/>
              <a:t>31.Power </a:t>
            </a:r>
            <a:r>
              <a:rPr lang="en-US" sz="2000" dirty="0" smtClean="0"/>
              <a:t>&amp; fuel, </a:t>
            </a:r>
            <a:r>
              <a:rPr lang="en-US" sz="2000" dirty="0" smtClean="0"/>
              <a:t>32.Discount </a:t>
            </a:r>
            <a:r>
              <a:rPr lang="en-US" sz="2000" dirty="0" smtClean="0"/>
              <a:t>received from suppliers, </a:t>
            </a:r>
            <a:r>
              <a:rPr lang="en-US" sz="2000" dirty="0" smtClean="0"/>
              <a:t>33,Discount </a:t>
            </a:r>
            <a:r>
              <a:rPr lang="en-US" sz="2000" dirty="0" smtClean="0"/>
              <a:t>allowed to customers, </a:t>
            </a:r>
            <a:r>
              <a:rPr lang="en-US" sz="2000" dirty="0" smtClean="0"/>
              <a:t>34.Bank </a:t>
            </a:r>
            <a:r>
              <a:rPr lang="en-US" sz="2000" dirty="0" smtClean="0"/>
              <a:t>charges, </a:t>
            </a:r>
            <a:r>
              <a:rPr lang="en-US" sz="2000" dirty="0" smtClean="0"/>
              <a:t>35.Cash </a:t>
            </a:r>
            <a:r>
              <a:rPr lang="en-US" sz="2000" dirty="0" smtClean="0"/>
              <a:t>credit form Bank of India, </a:t>
            </a:r>
            <a:r>
              <a:rPr lang="en-US" sz="2000" dirty="0" smtClean="0"/>
              <a:t>36.Railway </a:t>
            </a:r>
            <a:r>
              <a:rPr lang="en-US" sz="2000" dirty="0" smtClean="0"/>
              <a:t>siding, </a:t>
            </a:r>
            <a:r>
              <a:rPr lang="en-US" sz="2000" dirty="0" smtClean="0"/>
              <a:t>37.Travelling </a:t>
            </a:r>
            <a:r>
              <a:rPr lang="en-US" sz="2000" dirty="0" smtClean="0"/>
              <a:t>expenses, </a:t>
            </a:r>
            <a:r>
              <a:rPr lang="en-US" sz="2000" dirty="0" smtClean="0"/>
              <a:t>38.Training expenses,39. </a:t>
            </a:r>
            <a:r>
              <a:rPr lang="en-US" sz="2000" dirty="0" smtClean="0"/>
              <a:t>Fixed deposit with Banks, </a:t>
            </a:r>
            <a:r>
              <a:rPr lang="en-US" sz="2000" dirty="0" smtClean="0"/>
              <a:t>40.Loss </a:t>
            </a:r>
            <a:r>
              <a:rPr lang="en-US" sz="2000" dirty="0" smtClean="0"/>
              <a:t>by fire, </a:t>
            </a:r>
            <a:r>
              <a:rPr lang="en-US" sz="2000" dirty="0" smtClean="0"/>
              <a:t>41.Profit </a:t>
            </a:r>
            <a:r>
              <a:rPr lang="en-US" sz="2000" dirty="0" smtClean="0"/>
              <a:t>on sale of assets, </a:t>
            </a:r>
            <a:r>
              <a:rPr lang="en-US" sz="2000" dirty="0" smtClean="0"/>
              <a:t>42.Creditors</a:t>
            </a:r>
            <a:r>
              <a:rPr lang="en-US" sz="2000" dirty="0" smtClean="0"/>
              <a:t>, </a:t>
            </a:r>
            <a:r>
              <a:rPr lang="en-US" sz="2000" dirty="0" smtClean="0"/>
              <a:t>43.Advances </a:t>
            </a:r>
            <a:r>
              <a:rPr lang="en-US" sz="2000" dirty="0" smtClean="0"/>
              <a:t>to employees, </a:t>
            </a:r>
            <a:r>
              <a:rPr lang="en-US" sz="2000" dirty="0" smtClean="0"/>
              <a:t>44.Expenses </a:t>
            </a:r>
            <a:r>
              <a:rPr lang="en-US" sz="2000" dirty="0" smtClean="0"/>
              <a:t>of epoxy painting ( painting done every 5 years ), </a:t>
            </a:r>
            <a:r>
              <a:rPr lang="en-US" sz="2000" dirty="0" smtClean="0"/>
              <a:t>45.Loan </a:t>
            </a:r>
            <a:r>
              <a:rPr lang="en-US" sz="2000" dirty="0" smtClean="0"/>
              <a:t>from IDBI, </a:t>
            </a:r>
            <a:r>
              <a:rPr lang="en-US" sz="2000" dirty="0" smtClean="0"/>
              <a:t>46.Retained </a:t>
            </a:r>
            <a:r>
              <a:rPr lang="en-US" sz="2000" dirty="0" smtClean="0"/>
              <a:t>earnings, Plant &amp; Machinery, </a:t>
            </a:r>
            <a:r>
              <a:rPr lang="en-US" sz="2000" dirty="0" smtClean="0"/>
              <a:t>47.Provision </a:t>
            </a:r>
            <a:r>
              <a:rPr lang="en-US" sz="2000" dirty="0" smtClean="0"/>
              <a:t>for taxation </a:t>
            </a:r>
            <a:r>
              <a:rPr lang="en-US" sz="2000" dirty="0" smtClean="0"/>
              <a:t>,48. </a:t>
            </a:r>
            <a:r>
              <a:rPr lang="en-US" sz="2000" dirty="0" smtClean="0"/>
              <a:t>Advance tax </a:t>
            </a:r>
            <a:r>
              <a:rPr lang="en-US" sz="2000" dirty="0" smtClean="0"/>
              <a:t>paid 49. Copyrights 50. </a:t>
            </a:r>
            <a:r>
              <a:rPr lang="en-US" sz="2000" smtClean="0"/>
              <a:t>Royalties received.</a:t>
            </a:r>
            <a:endParaRPr lang="en-US" sz="2000" dirty="0" smtClean="0"/>
          </a:p>
          <a:p>
            <a:r>
              <a:rPr lang="en-US" sz="2000" dirty="0" smtClean="0"/>
              <a:t> </a:t>
            </a:r>
          </a:p>
          <a:p>
            <a:r>
              <a:rPr lang="en-US" sz="2000" dirty="0" smtClean="0"/>
              <a:t> </a:t>
            </a:r>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title"/>
          </p:nvPr>
        </p:nvSpPr>
        <p:spPr/>
        <p:txBody>
          <a:bodyPr/>
          <a:lstStyle/>
          <a:p>
            <a:pPr fontAlgn="auto">
              <a:spcAft>
                <a:spcPts val="0"/>
              </a:spcAft>
              <a:defRPr/>
            </a:pPr>
            <a:endParaRPr lang="en-US">
              <a:solidFill>
                <a:schemeClr val="accent1">
                  <a:tint val="88000"/>
                  <a:satMod val="150000"/>
                </a:schemeClr>
              </a:solidFill>
            </a:endParaRPr>
          </a:p>
        </p:txBody>
      </p:sp>
      <p:sp>
        <p:nvSpPr>
          <p:cNvPr id="1028" name="Rectangle 3"/>
          <p:cNvSpPr>
            <a:spLocks noGrp="1" noChangeArrowheads="1"/>
          </p:cNvSpPr>
          <p:nvPr>
            <p:ph type="body" sz="half" idx="1"/>
          </p:nvPr>
        </p:nvSpPr>
        <p:spPr>
          <a:xfrm>
            <a:off x="0" y="1600200"/>
            <a:ext cx="8305800" cy="4525963"/>
          </a:xfrm>
        </p:spPr>
        <p:txBody>
          <a:bodyPr/>
          <a:lstStyle/>
          <a:p>
            <a:pPr>
              <a:buClr>
                <a:schemeClr val="tx1"/>
              </a:buClr>
              <a:buFontTx/>
              <a:buNone/>
            </a:pPr>
            <a:r>
              <a:rPr lang="en-US" b="1" smtClean="0"/>
              <a:t>				     Assets</a:t>
            </a:r>
            <a:endParaRPr lang="en-US" smtClean="0"/>
          </a:p>
          <a:p>
            <a:pPr>
              <a:buClr>
                <a:schemeClr val="tx1"/>
              </a:buClr>
              <a:buFontTx/>
              <a:buNone/>
            </a:pPr>
            <a:r>
              <a:rPr lang="en-US" smtClean="0"/>
              <a:t>	</a:t>
            </a:r>
          </a:p>
          <a:p>
            <a:pPr>
              <a:buClr>
                <a:schemeClr val="tx1"/>
              </a:buClr>
              <a:buFontTx/>
              <a:buNone/>
            </a:pPr>
            <a:r>
              <a:rPr lang="en-US" smtClean="0"/>
              <a:t>			</a:t>
            </a:r>
          </a:p>
          <a:p>
            <a:pPr>
              <a:buClr>
                <a:schemeClr val="tx1"/>
              </a:buClr>
              <a:buFontTx/>
              <a:buNone/>
            </a:pPr>
            <a:endParaRPr lang="en-US" smtClean="0"/>
          </a:p>
          <a:p>
            <a:pPr>
              <a:buClr>
                <a:schemeClr val="tx1"/>
              </a:buClr>
              <a:buFontTx/>
              <a:buNone/>
            </a:pPr>
            <a:endParaRPr lang="en-US" smtClean="0"/>
          </a:p>
          <a:p>
            <a:pPr>
              <a:buClr>
                <a:schemeClr val="tx1"/>
              </a:buClr>
              <a:buFontTx/>
              <a:buNone/>
            </a:pPr>
            <a:endParaRPr lang="en-US" smtClean="0"/>
          </a:p>
          <a:p>
            <a:pPr>
              <a:buClr>
                <a:schemeClr val="tx1"/>
              </a:buClr>
              <a:buFontTx/>
              <a:buNone/>
            </a:pPr>
            <a:endParaRPr lang="en-US" smtClean="0"/>
          </a:p>
        </p:txBody>
      </p:sp>
      <p:graphicFrame>
        <p:nvGraphicFramePr>
          <p:cNvPr id="1026" name="Object 4"/>
          <p:cNvGraphicFramePr>
            <a:graphicFrameLocks noChangeAspect="1"/>
          </p:cNvGraphicFramePr>
          <p:nvPr>
            <p:ph type="chart" sz="half" idx="2"/>
          </p:nvPr>
        </p:nvGraphicFramePr>
        <p:xfrm>
          <a:off x="4606925" y="2813050"/>
          <a:ext cx="3849688" cy="2449513"/>
        </p:xfrm>
        <a:graphic>
          <a:graphicData uri="http://schemas.openxmlformats.org/presentationml/2006/ole">
            <p:oleObj spid="_x0000_s1026" name="Chart" r:id="rId3" imgW="6095905" imgH="4067223" progId="MSGraph.Chart.8">
              <p:embed followColorScheme="full"/>
            </p:oleObj>
          </a:graphicData>
        </a:graphic>
      </p:graphicFrame>
      <p:sp>
        <p:nvSpPr>
          <p:cNvPr id="1029" name="Line 9"/>
          <p:cNvSpPr>
            <a:spLocks noChangeShapeType="1"/>
          </p:cNvSpPr>
          <p:nvPr/>
        </p:nvSpPr>
        <p:spPr bwMode="auto">
          <a:xfrm flipH="1">
            <a:off x="2590800" y="1905000"/>
            <a:ext cx="1143000" cy="685800"/>
          </a:xfrm>
          <a:prstGeom prst="line">
            <a:avLst/>
          </a:prstGeom>
          <a:noFill/>
          <a:ln w="9525">
            <a:solidFill>
              <a:schemeClr val="tx1"/>
            </a:solidFill>
            <a:round/>
            <a:headEnd/>
            <a:tailEnd type="triangle" w="med" len="med"/>
          </a:ln>
        </p:spPr>
        <p:txBody>
          <a:bodyPr/>
          <a:lstStyle/>
          <a:p>
            <a:endParaRPr lang="en-US"/>
          </a:p>
        </p:txBody>
      </p:sp>
      <p:sp>
        <p:nvSpPr>
          <p:cNvPr id="1030" name="Line 10"/>
          <p:cNvSpPr>
            <a:spLocks noChangeShapeType="1"/>
          </p:cNvSpPr>
          <p:nvPr/>
        </p:nvSpPr>
        <p:spPr bwMode="auto">
          <a:xfrm>
            <a:off x="3810000" y="1905000"/>
            <a:ext cx="1295400" cy="685800"/>
          </a:xfrm>
          <a:prstGeom prst="line">
            <a:avLst/>
          </a:prstGeom>
          <a:noFill/>
          <a:ln w="9525">
            <a:solidFill>
              <a:schemeClr val="tx1"/>
            </a:solidFill>
            <a:round/>
            <a:headEnd/>
            <a:tailEnd type="triangle" w="med" len="med"/>
          </a:ln>
        </p:spPr>
        <p:txBody>
          <a:bodyPr/>
          <a:lstStyle/>
          <a:p>
            <a:endParaRPr lang="en-US"/>
          </a:p>
        </p:txBody>
      </p:sp>
      <p:sp>
        <p:nvSpPr>
          <p:cNvPr id="1031" name="Rectangle 11"/>
          <p:cNvSpPr>
            <a:spLocks noChangeArrowheads="1"/>
          </p:cNvSpPr>
          <p:nvPr/>
        </p:nvSpPr>
        <p:spPr bwMode="auto">
          <a:xfrm>
            <a:off x="1676400" y="2590800"/>
            <a:ext cx="1752600" cy="9144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atin typeface="Arial" charset="0"/>
              </a:rPr>
              <a:t>FIXED</a:t>
            </a:r>
          </a:p>
        </p:txBody>
      </p:sp>
      <p:sp>
        <p:nvSpPr>
          <p:cNvPr id="1032" name="Rectangle 12"/>
          <p:cNvSpPr>
            <a:spLocks noChangeArrowheads="1"/>
          </p:cNvSpPr>
          <p:nvPr/>
        </p:nvSpPr>
        <p:spPr bwMode="auto">
          <a:xfrm>
            <a:off x="4267200" y="2667000"/>
            <a:ext cx="1981200" cy="7620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atin typeface="Arial" charset="0"/>
              </a:rPr>
              <a:t>CURRENT</a:t>
            </a:r>
          </a:p>
        </p:txBody>
      </p:sp>
      <p:sp>
        <p:nvSpPr>
          <p:cNvPr id="1033" name="Rectangle 13"/>
          <p:cNvSpPr>
            <a:spLocks noChangeArrowheads="1"/>
          </p:cNvSpPr>
          <p:nvPr/>
        </p:nvSpPr>
        <p:spPr bwMode="auto">
          <a:xfrm>
            <a:off x="304800" y="4114800"/>
            <a:ext cx="1828800" cy="990600"/>
          </a:xfrm>
          <a:prstGeom prst="rect">
            <a:avLst/>
          </a:prstGeom>
          <a:solidFill>
            <a:schemeClr val="accent1"/>
          </a:solidFill>
          <a:ln w="9525">
            <a:solidFill>
              <a:schemeClr val="tx1"/>
            </a:solidFill>
            <a:miter lim="800000"/>
            <a:headEnd/>
            <a:tailEnd/>
          </a:ln>
        </p:spPr>
        <p:txBody>
          <a:bodyPr wrap="none" anchor="ctr"/>
          <a:lstStyle/>
          <a:p>
            <a:pPr algn="ctr" eaLnBrk="1" hangingPunct="1"/>
            <a:endParaRPr lang="en-US">
              <a:latin typeface="Arial" charset="0"/>
            </a:endParaRPr>
          </a:p>
        </p:txBody>
      </p:sp>
      <p:sp>
        <p:nvSpPr>
          <p:cNvPr id="1034" name="Rectangle 14"/>
          <p:cNvSpPr>
            <a:spLocks noChangeArrowheads="1"/>
          </p:cNvSpPr>
          <p:nvPr/>
        </p:nvSpPr>
        <p:spPr bwMode="auto">
          <a:xfrm>
            <a:off x="2590800" y="4191000"/>
            <a:ext cx="1752600" cy="9144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atin typeface="Arial" charset="0"/>
              </a:rPr>
              <a:t>INTANGIBLE</a:t>
            </a:r>
          </a:p>
        </p:txBody>
      </p:sp>
      <p:sp>
        <p:nvSpPr>
          <p:cNvPr id="1035" name="Text Box 20"/>
          <p:cNvSpPr txBox="1">
            <a:spLocks noChangeArrowheads="1"/>
          </p:cNvSpPr>
          <p:nvPr/>
        </p:nvSpPr>
        <p:spPr bwMode="auto">
          <a:xfrm>
            <a:off x="593725" y="4379913"/>
            <a:ext cx="1314450" cy="366712"/>
          </a:xfrm>
          <a:prstGeom prst="rect">
            <a:avLst/>
          </a:prstGeom>
          <a:noFill/>
          <a:ln w="9525">
            <a:noFill/>
            <a:miter lim="800000"/>
            <a:headEnd/>
            <a:tailEnd/>
          </a:ln>
        </p:spPr>
        <p:txBody>
          <a:bodyPr wrap="none">
            <a:spAutoFit/>
          </a:bodyPr>
          <a:lstStyle/>
          <a:p>
            <a:pPr eaLnBrk="1" hangingPunct="1"/>
            <a:r>
              <a:rPr lang="en-US">
                <a:latin typeface="Arial" charset="0"/>
              </a:rPr>
              <a:t>TANGIBLE</a:t>
            </a:r>
          </a:p>
        </p:txBody>
      </p:sp>
      <p:sp>
        <p:nvSpPr>
          <p:cNvPr id="1036" name="Line 23"/>
          <p:cNvSpPr>
            <a:spLocks noChangeShapeType="1"/>
          </p:cNvSpPr>
          <p:nvPr/>
        </p:nvSpPr>
        <p:spPr bwMode="auto">
          <a:xfrm flipH="1">
            <a:off x="1219200" y="3505200"/>
            <a:ext cx="1219200" cy="609600"/>
          </a:xfrm>
          <a:prstGeom prst="line">
            <a:avLst/>
          </a:prstGeom>
          <a:noFill/>
          <a:ln w="9525">
            <a:solidFill>
              <a:schemeClr val="tx1"/>
            </a:solidFill>
            <a:round/>
            <a:headEnd/>
            <a:tailEnd type="triangle" w="med" len="med"/>
          </a:ln>
        </p:spPr>
        <p:txBody>
          <a:bodyPr/>
          <a:lstStyle/>
          <a:p>
            <a:endParaRPr lang="en-US"/>
          </a:p>
        </p:txBody>
      </p:sp>
      <p:sp>
        <p:nvSpPr>
          <p:cNvPr id="1037" name="Line 24"/>
          <p:cNvSpPr>
            <a:spLocks noChangeShapeType="1"/>
          </p:cNvSpPr>
          <p:nvPr/>
        </p:nvSpPr>
        <p:spPr bwMode="auto">
          <a:xfrm>
            <a:off x="2438400" y="3505200"/>
            <a:ext cx="1066800" cy="685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28600"/>
            <a:ext cx="7848600" cy="334963"/>
          </a:xfrm>
        </p:spPr>
        <p:txBody>
          <a:bodyPr>
            <a:normAutofit fontScale="90000"/>
          </a:bodyPr>
          <a:lstStyle/>
          <a:p>
            <a:pPr fontAlgn="auto">
              <a:spcAft>
                <a:spcPts val="0"/>
              </a:spcAft>
              <a:defRPr/>
            </a:pPr>
            <a:endParaRPr lang="en-US" sz="4000">
              <a:solidFill>
                <a:schemeClr val="accent1">
                  <a:tint val="88000"/>
                  <a:satMod val="150000"/>
                </a:schemeClr>
              </a:solidFill>
            </a:endParaRPr>
          </a:p>
        </p:txBody>
      </p:sp>
      <p:sp>
        <p:nvSpPr>
          <p:cNvPr id="10243" name="Rectangle 3"/>
          <p:cNvSpPr>
            <a:spLocks noGrp="1" noChangeArrowheads="1"/>
          </p:cNvSpPr>
          <p:nvPr>
            <p:ph idx="1"/>
          </p:nvPr>
        </p:nvSpPr>
        <p:spPr>
          <a:xfrm>
            <a:off x="457200" y="685800"/>
            <a:ext cx="8229600" cy="5562600"/>
          </a:xfrm>
        </p:spPr>
        <p:txBody>
          <a:bodyPr/>
          <a:lstStyle/>
          <a:p>
            <a:pPr>
              <a:lnSpc>
                <a:spcPct val="90000"/>
              </a:lnSpc>
              <a:buFontTx/>
              <a:buNone/>
            </a:pPr>
            <a:r>
              <a:rPr lang="en-US" sz="2000" b="1" i="1" smtClean="0"/>
              <a:t>	Fixed Assets</a:t>
            </a:r>
            <a:r>
              <a:rPr lang="en-US" sz="2000" smtClean="0"/>
              <a:t> are held by the enterprise for use in the production or supply of goods and services. Fixed assets are also called as long term assets Fixed assets provides facilities to produce and deliver goods and services. They are generally held by the business for a long time </a:t>
            </a:r>
          </a:p>
          <a:p>
            <a:pPr>
              <a:lnSpc>
                <a:spcPct val="90000"/>
              </a:lnSpc>
              <a:buFontTx/>
              <a:buNone/>
            </a:pPr>
            <a:endParaRPr lang="en-US" sz="2000" smtClean="0"/>
          </a:p>
          <a:p>
            <a:pPr>
              <a:lnSpc>
                <a:spcPct val="90000"/>
              </a:lnSpc>
              <a:buFontTx/>
              <a:buNone/>
            </a:pPr>
            <a:r>
              <a:rPr lang="en-US" sz="2000" smtClean="0"/>
              <a:t>	Tangible fixed Assets have physical existence  viz: land, buildings,plant and machinery, furniture, equipments, motor vehicles etc.</a:t>
            </a:r>
          </a:p>
          <a:p>
            <a:pPr>
              <a:lnSpc>
                <a:spcPct val="90000"/>
              </a:lnSpc>
              <a:buFontTx/>
              <a:buNone/>
            </a:pPr>
            <a:endParaRPr lang="en-US" sz="2000" smtClean="0"/>
          </a:p>
          <a:p>
            <a:pPr>
              <a:lnSpc>
                <a:spcPct val="90000"/>
              </a:lnSpc>
              <a:buFontTx/>
              <a:buNone/>
            </a:pPr>
            <a:r>
              <a:rPr lang="en-US" sz="2000" smtClean="0"/>
              <a:t>	Intangible fixed assets have no physical existence they represent legal rights or economic benefits enjoyed by the company.viz patants, trademarks ‘goodwill, franchisee rights etc.</a:t>
            </a:r>
          </a:p>
          <a:p>
            <a:pPr>
              <a:lnSpc>
                <a:spcPct val="90000"/>
              </a:lnSpc>
              <a:buFontTx/>
              <a:buNone/>
            </a:pPr>
            <a:endParaRPr lang="en-US" sz="2000" smtClean="0"/>
          </a:p>
          <a:p>
            <a:pPr>
              <a:lnSpc>
                <a:spcPct val="90000"/>
              </a:lnSpc>
              <a:buFontTx/>
              <a:buNone/>
            </a:pPr>
            <a:r>
              <a:rPr lang="en-US" sz="2000" smtClean="0"/>
              <a:t>	Natural resources like oilwells,mines and forests are also fixed assets and they are treated as a category by itself due to their special nature.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228600"/>
            <a:ext cx="7848600" cy="106363"/>
          </a:xfrm>
        </p:spPr>
        <p:txBody>
          <a:bodyPr>
            <a:normAutofit fontScale="90000"/>
          </a:bodyPr>
          <a:lstStyle/>
          <a:p>
            <a:pPr fontAlgn="auto">
              <a:spcAft>
                <a:spcPts val="0"/>
              </a:spcAft>
              <a:defRPr/>
            </a:pPr>
            <a:endParaRPr lang="en-US" sz="4000">
              <a:solidFill>
                <a:schemeClr val="accent1">
                  <a:tint val="88000"/>
                  <a:satMod val="150000"/>
                </a:schemeClr>
              </a:solidFill>
            </a:endParaRPr>
          </a:p>
        </p:txBody>
      </p:sp>
      <p:sp>
        <p:nvSpPr>
          <p:cNvPr id="5123" name="Rectangle 3"/>
          <p:cNvSpPr>
            <a:spLocks noGrp="1" noChangeArrowheads="1"/>
          </p:cNvSpPr>
          <p:nvPr>
            <p:ph idx="1"/>
          </p:nvPr>
        </p:nvSpPr>
        <p:spPr>
          <a:xfrm>
            <a:off x="457200" y="685800"/>
            <a:ext cx="8229600" cy="5867400"/>
          </a:xfrm>
        </p:spPr>
        <p:txBody>
          <a:bodyPr>
            <a:normAutofit fontScale="92500"/>
          </a:bodyPr>
          <a:lstStyle/>
          <a:p>
            <a:pPr marL="265176" indent="-265176" fontAlgn="auto">
              <a:spcAft>
                <a:spcPts val="0"/>
              </a:spcAft>
              <a:buClr>
                <a:schemeClr val="tx1"/>
              </a:buClr>
              <a:buFontTx/>
              <a:buNone/>
              <a:defRPr/>
            </a:pPr>
            <a:r>
              <a:rPr lang="en-US" sz="2000"/>
              <a:t>Current Assets :Such assets have the following characteristics:</a:t>
            </a:r>
          </a:p>
          <a:p>
            <a:pPr marL="265176" indent="-265176" fontAlgn="auto">
              <a:spcAft>
                <a:spcPts val="0"/>
              </a:spcAft>
              <a:buClr>
                <a:schemeClr val="tx1"/>
              </a:buClr>
              <a:buFontTx/>
              <a:buNone/>
              <a:defRPr/>
            </a:pPr>
            <a:endParaRPr lang="en-US" sz="2000"/>
          </a:p>
          <a:p>
            <a:pPr marL="265176" indent="-265176" fontAlgn="auto">
              <a:spcAft>
                <a:spcPts val="0"/>
              </a:spcAft>
              <a:buClr>
                <a:schemeClr val="tx1"/>
              </a:buClr>
              <a:buFontTx/>
              <a:buNone/>
              <a:defRPr/>
            </a:pPr>
            <a:endParaRPr lang="en-US" sz="2000"/>
          </a:p>
          <a:p>
            <a:pPr marL="265176" indent="-265176" fontAlgn="auto">
              <a:spcAft>
                <a:spcPts val="0"/>
              </a:spcAft>
              <a:buClr>
                <a:schemeClr val="tx1"/>
              </a:buClr>
              <a:buFontTx/>
              <a:buNone/>
              <a:defRPr/>
            </a:pPr>
            <a:endParaRPr lang="en-US" sz="2000"/>
          </a:p>
          <a:p>
            <a:pPr marL="265176" indent="-265176" fontAlgn="auto">
              <a:spcAft>
                <a:spcPts val="0"/>
              </a:spcAft>
              <a:buClr>
                <a:schemeClr val="tx1"/>
              </a:buClr>
              <a:buFontTx/>
              <a:buNone/>
              <a:defRPr/>
            </a:pPr>
            <a:r>
              <a:rPr lang="en-US" sz="2000"/>
              <a:t>- </a:t>
            </a:r>
            <a:r>
              <a:rPr lang="en-US" sz="2400"/>
              <a:t>It is held for sale in the ordinary course of the business.</a:t>
            </a:r>
          </a:p>
          <a:p>
            <a:pPr marL="265176" indent="-265176" fontAlgn="auto">
              <a:spcAft>
                <a:spcPts val="0"/>
              </a:spcAft>
              <a:buClr>
                <a:schemeClr val="tx1"/>
              </a:buClr>
              <a:buFontTx/>
              <a:buNone/>
              <a:defRPr/>
            </a:pPr>
            <a:r>
              <a:rPr lang="en-US" sz="2400"/>
              <a:t>- It is expected to be realised in the normal operating cycle</a:t>
            </a:r>
          </a:p>
          <a:p>
            <a:pPr marL="265176" indent="-265176" fontAlgn="auto">
              <a:spcAft>
                <a:spcPts val="0"/>
              </a:spcAft>
              <a:buClr>
                <a:schemeClr val="tx1"/>
              </a:buClr>
              <a:buFontTx/>
              <a:buNone/>
              <a:defRPr/>
            </a:pPr>
            <a:r>
              <a:rPr lang="en-US" sz="2400"/>
              <a:t>- It is cash or cash equivalent</a:t>
            </a:r>
          </a:p>
          <a:p>
            <a:pPr marL="265176" indent="-265176" fontAlgn="auto">
              <a:spcAft>
                <a:spcPts val="0"/>
              </a:spcAft>
              <a:buClr>
                <a:schemeClr val="tx1"/>
              </a:buClr>
              <a:buFontTx/>
              <a:buNone/>
              <a:defRPr/>
            </a:pPr>
            <a:endParaRPr lang="en-US" sz="2400"/>
          </a:p>
          <a:p>
            <a:pPr marL="265176" indent="-265176" fontAlgn="auto">
              <a:spcAft>
                <a:spcPts val="0"/>
              </a:spcAft>
              <a:buClr>
                <a:schemeClr val="tx1"/>
              </a:buClr>
              <a:buFontTx/>
              <a:buNone/>
              <a:defRPr/>
            </a:pPr>
            <a:r>
              <a:rPr lang="en-US" sz="2400"/>
              <a:t>Operating cycle : a) more than 12 months </a:t>
            </a:r>
          </a:p>
          <a:p>
            <a:pPr marL="265176" indent="-265176" fontAlgn="auto">
              <a:spcAft>
                <a:spcPts val="0"/>
              </a:spcAft>
              <a:buClr>
                <a:schemeClr val="tx1"/>
              </a:buClr>
              <a:buFontTx/>
              <a:buNone/>
              <a:defRPr/>
            </a:pPr>
            <a:r>
              <a:rPr lang="en-US" sz="2400"/>
              <a:t>                           b) less than 12 months</a:t>
            </a:r>
          </a:p>
          <a:p>
            <a:pPr marL="265176" indent="-265176" fontAlgn="auto">
              <a:spcAft>
                <a:spcPts val="0"/>
              </a:spcAft>
              <a:buClr>
                <a:schemeClr val="tx1"/>
              </a:buClr>
              <a:buFontTx/>
              <a:buNone/>
              <a:defRPr/>
            </a:pPr>
            <a:endParaRPr lang="en-US" sz="2400"/>
          </a:p>
          <a:p>
            <a:pPr marL="265176" indent="-265176" fontAlgn="auto">
              <a:spcAft>
                <a:spcPts val="0"/>
              </a:spcAft>
              <a:buClr>
                <a:schemeClr val="tx1"/>
              </a:buClr>
              <a:buFontTx/>
              <a:buNone/>
              <a:defRPr/>
            </a:pPr>
            <a:endParaRPr lang="en-US" sz="2400"/>
          </a:p>
          <a:p>
            <a:pPr marL="265176" indent="-265176" fontAlgn="auto">
              <a:spcAft>
                <a:spcPts val="0"/>
              </a:spcAft>
              <a:buClr>
                <a:schemeClr val="tx1"/>
              </a:buClr>
              <a:buFontTx/>
              <a:buNone/>
              <a:defRPr/>
            </a:pPr>
            <a:endParaRPr lang="en-US" sz="2400"/>
          </a:p>
          <a:p>
            <a:pPr marL="265176" indent="-265176" fontAlgn="auto">
              <a:spcAft>
                <a:spcPts val="0"/>
              </a:spcAft>
              <a:buClr>
                <a:schemeClr val="tx1"/>
              </a:buClr>
              <a:buFontTx/>
              <a:buNone/>
              <a:defRPr/>
            </a:pPr>
            <a:r>
              <a:rPr lang="en-US" sz="2400"/>
              <a:t>Criteria of 12 months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228600"/>
            <a:ext cx="7848600" cy="182563"/>
          </a:xfrm>
        </p:spPr>
        <p:txBody>
          <a:bodyPr>
            <a:normAutofit fontScale="90000"/>
          </a:bodyPr>
          <a:lstStyle/>
          <a:p>
            <a:pPr fontAlgn="auto">
              <a:spcAft>
                <a:spcPts val="0"/>
              </a:spcAft>
              <a:defRPr/>
            </a:pPr>
            <a:endParaRPr lang="en-US" sz="4000">
              <a:solidFill>
                <a:schemeClr val="accent1">
                  <a:tint val="88000"/>
                  <a:satMod val="150000"/>
                </a:schemeClr>
              </a:solidFill>
            </a:endParaRPr>
          </a:p>
        </p:txBody>
      </p:sp>
      <p:sp>
        <p:nvSpPr>
          <p:cNvPr id="12291" name="Rectangle 3"/>
          <p:cNvSpPr>
            <a:spLocks noGrp="1" noChangeArrowheads="1"/>
          </p:cNvSpPr>
          <p:nvPr>
            <p:ph idx="1"/>
          </p:nvPr>
        </p:nvSpPr>
        <p:spPr>
          <a:xfrm>
            <a:off x="228600" y="685800"/>
            <a:ext cx="8686800" cy="6172200"/>
          </a:xfrm>
        </p:spPr>
        <p:txBody>
          <a:bodyPr/>
          <a:lstStyle/>
          <a:p>
            <a:pPr>
              <a:lnSpc>
                <a:spcPct val="80000"/>
              </a:lnSpc>
              <a:buClr>
                <a:schemeClr val="tx1"/>
              </a:buClr>
              <a:buFontTx/>
              <a:buNone/>
            </a:pPr>
            <a:endParaRPr lang="en-US" sz="2000" smtClean="0"/>
          </a:p>
          <a:p>
            <a:pPr>
              <a:lnSpc>
                <a:spcPct val="80000"/>
              </a:lnSpc>
              <a:buClr>
                <a:schemeClr val="tx1"/>
              </a:buClr>
              <a:buFontTx/>
              <a:buNone/>
            </a:pPr>
            <a:r>
              <a:rPr lang="en-US" sz="2400" b="1" smtClean="0"/>
              <a:t>CURRENT ASSETS</a:t>
            </a:r>
          </a:p>
          <a:p>
            <a:pPr>
              <a:lnSpc>
                <a:spcPct val="80000"/>
              </a:lnSpc>
              <a:buClr>
                <a:schemeClr val="tx1"/>
              </a:buClr>
              <a:buFontTx/>
              <a:buNone/>
            </a:pPr>
            <a:r>
              <a:rPr lang="en-US" smtClean="0"/>
              <a:t>1. Inventories</a:t>
            </a:r>
          </a:p>
          <a:p>
            <a:pPr>
              <a:lnSpc>
                <a:spcPct val="80000"/>
              </a:lnSpc>
              <a:buClr>
                <a:schemeClr val="tx1"/>
              </a:buClr>
              <a:buFontTx/>
              <a:buNone/>
            </a:pPr>
            <a:r>
              <a:rPr lang="en-US" smtClean="0"/>
              <a:t>2. Debtors</a:t>
            </a:r>
          </a:p>
          <a:p>
            <a:pPr>
              <a:lnSpc>
                <a:spcPct val="80000"/>
              </a:lnSpc>
              <a:buClr>
                <a:schemeClr val="tx1"/>
              </a:buClr>
              <a:buFontTx/>
              <a:buNone/>
            </a:pPr>
            <a:r>
              <a:rPr lang="en-US" smtClean="0"/>
              <a:t>3. Cash &amp; Bank Balances ( Incl. Cash equivalents – treasury bills, equity shares held as investments )</a:t>
            </a:r>
          </a:p>
          <a:p>
            <a:pPr>
              <a:lnSpc>
                <a:spcPct val="80000"/>
              </a:lnSpc>
              <a:buClr>
                <a:schemeClr val="tx1"/>
              </a:buClr>
              <a:buFontTx/>
              <a:buNone/>
            </a:pPr>
            <a:endParaRPr lang="en-US" smtClean="0"/>
          </a:p>
          <a:p>
            <a:pPr>
              <a:lnSpc>
                <a:spcPct val="80000"/>
              </a:lnSpc>
              <a:buClr>
                <a:schemeClr val="tx1"/>
              </a:buClr>
              <a:buFontTx/>
              <a:buNone/>
            </a:pPr>
            <a:endParaRPr lang="en-US" smtClean="0"/>
          </a:p>
          <a:p>
            <a:pPr>
              <a:lnSpc>
                <a:spcPct val="80000"/>
              </a:lnSpc>
              <a:buClr>
                <a:schemeClr val="tx1"/>
              </a:buClr>
              <a:buFontTx/>
              <a:buNone/>
            </a:pPr>
            <a:r>
              <a:rPr lang="en-US" smtClean="0"/>
              <a:t>LOANS &amp; ADVANCES</a:t>
            </a:r>
          </a:p>
          <a:p>
            <a:pPr>
              <a:lnSpc>
                <a:spcPct val="80000"/>
              </a:lnSpc>
              <a:buClr>
                <a:schemeClr val="tx1"/>
              </a:buClr>
              <a:buFontTx/>
              <a:buNone/>
            </a:pPr>
            <a:r>
              <a:rPr lang="en-US" smtClean="0"/>
              <a:t>4. Advances – staff advances, advances to suppliers </a:t>
            </a:r>
          </a:p>
          <a:p>
            <a:pPr>
              <a:lnSpc>
                <a:spcPct val="80000"/>
              </a:lnSpc>
              <a:buClr>
                <a:schemeClr val="tx1"/>
              </a:buClr>
              <a:buFontTx/>
              <a:buNone/>
            </a:pPr>
            <a:r>
              <a:rPr lang="en-US" smtClean="0"/>
              <a:t>5. Advance Income Tax</a:t>
            </a:r>
          </a:p>
          <a:p>
            <a:pPr>
              <a:lnSpc>
                <a:spcPct val="80000"/>
              </a:lnSpc>
              <a:buClr>
                <a:schemeClr val="tx1"/>
              </a:buClr>
              <a:buFontTx/>
              <a:buNone/>
            </a:pPr>
            <a:r>
              <a:rPr lang="en-US" smtClean="0"/>
              <a:t>6. Securities to various Govt. depts.</a:t>
            </a:r>
          </a:p>
          <a:p>
            <a:pPr>
              <a:lnSpc>
                <a:spcPct val="80000"/>
              </a:lnSpc>
              <a:buClr>
                <a:schemeClr val="tx1"/>
              </a:buClr>
              <a:buFontTx/>
              <a:buNone/>
            </a:pPr>
            <a:r>
              <a:rPr lang="en-US" smtClean="0"/>
              <a:t>7. ICDs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228600"/>
            <a:ext cx="7848600" cy="258763"/>
          </a:xfrm>
        </p:spPr>
        <p:txBody>
          <a:bodyPr>
            <a:normAutofit fontScale="90000"/>
          </a:bodyPr>
          <a:lstStyle/>
          <a:p>
            <a:pPr fontAlgn="auto">
              <a:spcAft>
                <a:spcPts val="0"/>
              </a:spcAft>
              <a:defRPr/>
            </a:pPr>
            <a:endParaRPr lang="en-US" sz="4000">
              <a:solidFill>
                <a:schemeClr val="accent1">
                  <a:tint val="88000"/>
                  <a:satMod val="150000"/>
                </a:schemeClr>
              </a:solidFill>
            </a:endParaRPr>
          </a:p>
        </p:txBody>
      </p:sp>
      <p:sp>
        <p:nvSpPr>
          <p:cNvPr id="13315" name="Rectangle 3"/>
          <p:cNvSpPr>
            <a:spLocks noGrp="1" noChangeArrowheads="1"/>
          </p:cNvSpPr>
          <p:nvPr>
            <p:ph idx="1"/>
          </p:nvPr>
        </p:nvSpPr>
        <p:spPr>
          <a:xfrm>
            <a:off x="457200" y="685800"/>
            <a:ext cx="8229600" cy="5440363"/>
          </a:xfrm>
        </p:spPr>
        <p:txBody>
          <a:bodyPr/>
          <a:lstStyle/>
          <a:p>
            <a:pPr>
              <a:buFontTx/>
              <a:buNone/>
            </a:pPr>
            <a:r>
              <a:rPr lang="en-US" sz="2000" smtClean="0"/>
              <a:t>	Fictitious Assets – no future economic benefit</a:t>
            </a:r>
          </a:p>
          <a:p>
            <a:pPr>
              <a:buFontTx/>
              <a:buNone/>
            </a:pPr>
            <a:endParaRPr lang="en-US" sz="2000" smtClean="0"/>
          </a:p>
          <a:p>
            <a:pPr>
              <a:buFontTx/>
              <a:buNone/>
            </a:pPr>
            <a:endParaRPr lang="en-US" sz="2000" smtClean="0"/>
          </a:p>
          <a:p>
            <a:endParaRPr lang="en-US" sz="2000" smtClean="0"/>
          </a:p>
          <a:p>
            <a:pPr>
              <a:buFontTx/>
              <a:buNone/>
            </a:pPr>
            <a:r>
              <a:rPr lang="en-US" sz="2000" smtClean="0"/>
              <a:t>	Miscellaneous expenditure like preliminary expenses, deferred revenue expenditure and profit and loss a/c dr balance.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7848600" cy="182563"/>
          </a:xfrm>
        </p:spPr>
        <p:txBody>
          <a:bodyPr>
            <a:normAutofit fontScale="90000"/>
          </a:bodyPr>
          <a:lstStyle/>
          <a:p>
            <a:pPr fontAlgn="auto">
              <a:spcAft>
                <a:spcPts val="0"/>
              </a:spcAft>
              <a:defRPr/>
            </a:pPr>
            <a:endParaRPr lang="en-US" sz="4000">
              <a:solidFill>
                <a:schemeClr val="accent1">
                  <a:tint val="88000"/>
                  <a:satMod val="150000"/>
                </a:schemeClr>
              </a:solidFill>
            </a:endParaRPr>
          </a:p>
        </p:txBody>
      </p:sp>
      <p:sp>
        <p:nvSpPr>
          <p:cNvPr id="14339" name="Rectangle 3"/>
          <p:cNvSpPr>
            <a:spLocks noGrp="1" noChangeArrowheads="1"/>
          </p:cNvSpPr>
          <p:nvPr>
            <p:ph idx="1"/>
          </p:nvPr>
        </p:nvSpPr>
        <p:spPr>
          <a:xfrm>
            <a:off x="457200" y="685800"/>
            <a:ext cx="8229600" cy="5440363"/>
          </a:xfrm>
        </p:spPr>
        <p:txBody>
          <a:bodyPr/>
          <a:lstStyle/>
          <a:p>
            <a:pPr>
              <a:buClr>
                <a:schemeClr val="tx1"/>
              </a:buClr>
              <a:buFontTx/>
              <a:buNone/>
            </a:pPr>
            <a:r>
              <a:rPr lang="en-US" sz="2000" b="1" smtClean="0"/>
              <a:t>LIABILITIES</a:t>
            </a:r>
          </a:p>
          <a:p>
            <a:pPr>
              <a:buClr>
                <a:schemeClr val="tx1"/>
              </a:buClr>
              <a:buFontTx/>
              <a:buNone/>
            </a:pPr>
            <a:endParaRPr lang="en-US" sz="2000" b="1" smtClean="0"/>
          </a:p>
          <a:p>
            <a:pPr>
              <a:buClr>
                <a:schemeClr val="tx1"/>
              </a:buClr>
              <a:buFontTx/>
              <a:buNone/>
            </a:pPr>
            <a:endParaRPr lang="en-US" sz="2000" b="1" smtClean="0"/>
          </a:p>
          <a:p>
            <a:pPr>
              <a:buClr>
                <a:schemeClr val="tx1"/>
              </a:buClr>
              <a:buFontTx/>
              <a:buNone/>
            </a:pPr>
            <a:r>
              <a:rPr lang="en-US" sz="2400" smtClean="0"/>
              <a:t>	Liabilities are those obligations which has to be paid in future. They may be due to present or past transactions.</a:t>
            </a:r>
          </a:p>
          <a:p>
            <a:pPr>
              <a:buClr>
                <a:schemeClr val="tx1"/>
              </a:buClr>
              <a:buFontTx/>
              <a:buNone/>
            </a:pPr>
            <a:endParaRPr lang="en-US" sz="2400" smtClean="0"/>
          </a:p>
          <a:p>
            <a:pPr>
              <a:buClr>
                <a:schemeClr val="tx1"/>
              </a:buClr>
              <a:buFontTx/>
              <a:buNone/>
            </a:pPr>
            <a:r>
              <a:rPr lang="en-US" sz="2400" smtClean="0"/>
              <a:t>	All expected future payments are not liabilities. Liabilities must arise from a completed transaction.</a:t>
            </a:r>
          </a:p>
          <a:p>
            <a:pPr>
              <a:buClr>
                <a:schemeClr val="tx1"/>
              </a:buClr>
              <a:buFontTx/>
              <a:buNone/>
            </a:pPr>
            <a:endParaRPr lang="en-US" sz="2400" smtClean="0"/>
          </a:p>
          <a:p>
            <a:pPr>
              <a:buClr>
                <a:schemeClr val="tx1"/>
              </a:buClr>
              <a:buFontTx/>
              <a:buNone/>
            </a:pPr>
            <a:r>
              <a:rPr lang="en-US" sz="2400" smtClean="0"/>
              <a:t>	If a company has entered into a 3 year contract to supply goods, the liability needs to be recorded only when the goods are supplied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228600"/>
            <a:ext cx="7848600" cy="106363"/>
          </a:xfrm>
        </p:spPr>
        <p:txBody>
          <a:bodyPr>
            <a:normAutofit fontScale="90000"/>
          </a:bodyPr>
          <a:lstStyle/>
          <a:p>
            <a:pPr fontAlgn="auto">
              <a:spcAft>
                <a:spcPts val="0"/>
              </a:spcAft>
              <a:defRPr/>
            </a:pPr>
            <a:endParaRPr lang="en-US" sz="4000">
              <a:solidFill>
                <a:schemeClr val="accent1">
                  <a:tint val="88000"/>
                  <a:satMod val="150000"/>
                </a:schemeClr>
              </a:solidFill>
            </a:endParaRPr>
          </a:p>
        </p:txBody>
      </p:sp>
      <p:sp>
        <p:nvSpPr>
          <p:cNvPr id="15363" name="Rectangle 3"/>
          <p:cNvSpPr>
            <a:spLocks noGrp="1" noChangeArrowheads="1"/>
          </p:cNvSpPr>
          <p:nvPr>
            <p:ph idx="1"/>
          </p:nvPr>
        </p:nvSpPr>
        <p:spPr>
          <a:xfrm>
            <a:off x="0" y="1143000"/>
            <a:ext cx="8686800" cy="5440363"/>
          </a:xfrm>
        </p:spPr>
        <p:txBody>
          <a:bodyPr/>
          <a:lstStyle/>
          <a:p>
            <a:pPr lvl="4">
              <a:buFontTx/>
              <a:buNone/>
            </a:pPr>
            <a:r>
              <a:rPr lang="en-US" smtClean="0"/>
              <a:t>		      </a:t>
            </a:r>
            <a:r>
              <a:rPr lang="en-US" b="1" smtClean="0"/>
              <a:t>LIABILITIES</a:t>
            </a:r>
          </a:p>
          <a:p>
            <a:pPr lvl="4">
              <a:buFontTx/>
              <a:buNone/>
            </a:pPr>
            <a:r>
              <a:rPr lang="en-US" smtClean="0"/>
              <a:t>	</a:t>
            </a:r>
          </a:p>
        </p:txBody>
      </p:sp>
      <p:sp>
        <p:nvSpPr>
          <p:cNvPr id="15364" name="Rectangle 4"/>
          <p:cNvSpPr>
            <a:spLocks noChangeArrowheads="1"/>
          </p:cNvSpPr>
          <p:nvPr/>
        </p:nvSpPr>
        <p:spPr bwMode="auto">
          <a:xfrm>
            <a:off x="1295400" y="2286000"/>
            <a:ext cx="2209800" cy="9906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atin typeface="Arial" charset="0"/>
              </a:rPr>
              <a:t>LONG TERM</a:t>
            </a:r>
          </a:p>
        </p:txBody>
      </p:sp>
      <p:sp>
        <p:nvSpPr>
          <p:cNvPr id="15365" name="Rectangle 5"/>
          <p:cNvSpPr>
            <a:spLocks noChangeArrowheads="1"/>
          </p:cNvSpPr>
          <p:nvPr/>
        </p:nvSpPr>
        <p:spPr bwMode="auto">
          <a:xfrm>
            <a:off x="4191000" y="2286000"/>
            <a:ext cx="2133600" cy="9144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atin typeface="Arial" charset="0"/>
              </a:rPr>
              <a:t>CURRENT</a:t>
            </a:r>
          </a:p>
        </p:txBody>
      </p:sp>
      <p:sp>
        <p:nvSpPr>
          <p:cNvPr id="15366" name="Rectangle 6"/>
          <p:cNvSpPr>
            <a:spLocks noChangeArrowheads="1"/>
          </p:cNvSpPr>
          <p:nvPr/>
        </p:nvSpPr>
        <p:spPr bwMode="auto">
          <a:xfrm>
            <a:off x="228600" y="4038600"/>
            <a:ext cx="1600200" cy="9144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atin typeface="Arial" charset="0"/>
              </a:rPr>
              <a:t>SECURED</a:t>
            </a:r>
          </a:p>
        </p:txBody>
      </p:sp>
      <p:sp>
        <p:nvSpPr>
          <p:cNvPr id="15367" name="Rectangle 7"/>
          <p:cNvSpPr>
            <a:spLocks noChangeArrowheads="1"/>
          </p:cNvSpPr>
          <p:nvPr/>
        </p:nvSpPr>
        <p:spPr bwMode="auto">
          <a:xfrm>
            <a:off x="2133600" y="4038600"/>
            <a:ext cx="1828800" cy="9144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atin typeface="Arial" charset="0"/>
              </a:rPr>
              <a:t>UNSECURED</a:t>
            </a:r>
          </a:p>
        </p:txBody>
      </p:sp>
      <p:sp>
        <p:nvSpPr>
          <p:cNvPr id="15368" name="Rectangle 8"/>
          <p:cNvSpPr>
            <a:spLocks noChangeArrowheads="1"/>
          </p:cNvSpPr>
          <p:nvPr/>
        </p:nvSpPr>
        <p:spPr bwMode="auto">
          <a:xfrm>
            <a:off x="4724400" y="3886200"/>
            <a:ext cx="1524000" cy="9144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atin typeface="Arial" charset="0"/>
              </a:rPr>
              <a:t>DEFINITE</a:t>
            </a:r>
          </a:p>
        </p:txBody>
      </p:sp>
      <p:sp>
        <p:nvSpPr>
          <p:cNvPr id="15369" name="Rectangle 9"/>
          <p:cNvSpPr>
            <a:spLocks noChangeArrowheads="1"/>
          </p:cNvSpPr>
          <p:nvPr/>
        </p:nvSpPr>
        <p:spPr bwMode="auto">
          <a:xfrm>
            <a:off x="6781800" y="3962400"/>
            <a:ext cx="1371600" cy="8382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atin typeface="Arial" charset="0"/>
              </a:rPr>
              <a:t>ESTIMATED</a:t>
            </a:r>
          </a:p>
        </p:txBody>
      </p:sp>
      <p:sp>
        <p:nvSpPr>
          <p:cNvPr id="15370" name="Line 19"/>
          <p:cNvSpPr>
            <a:spLocks noChangeShapeType="1"/>
          </p:cNvSpPr>
          <p:nvPr/>
        </p:nvSpPr>
        <p:spPr bwMode="auto">
          <a:xfrm flipH="1">
            <a:off x="838200" y="3276600"/>
            <a:ext cx="1295400" cy="838200"/>
          </a:xfrm>
          <a:prstGeom prst="line">
            <a:avLst/>
          </a:prstGeom>
          <a:noFill/>
          <a:ln w="9525">
            <a:solidFill>
              <a:schemeClr val="tx1"/>
            </a:solidFill>
            <a:round/>
            <a:headEnd/>
            <a:tailEnd type="triangle" w="med" len="med"/>
          </a:ln>
        </p:spPr>
        <p:txBody>
          <a:bodyPr/>
          <a:lstStyle/>
          <a:p>
            <a:endParaRPr lang="en-US"/>
          </a:p>
        </p:txBody>
      </p:sp>
      <p:sp>
        <p:nvSpPr>
          <p:cNvPr id="15371" name="Line 20"/>
          <p:cNvSpPr>
            <a:spLocks noChangeShapeType="1"/>
          </p:cNvSpPr>
          <p:nvPr/>
        </p:nvSpPr>
        <p:spPr bwMode="auto">
          <a:xfrm>
            <a:off x="2133600" y="3276600"/>
            <a:ext cx="838200" cy="762000"/>
          </a:xfrm>
          <a:prstGeom prst="line">
            <a:avLst/>
          </a:prstGeom>
          <a:noFill/>
          <a:ln w="9525">
            <a:solidFill>
              <a:schemeClr val="tx1"/>
            </a:solidFill>
            <a:round/>
            <a:headEnd/>
            <a:tailEnd type="triangle" w="med" len="med"/>
          </a:ln>
        </p:spPr>
        <p:txBody>
          <a:bodyPr/>
          <a:lstStyle/>
          <a:p>
            <a:endParaRPr lang="en-US"/>
          </a:p>
        </p:txBody>
      </p:sp>
      <p:sp>
        <p:nvSpPr>
          <p:cNvPr id="15372" name="Line 21"/>
          <p:cNvSpPr>
            <a:spLocks noChangeShapeType="1"/>
          </p:cNvSpPr>
          <p:nvPr/>
        </p:nvSpPr>
        <p:spPr bwMode="auto">
          <a:xfrm flipH="1">
            <a:off x="5029200" y="3048000"/>
            <a:ext cx="533400" cy="838200"/>
          </a:xfrm>
          <a:prstGeom prst="line">
            <a:avLst/>
          </a:prstGeom>
          <a:noFill/>
          <a:ln w="9525">
            <a:solidFill>
              <a:schemeClr val="tx1"/>
            </a:solidFill>
            <a:round/>
            <a:headEnd/>
            <a:tailEnd type="triangle" w="med" len="med"/>
          </a:ln>
        </p:spPr>
        <p:txBody>
          <a:bodyPr/>
          <a:lstStyle/>
          <a:p>
            <a:endParaRPr lang="en-US"/>
          </a:p>
        </p:txBody>
      </p:sp>
      <p:sp>
        <p:nvSpPr>
          <p:cNvPr id="15373" name="Line 22"/>
          <p:cNvSpPr>
            <a:spLocks noChangeShapeType="1"/>
          </p:cNvSpPr>
          <p:nvPr/>
        </p:nvSpPr>
        <p:spPr bwMode="auto">
          <a:xfrm>
            <a:off x="5486400" y="3124200"/>
            <a:ext cx="1752600" cy="762000"/>
          </a:xfrm>
          <a:prstGeom prst="line">
            <a:avLst/>
          </a:prstGeom>
          <a:noFill/>
          <a:ln w="9525">
            <a:solidFill>
              <a:schemeClr val="tx1"/>
            </a:solidFill>
            <a:round/>
            <a:headEnd/>
            <a:tailEnd type="triangle" w="med" len="med"/>
          </a:ln>
        </p:spPr>
        <p:txBody>
          <a:bodyPr/>
          <a:lstStyle/>
          <a:p>
            <a:endParaRPr lang="en-US"/>
          </a:p>
        </p:txBody>
      </p:sp>
      <p:sp>
        <p:nvSpPr>
          <p:cNvPr id="15374" name="Line 23"/>
          <p:cNvSpPr>
            <a:spLocks noChangeShapeType="1"/>
          </p:cNvSpPr>
          <p:nvPr/>
        </p:nvSpPr>
        <p:spPr bwMode="auto">
          <a:xfrm flipH="1">
            <a:off x="2819400" y="1447800"/>
            <a:ext cx="1066800" cy="838200"/>
          </a:xfrm>
          <a:prstGeom prst="line">
            <a:avLst/>
          </a:prstGeom>
          <a:noFill/>
          <a:ln w="9525">
            <a:solidFill>
              <a:schemeClr val="tx1"/>
            </a:solidFill>
            <a:round/>
            <a:headEnd/>
            <a:tailEnd type="triangle" w="med" len="med"/>
          </a:ln>
        </p:spPr>
        <p:txBody>
          <a:bodyPr/>
          <a:lstStyle/>
          <a:p>
            <a:endParaRPr lang="en-US"/>
          </a:p>
        </p:txBody>
      </p:sp>
      <p:sp>
        <p:nvSpPr>
          <p:cNvPr id="15375" name="Line 24"/>
          <p:cNvSpPr>
            <a:spLocks noChangeShapeType="1"/>
          </p:cNvSpPr>
          <p:nvPr/>
        </p:nvSpPr>
        <p:spPr bwMode="auto">
          <a:xfrm>
            <a:off x="3886200" y="1447800"/>
            <a:ext cx="1295400" cy="838200"/>
          </a:xfrm>
          <a:prstGeom prst="line">
            <a:avLst/>
          </a:prstGeom>
          <a:noFill/>
          <a:ln w="9525">
            <a:solidFill>
              <a:schemeClr val="tx1"/>
            </a:solidFill>
            <a:round/>
            <a:headEnd/>
            <a:tailEnd type="triangle" w="med" len="med"/>
          </a:ln>
        </p:spPr>
        <p:txBody>
          <a:bodyPr/>
          <a:lstStyle/>
          <a:p>
            <a:endParaRPr lang="en-US"/>
          </a:p>
        </p:txBody>
      </p:sp>
      <p:sp>
        <p:nvSpPr>
          <p:cNvPr id="15376" name="Rectangle 26"/>
          <p:cNvSpPr>
            <a:spLocks noChangeArrowheads="1"/>
          </p:cNvSpPr>
          <p:nvPr/>
        </p:nvSpPr>
        <p:spPr bwMode="auto">
          <a:xfrm>
            <a:off x="6705600" y="2286000"/>
            <a:ext cx="2057400" cy="9906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atin typeface="Arial" charset="0"/>
              </a:rPr>
              <a:t>CONTINGENT</a:t>
            </a:r>
          </a:p>
        </p:txBody>
      </p:sp>
      <p:sp>
        <p:nvSpPr>
          <p:cNvPr id="15377" name="Line 28"/>
          <p:cNvSpPr>
            <a:spLocks noChangeShapeType="1"/>
          </p:cNvSpPr>
          <p:nvPr/>
        </p:nvSpPr>
        <p:spPr bwMode="auto">
          <a:xfrm>
            <a:off x="3886200" y="1447800"/>
            <a:ext cx="3886200" cy="685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412</TotalTime>
  <Words>375</Words>
  <Application>Microsoft Office PowerPoint</Application>
  <PresentationFormat>On-screen Show (4:3)</PresentationFormat>
  <Paragraphs>184</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Aspect</vt:lpstr>
      <vt:lpstr>Chart</vt:lpstr>
      <vt:lpstr>UNDERSTANDING BALANCE SHEET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2. </vt:lpstr>
      <vt:lpstr>Slide 17</vt:lpstr>
      <vt:lpstr>Slide 18</vt:lpstr>
      <vt:lpstr>Slide 19</vt:lpstr>
      <vt:lpstr>Slide 20</vt:lpstr>
      <vt:lpstr>Slide 21</vt:lpstr>
      <vt:lpstr>Slide 22</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BALANCE SHEET</dc:title>
  <dc:creator>user</dc:creator>
  <cp:lastModifiedBy>JYOTII</cp:lastModifiedBy>
  <cp:revision>25</cp:revision>
  <dcterms:created xsi:type="dcterms:W3CDTF">2006-09-07T17:22:38Z</dcterms:created>
  <dcterms:modified xsi:type="dcterms:W3CDTF">2010-11-15T09:22:33Z</dcterms:modified>
</cp:coreProperties>
</file>