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61" r:id="rId3"/>
    <p:sldId id="257" r:id="rId4"/>
    <p:sldId id="270" r:id="rId5"/>
    <p:sldId id="271" r:id="rId6"/>
    <p:sldId id="272" r:id="rId7"/>
    <p:sldId id="273" r:id="rId8"/>
    <p:sldId id="258" r:id="rId9"/>
    <p:sldId id="259" r:id="rId10"/>
    <p:sldId id="260" r:id="rId11"/>
    <p:sldId id="263" r:id="rId12"/>
    <p:sldId id="265" r:id="rId13"/>
    <p:sldId id="266" r:id="rId14"/>
    <p:sldId id="267" r:id="rId15"/>
    <p:sldId id="269" r:id="rId16"/>
    <p:sldId id="264" r:id="rId17"/>
    <p:sldId id="268"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B482646A-0935-426F-B204-AEF29370C87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F91FC2B-341F-4312-909F-8206B598FC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21AC0B5-3516-4E71-97EB-973BA063E6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DDEC43A1-25D9-496F-80CB-1E02C58773E4}"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12ED1DC-B047-4BFC-9B7A-EBB8055A6FD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0791130-5341-4A94-8646-325E933217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25175A5-8B66-408A-A578-313FB54C8F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0A341353-004F-4CFE-9916-95C36D02935D}"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393BCD7-532B-4873-8015-6AF7C15BFB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B4368399-5A8F-42EA-8F07-EAFF5E869761}"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DC90B48-5D57-4985-8D75-4F064FED0887}"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8AFE33BA-4C42-4A97-ACCB-78FFF2858F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27" r:id="rId4"/>
    <p:sldLayoutId id="2147483728" r:id="rId5"/>
    <p:sldLayoutId id="2147483735" r:id="rId6"/>
    <p:sldLayoutId id="2147483729" r:id="rId7"/>
    <p:sldLayoutId id="2147483736" r:id="rId8"/>
    <p:sldLayoutId id="2147483737" r:id="rId9"/>
    <p:sldLayoutId id="2147483730" r:id="rId10"/>
    <p:sldLayoutId id="214748373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en-US" sz="2800" dirty="0" smtClean="0"/>
              <a:t>ACCOUNTING MECHANISM</a:t>
            </a:r>
          </a:p>
        </p:txBody>
      </p:sp>
      <p:sp>
        <p:nvSpPr>
          <p:cNvPr id="8195" name="Rectangle 3"/>
          <p:cNvSpPr>
            <a:spLocks noGrp="1" noChangeArrowheads="1"/>
          </p:cNvSpPr>
          <p:nvPr>
            <p:ph type="subTitle" idx="1"/>
          </p:nvPr>
        </p:nvSpPr>
        <p:spPr>
          <a:xfrm>
            <a:off x="2286000" y="5003800"/>
            <a:ext cx="6172200" cy="1371600"/>
          </a:xfrm>
        </p:spPr>
        <p:txBody>
          <a:bodyPr/>
          <a:lstStyle/>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1" nodeType="clickEffect">
                                  <p:stCondLst>
                                    <p:cond delay="0"/>
                                  </p:stCondLst>
                                  <p:childTnLst>
                                    <p:animScale>
                                      <p:cBhvr>
                                        <p:cTn id="11"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106362"/>
          </a:xfrm>
        </p:spPr>
        <p:txBody>
          <a:bodyPr>
            <a:normAutofit fontScale="90000"/>
          </a:bodyPr>
          <a:lstStyle/>
          <a:p>
            <a:pPr eaLnBrk="1" fontAlgn="auto" hangingPunct="1">
              <a:spcAft>
                <a:spcPts val="0"/>
              </a:spcAft>
              <a:defRPr/>
            </a:pPr>
            <a:endParaRPr lang="en-US" sz="3800" smtClean="0"/>
          </a:p>
        </p:txBody>
      </p:sp>
      <p:sp>
        <p:nvSpPr>
          <p:cNvPr id="17411" name="Rectangle 3"/>
          <p:cNvSpPr>
            <a:spLocks noGrp="1" noChangeArrowheads="1"/>
          </p:cNvSpPr>
          <p:nvPr>
            <p:ph sz="quarter" idx="1"/>
          </p:nvPr>
        </p:nvSpPr>
        <p:spPr>
          <a:xfrm>
            <a:off x="457200" y="533400"/>
            <a:ext cx="8229600" cy="6096000"/>
          </a:xfrm>
        </p:spPr>
        <p:txBody>
          <a:bodyPr/>
          <a:lstStyle/>
          <a:p>
            <a:pPr eaLnBrk="1" hangingPunct="1">
              <a:buClr>
                <a:schemeClr val="tx1"/>
              </a:buClr>
              <a:buFont typeface="Wingdings" pitchFamily="2" charset="2"/>
              <a:buNone/>
            </a:pPr>
            <a:r>
              <a:rPr lang="en-US" sz="2000" smtClean="0"/>
              <a:t>           </a:t>
            </a:r>
            <a:r>
              <a:rPr lang="en-US" sz="2000" b="1" u="sng" smtClean="0"/>
              <a:t>Profit &amp; Loss A/c for the month ended April’10</a:t>
            </a:r>
            <a:r>
              <a:rPr lang="en-US" sz="2000" smtClean="0"/>
              <a:t>            </a:t>
            </a:r>
            <a:r>
              <a:rPr lang="en-US" sz="2000" b="1" smtClean="0"/>
              <a:t> </a:t>
            </a:r>
            <a:r>
              <a:rPr lang="en-US" sz="2000" b="1" u="sng" smtClean="0"/>
              <a:t>Expenses</a:t>
            </a:r>
            <a:r>
              <a:rPr lang="en-US" sz="2000" b="1" smtClean="0"/>
              <a:t> </a:t>
            </a:r>
            <a:r>
              <a:rPr lang="en-US" sz="2000" smtClean="0"/>
              <a:t>                          </a:t>
            </a:r>
            <a:r>
              <a:rPr lang="en-US" sz="2000" b="1" u="sng" smtClean="0"/>
              <a:t>Revenues</a:t>
            </a:r>
          </a:p>
          <a:p>
            <a:pPr eaLnBrk="1" hangingPunct="1">
              <a:buClr>
                <a:schemeClr val="tx1"/>
              </a:buClr>
              <a:buFont typeface="Wingdings" pitchFamily="2" charset="2"/>
              <a:buNone/>
            </a:pPr>
            <a:r>
              <a:rPr lang="en-US" sz="2000" smtClean="0"/>
              <a:t>Salaries                 5600       Investments by owner              3000</a:t>
            </a:r>
          </a:p>
          <a:p>
            <a:pPr eaLnBrk="1" hangingPunct="1">
              <a:buClr>
                <a:schemeClr val="tx1"/>
              </a:buClr>
              <a:buFont typeface="Wingdings" pitchFamily="2" charset="2"/>
              <a:buNone/>
            </a:pPr>
            <a:r>
              <a:rPr lang="en-US" sz="2000" smtClean="0"/>
              <a:t>Electricity                410       Service revenue  recd                600</a:t>
            </a:r>
          </a:p>
          <a:p>
            <a:pPr eaLnBrk="1" hangingPunct="1">
              <a:buClr>
                <a:schemeClr val="tx1"/>
              </a:buClr>
              <a:buFont typeface="Wingdings" pitchFamily="2" charset="2"/>
              <a:buNone/>
            </a:pPr>
            <a:r>
              <a:rPr lang="en-US" sz="2000" smtClean="0"/>
              <a:t>Advertisement         130        in advance</a:t>
            </a:r>
          </a:p>
          <a:p>
            <a:pPr eaLnBrk="1" hangingPunct="1">
              <a:buClr>
                <a:schemeClr val="tx1"/>
              </a:buClr>
              <a:buFont typeface="Wingdings" pitchFamily="2" charset="2"/>
              <a:buNone/>
            </a:pPr>
            <a:r>
              <a:rPr lang="en-US" sz="2000" smtClean="0"/>
              <a:t>Rent                       300</a:t>
            </a:r>
          </a:p>
          <a:p>
            <a:pPr eaLnBrk="1" hangingPunct="1">
              <a:buClr>
                <a:schemeClr val="tx1"/>
              </a:buClr>
              <a:buFont typeface="Wingdings" pitchFamily="2" charset="2"/>
              <a:buNone/>
            </a:pPr>
            <a:r>
              <a:rPr lang="en-US" sz="2000" smtClean="0"/>
              <a:t>Drawings              </a:t>
            </a:r>
            <a:r>
              <a:rPr lang="en-US" sz="2000" u="sng" smtClean="0"/>
              <a:t> 4000</a:t>
            </a:r>
            <a:r>
              <a:rPr lang="en-US" sz="2000" smtClean="0"/>
              <a:t>        Loss for the month                   </a:t>
            </a:r>
            <a:r>
              <a:rPr lang="en-US" sz="2000" u="sng" smtClean="0"/>
              <a:t>6840</a:t>
            </a:r>
          </a:p>
          <a:p>
            <a:pPr eaLnBrk="1" hangingPunct="1">
              <a:buClr>
                <a:schemeClr val="tx1"/>
              </a:buClr>
              <a:buFont typeface="Wingdings" pitchFamily="2" charset="2"/>
              <a:buNone/>
            </a:pPr>
            <a:r>
              <a:rPr lang="en-US" sz="2000" smtClean="0"/>
              <a:t>                         </a:t>
            </a:r>
            <a:r>
              <a:rPr lang="en-US" sz="2000" b="1" u="sng" smtClean="0"/>
              <a:t>10440</a:t>
            </a:r>
            <a:r>
              <a:rPr lang="en-US" sz="2000" u="sng" smtClean="0"/>
              <a:t> </a:t>
            </a:r>
            <a:r>
              <a:rPr lang="en-US" sz="2000" smtClean="0"/>
              <a:t>		                             </a:t>
            </a:r>
            <a:r>
              <a:rPr lang="en-US" sz="2000" b="1" u="sng" smtClean="0"/>
              <a:t>10440</a:t>
            </a:r>
          </a:p>
          <a:p>
            <a:pPr eaLnBrk="1" hangingPunct="1">
              <a:buClr>
                <a:schemeClr val="tx1"/>
              </a:buClr>
              <a:buFont typeface="Wingdings" pitchFamily="2" charset="2"/>
              <a:buNone/>
            </a:pPr>
            <a:r>
              <a:rPr lang="en-US" sz="2000" smtClean="0"/>
              <a:t>                      </a:t>
            </a:r>
            <a:r>
              <a:rPr lang="en-US" sz="2000" b="1" u="sng" smtClean="0"/>
              <a:t>Balance Sheet as on April 30, 2010</a:t>
            </a:r>
            <a:endParaRPr lang="en-US" sz="2000" smtClean="0"/>
          </a:p>
          <a:p>
            <a:pPr eaLnBrk="1" hangingPunct="1">
              <a:buClr>
                <a:schemeClr val="tx1"/>
              </a:buClr>
              <a:buFont typeface="Wingdings" pitchFamily="2" charset="2"/>
              <a:buNone/>
            </a:pPr>
            <a:r>
              <a:rPr lang="en-US" sz="2000" smtClean="0"/>
              <a:t>         </a:t>
            </a:r>
            <a:r>
              <a:rPr lang="en-US" sz="2000" b="1" smtClean="0"/>
              <a:t>Liabilities                                        Assets</a:t>
            </a:r>
          </a:p>
          <a:p>
            <a:pPr eaLnBrk="1" hangingPunct="1">
              <a:buClr>
                <a:schemeClr val="tx1"/>
              </a:buClr>
              <a:buFont typeface="Wingdings" pitchFamily="2" charset="2"/>
              <a:buNone/>
            </a:pPr>
            <a:r>
              <a:rPr lang="en-US" sz="2000" smtClean="0"/>
              <a:t>Creditors              2510         Recording equipment              25500</a:t>
            </a:r>
          </a:p>
          <a:p>
            <a:pPr eaLnBrk="1" hangingPunct="1">
              <a:buClr>
                <a:schemeClr val="tx1"/>
              </a:buClr>
              <a:buFont typeface="Wingdings" pitchFamily="2" charset="2"/>
              <a:buNone/>
            </a:pPr>
            <a:r>
              <a:rPr lang="en-US" sz="2000" smtClean="0"/>
              <a:t>Service revenue                    Supplies                                  2190</a:t>
            </a:r>
          </a:p>
          <a:p>
            <a:pPr eaLnBrk="1" hangingPunct="1">
              <a:buClr>
                <a:schemeClr val="tx1"/>
              </a:buClr>
              <a:buFont typeface="Wingdings" pitchFamily="2" charset="2"/>
              <a:buNone/>
            </a:pPr>
            <a:r>
              <a:rPr lang="en-US" sz="2000" smtClean="0"/>
              <a:t>earned               12660         Debtors                                   1210</a:t>
            </a:r>
          </a:p>
          <a:p>
            <a:pPr eaLnBrk="1" hangingPunct="1">
              <a:buClr>
                <a:schemeClr val="tx1"/>
              </a:buClr>
              <a:buFont typeface="Wingdings" pitchFamily="2" charset="2"/>
              <a:buNone/>
            </a:pPr>
            <a:r>
              <a:rPr lang="en-US" sz="2000" smtClean="0"/>
              <a:t>Capital               </a:t>
            </a:r>
            <a:r>
              <a:rPr lang="en-US" sz="2000" u="sng" smtClean="0"/>
              <a:t> 14300</a:t>
            </a:r>
            <a:r>
              <a:rPr lang="en-US" sz="2000" smtClean="0"/>
              <a:t>         Cash                                  </a:t>
            </a:r>
            <a:r>
              <a:rPr lang="en-US" sz="2000" u="sng" smtClean="0"/>
              <a:t>      570</a:t>
            </a:r>
          </a:p>
          <a:p>
            <a:pPr eaLnBrk="1" hangingPunct="1"/>
            <a:r>
              <a:rPr lang="en-US" sz="2000" smtClean="0"/>
              <a:t>                   </a:t>
            </a:r>
            <a:r>
              <a:rPr lang="en-US" sz="2000" u="sng" smtClean="0"/>
              <a:t> </a:t>
            </a:r>
            <a:r>
              <a:rPr lang="en-US" sz="2000" b="1" u="sng" smtClean="0"/>
              <a:t>29470</a:t>
            </a:r>
            <a:r>
              <a:rPr lang="en-US" sz="2000" smtClean="0"/>
              <a:t>                                                  </a:t>
            </a:r>
            <a:r>
              <a:rPr lang="en-US" sz="2000" b="1" u="sng" smtClean="0"/>
              <a:t>29470</a:t>
            </a:r>
            <a:r>
              <a:rPr lang="en-US" sz="2000" smtClean="0"/>
              <a:t>					</a:t>
            </a:r>
            <a:endParaRPr lang="en-US" sz="2000" u="sng"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229600" cy="265113"/>
          </a:xfrm>
        </p:spPr>
        <p:txBody>
          <a:bodyPr>
            <a:normAutofit fontScale="90000"/>
          </a:bodyPr>
          <a:lstStyle/>
          <a:p>
            <a:pPr eaLnBrk="1" fontAlgn="auto" hangingPunct="1">
              <a:spcAft>
                <a:spcPts val="0"/>
              </a:spcAft>
              <a:defRPr/>
            </a:pPr>
            <a:endParaRPr lang="en-US" sz="3800" smtClean="0"/>
          </a:p>
        </p:txBody>
      </p:sp>
      <p:sp>
        <p:nvSpPr>
          <p:cNvPr id="18435" name="Rectangle 3"/>
          <p:cNvSpPr>
            <a:spLocks noGrp="1" noChangeArrowheads="1"/>
          </p:cNvSpPr>
          <p:nvPr>
            <p:ph sz="quarter" idx="1"/>
          </p:nvPr>
        </p:nvSpPr>
        <p:spPr>
          <a:xfrm>
            <a:off x="457200" y="685800"/>
            <a:ext cx="8229600" cy="6172200"/>
          </a:xfrm>
        </p:spPr>
        <p:txBody>
          <a:bodyPr/>
          <a:lstStyle/>
          <a:p>
            <a:pPr eaLnBrk="1" hangingPunct="1">
              <a:lnSpc>
                <a:spcPct val="90000"/>
              </a:lnSpc>
              <a:buFont typeface="Wingdings" pitchFamily="2" charset="2"/>
              <a:buNone/>
            </a:pPr>
            <a:r>
              <a:rPr lang="en-US" sz="2800" smtClean="0"/>
              <a:t>	Schedule VI Part I – Balance Sheet</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r>
              <a:rPr lang="en-US" sz="2800" smtClean="0"/>
              <a:t>	The company’s balance Sheet may be in horizontal or vertical form</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r>
              <a:rPr lang="en-US" sz="2800" smtClean="0"/>
              <a:t>	It shall disclose current years as well as previous years figures</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r>
              <a:rPr lang="en-US" sz="2800" smtClean="0"/>
              <a:t>	Details may be given in Schedules attached to Balance Sheet</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r>
              <a:rPr lang="en-US" sz="2800" smtClean="0"/>
              <a:t>	Figures may be rounded off to the nearest ’00 or ’000. It can also be in 00.00 format.</a:t>
            </a:r>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179387"/>
          </a:xfrm>
        </p:spPr>
        <p:txBody>
          <a:bodyPr>
            <a:normAutofit fontScale="90000"/>
          </a:bodyPr>
          <a:lstStyle/>
          <a:p>
            <a:pPr eaLnBrk="1" fontAlgn="auto" hangingPunct="1">
              <a:spcAft>
                <a:spcPts val="0"/>
              </a:spcAft>
              <a:defRPr/>
            </a:pPr>
            <a:endParaRPr lang="en-US" sz="3800" smtClean="0"/>
          </a:p>
        </p:txBody>
      </p:sp>
      <p:sp>
        <p:nvSpPr>
          <p:cNvPr id="19459" name="Rectangle 3"/>
          <p:cNvSpPr>
            <a:spLocks noGrp="1" noChangeArrowheads="1"/>
          </p:cNvSpPr>
          <p:nvPr>
            <p:ph sz="quarter" idx="1"/>
          </p:nvPr>
        </p:nvSpPr>
        <p:spPr>
          <a:xfrm>
            <a:off x="152400" y="685800"/>
            <a:ext cx="8991600" cy="6019800"/>
          </a:xfrm>
        </p:spPr>
        <p:txBody>
          <a:bodyPr/>
          <a:lstStyle/>
          <a:p>
            <a:pPr marL="609600" indent="-609600" eaLnBrk="1" hangingPunct="1">
              <a:buFont typeface="Wingdings" pitchFamily="2" charset="2"/>
              <a:buNone/>
            </a:pPr>
            <a:r>
              <a:rPr lang="en-US" sz="2000" smtClean="0"/>
              <a:t>Format of Horizontal Balance Sheet</a:t>
            </a:r>
          </a:p>
          <a:p>
            <a:pPr marL="609600" indent="-609600" eaLnBrk="1" hangingPunct="1">
              <a:buFont typeface="Wingdings" pitchFamily="2" charset="2"/>
              <a:buNone/>
            </a:pPr>
            <a:endParaRPr lang="en-US" sz="2000" smtClean="0"/>
          </a:p>
          <a:p>
            <a:pPr marL="609600" indent="-609600" eaLnBrk="1" hangingPunct="1">
              <a:buFont typeface="Wingdings" pitchFamily="2" charset="2"/>
              <a:buNone/>
            </a:pPr>
            <a:r>
              <a:rPr lang="en-US" sz="2000" smtClean="0"/>
              <a:t>P.Y    Liabilities          C.Y                P.Y      Assets             C.Y </a:t>
            </a:r>
          </a:p>
          <a:p>
            <a:pPr marL="609600" indent="-609600" eaLnBrk="1" hangingPunct="1">
              <a:buFont typeface="Wingdings" pitchFamily="2" charset="2"/>
              <a:buNone/>
            </a:pPr>
            <a:endParaRPr lang="en-US" sz="2000" smtClean="0"/>
          </a:p>
          <a:p>
            <a:pPr marL="609600" indent="-609600" eaLnBrk="1" hangingPunct="1">
              <a:buFont typeface="Wingdings" pitchFamily="2" charset="2"/>
              <a:buAutoNum type="arabicPeriod"/>
            </a:pPr>
            <a:r>
              <a:rPr lang="en-US" sz="2000" smtClean="0"/>
              <a:t>Share Capital                                     1. Fixed Assets</a:t>
            </a:r>
          </a:p>
          <a:p>
            <a:pPr marL="609600" indent="-609600" eaLnBrk="1" hangingPunct="1">
              <a:buFont typeface="Wingdings" pitchFamily="2" charset="2"/>
              <a:buAutoNum type="arabicPeriod"/>
            </a:pPr>
            <a:r>
              <a:rPr lang="en-US" sz="2000" smtClean="0"/>
              <a:t>Reserves &amp; Surplus                            2. Investments</a:t>
            </a:r>
          </a:p>
          <a:p>
            <a:pPr marL="609600" indent="-609600" eaLnBrk="1" hangingPunct="1">
              <a:buFont typeface="Wingdings" pitchFamily="2" charset="2"/>
              <a:buAutoNum type="arabicPeriod"/>
            </a:pPr>
            <a:r>
              <a:rPr lang="en-US" sz="2000" smtClean="0"/>
              <a:t>Secured Loans                                   3. Current Assets, Loans</a:t>
            </a:r>
          </a:p>
          <a:p>
            <a:pPr marL="609600" indent="-609600" eaLnBrk="1" hangingPunct="1">
              <a:buFont typeface="Wingdings" pitchFamily="2" charset="2"/>
              <a:buAutoNum type="arabicPeriod" startAt="4"/>
            </a:pPr>
            <a:r>
              <a:rPr lang="en-US" sz="2000" smtClean="0"/>
              <a:t>Unsecured Loans                                   and Advances</a:t>
            </a:r>
          </a:p>
          <a:p>
            <a:pPr marL="609600" indent="-609600" eaLnBrk="1" hangingPunct="1">
              <a:buFont typeface="Wingdings" pitchFamily="2" charset="2"/>
              <a:buAutoNum type="arabicPeriod" startAt="4"/>
            </a:pPr>
            <a:r>
              <a:rPr lang="en-US" sz="2000" smtClean="0"/>
              <a:t>Current Liabilities and                          A. Current Assets</a:t>
            </a:r>
          </a:p>
          <a:p>
            <a:pPr marL="609600" indent="-609600" eaLnBrk="1" hangingPunct="1">
              <a:buFont typeface="Wingdings" pitchFamily="2" charset="2"/>
              <a:buNone/>
            </a:pPr>
            <a:r>
              <a:rPr lang="en-US" sz="2000" smtClean="0"/>
              <a:t>        and Provisions                                    B. Loans and Advances</a:t>
            </a:r>
          </a:p>
          <a:p>
            <a:pPr marL="609600" indent="-609600" eaLnBrk="1" hangingPunct="1">
              <a:buFont typeface="Wingdings" pitchFamily="2" charset="2"/>
              <a:buNone/>
            </a:pPr>
            <a:r>
              <a:rPr lang="en-US" sz="2000" smtClean="0"/>
              <a:t>      A. Current liabilities                              4. 1 Miscellaneous Expenditure</a:t>
            </a:r>
          </a:p>
          <a:p>
            <a:pPr marL="609600" indent="-609600" eaLnBrk="1" hangingPunct="1">
              <a:buFont typeface="Wingdings" pitchFamily="2" charset="2"/>
              <a:buNone/>
            </a:pPr>
            <a:r>
              <a:rPr lang="en-US" sz="2000" smtClean="0"/>
              <a:t>      B. Provisions                                           2. Profit and Loss A/c Dr bal </a:t>
            </a:r>
          </a:p>
          <a:p>
            <a:pPr marL="609600" indent="-609600" eaLnBrk="1" hangingPunct="1">
              <a:buFont typeface="Wingdings" pitchFamily="2" charset="2"/>
              <a:buNone/>
            </a:pPr>
            <a:endParaRPr lang="en-US" sz="2000" smtClean="0"/>
          </a:p>
          <a:p>
            <a:pPr marL="609600" indent="-609600" eaLnBrk="1" hangingPunct="1">
              <a:buFont typeface="Wingdings" pitchFamily="2" charset="2"/>
              <a:buNone/>
            </a:pPr>
            <a:r>
              <a:rPr lang="en-US" sz="2000" smtClean="0"/>
              <a:t>Footnote :</a:t>
            </a:r>
          </a:p>
          <a:p>
            <a:pPr marL="609600" indent="-609600" eaLnBrk="1" hangingPunct="1">
              <a:buFont typeface="Wingdings" pitchFamily="2" charset="2"/>
              <a:buNone/>
            </a:pPr>
            <a:r>
              <a:rPr lang="en-US" sz="2000" smtClean="0"/>
              <a:t>Contingent liabilities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179387"/>
          </a:xfrm>
        </p:spPr>
        <p:txBody>
          <a:bodyPr>
            <a:normAutofit fontScale="90000"/>
          </a:bodyPr>
          <a:lstStyle/>
          <a:p>
            <a:pPr eaLnBrk="1" fontAlgn="auto" hangingPunct="1">
              <a:spcAft>
                <a:spcPts val="0"/>
              </a:spcAft>
              <a:defRPr/>
            </a:pPr>
            <a:endParaRPr lang="en-US" sz="3800" smtClean="0"/>
          </a:p>
        </p:txBody>
      </p:sp>
      <p:sp>
        <p:nvSpPr>
          <p:cNvPr id="17411" name="Rectangle 3"/>
          <p:cNvSpPr>
            <a:spLocks noGrp="1" noChangeArrowheads="1"/>
          </p:cNvSpPr>
          <p:nvPr>
            <p:ph sz="quarter" idx="1"/>
          </p:nvPr>
        </p:nvSpPr>
        <p:spPr>
          <a:xfrm>
            <a:off x="228600" y="685800"/>
            <a:ext cx="8915400" cy="6172200"/>
          </a:xfrm>
        </p:spPr>
        <p:txBody>
          <a:bodyPr>
            <a:normAutofit lnSpcReduction="10000"/>
          </a:bodyPr>
          <a:lstStyle/>
          <a:p>
            <a:pPr marL="274320" indent="-274320" eaLnBrk="1" fontAlgn="auto" hangingPunct="1">
              <a:lnSpc>
                <a:spcPct val="90000"/>
              </a:lnSpc>
              <a:spcAft>
                <a:spcPts val="0"/>
              </a:spcAft>
              <a:buFont typeface="Wingdings" pitchFamily="2" charset="2"/>
              <a:buNone/>
              <a:defRPr/>
            </a:pPr>
            <a:r>
              <a:rPr lang="en-US" sz="2000" smtClean="0"/>
              <a:t>	Vertical form of Balance Sheet</a:t>
            </a:r>
          </a:p>
          <a:p>
            <a:pPr marL="274320" indent="-274320" eaLnBrk="1" fontAlgn="auto" hangingPunct="1">
              <a:lnSpc>
                <a:spcPct val="90000"/>
              </a:lnSpc>
              <a:spcAft>
                <a:spcPts val="0"/>
              </a:spcAft>
              <a:buFont typeface="Wingdings" pitchFamily="2" charset="2"/>
              <a:buNone/>
              <a:defRPr/>
            </a:pPr>
            <a:endParaRPr lang="en-US" sz="2000" smtClean="0"/>
          </a:p>
          <a:p>
            <a:pPr marL="274320" indent="-274320" eaLnBrk="1" fontAlgn="auto" hangingPunct="1">
              <a:lnSpc>
                <a:spcPct val="90000"/>
              </a:lnSpc>
              <a:spcAft>
                <a:spcPts val="0"/>
              </a:spcAft>
              <a:buFont typeface="Wingdings" pitchFamily="2" charset="2"/>
              <a:buNone/>
              <a:defRPr/>
            </a:pPr>
            <a:r>
              <a:rPr lang="en-US" sz="2000" smtClean="0"/>
              <a:t>	I. </a:t>
            </a:r>
            <a:r>
              <a:rPr lang="en-US" sz="2000" u="sng" smtClean="0"/>
              <a:t>Sources of funds</a:t>
            </a:r>
          </a:p>
          <a:p>
            <a:pPr marL="274320" indent="-274320" eaLnBrk="1" fontAlgn="auto" hangingPunct="1">
              <a:lnSpc>
                <a:spcPct val="90000"/>
              </a:lnSpc>
              <a:spcAft>
                <a:spcPts val="0"/>
              </a:spcAft>
              <a:buFont typeface="Wingdings" pitchFamily="2" charset="2"/>
              <a:buNone/>
              <a:defRPr/>
            </a:pPr>
            <a:r>
              <a:rPr lang="en-US" sz="2000" smtClean="0"/>
              <a:t>	  1. </a:t>
            </a:r>
            <a:r>
              <a:rPr lang="en-US" sz="2000" u="sng" smtClean="0"/>
              <a:t>Shareholders funds</a:t>
            </a:r>
          </a:p>
          <a:p>
            <a:pPr marL="274320" indent="-274320" eaLnBrk="1" fontAlgn="auto" hangingPunct="1">
              <a:lnSpc>
                <a:spcPct val="90000"/>
              </a:lnSpc>
              <a:spcAft>
                <a:spcPts val="0"/>
              </a:spcAft>
              <a:buFont typeface="Wingdings" pitchFamily="2" charset="2"/>
              <a:buNone/>
              <a:defRPr/>
            </a:pPr>
            <a:r>
              <a:rPr lang="en-US" sz="2000" smtClean="0"/>
              <a:t>          Share capital</a:t>
            </a:r>
          </a:p>
          <a:p>
            <a:pPr marL="274320" indent="-274320" eaLnBrk="1" fontAlgn="auto" hangingPunct="1">
              <a:lnSpc>
                <a:spcPct val="90000"/>
              </a:lnSpc>
              <a:spcAft>
                <a:spcPts val="0"/>
              </a:spcAft>
              <a:buFont typeface="Wingdings" pitchFamily="2" charset="2"/>
              <a:buNone/>
              <a:defRPr/>
            </a:pPr>
            <a:r>
              <a:rPr lang="en-US" sz="2000" smtClean="0"/>
              <a:t>          Reserves &amp; Surplus</a:t>
            </a:r>
          </a:p>
          <a:p>
            <a:pPr marL="274320" indent="-274320" eaLnBrk="1" fontAlgn="auto" hangingPunct="1">
              <a:lnSpc>
                <a:spcPct val="90000"/>
              </a:lnSpc>
              <a:spcAft>
                <a:spcPts val="0"/>
              </a:spcAft>
              <a:buFont typeface="Wingdings" pitchFamily="2" charset="2"/>
              <a:buNone/>
              <a:defRPr/>
            </a:pPr>
            <a:r>
              <a:rPr lang="en-US" sz="2000" smtClean="0"/>
              <a:t>      2. </a:t>
            </a:r>
            <a:r>
              <a:rPr lang="en-US" sz="2000" u="sng" smtClean="0"/>
              <a:t>Loan Funds</a:t>
            </a:r>
          </a:p>
          <a:p>
            <a:pPr marL="274320" indent="-274320" eaLnBrk="1" fontAlgn="auto" hangingPunct="1">
              <a:lnSpc>
                <a:spcPct val="90000"/>
              </a:lnSpc>
              <a:spcAft>
                <a:spcPts val="0"/>
              </a:spcAft>
              <a:buFont typeface="Wingdings" pitchFamily="2" charset="2"/>
              <a:buNone/>
              <a:defRPr/>
            </a:pPr>
            <a:r>
              <a:rPr lang="en-US" sz="2000" smtClean="0"/>
              <a:t>	     Secured loans</a:t>
            </a:r>
          </a:p>
          <a:p>
            <a:pPr marL="274320" indent="-274320" eaLnBrk="1" fontAlgn="auto" hangingPunct="1">
              <a:lnSpc>
                <a:spcPct val="90000"/>
              </a:lnSpc>
              <a:spcAft>
                <a:spcPts val="0"/>
              </a:spcAft>
              <a:buFont typeface="Wingdings" pitchFamily="2" charset="2"/>
              <a:buNone/>
              <a:defRPr/>
            </a:pPr>
            <a:r>
              <a:rPr lang="en-US" sz="2000" smtClean="0"/>
              <a:t>         Unsecured loans</a:t>
            </a:r>
          </a:p>
          <a:p>
            <a:pPr marL="274320" indent="-274320" eaLnBrk="1" fontAlgn="auto" hangingPunct="1">
              <a:lnSpc>
                <a:spcPct val="90000"/>
              </a:lnSpc>
              <a:spcAft>
                <a:spcPts val="0"/>
              </a:spcAft>
              <a:buFont typeface="Wingdings" pitchFamily="2" charset="2"/>
              <a:buNone/>
              <a:defRPr/>
            </a:pPr>
            <a:endParaRPr lang="en-US" sz="2000" smtClean="0"/>
          </a:p>
          <a:p>
            <a:pPr marL="274320" indent="-274320" eaLnBrk="1" fontAlgn="auto" hangingPunct="1">
              <a:lnSpc>
                <a:spcPct val="90000"/>
              </a:lnSpc>
              <a:spcAft>
                <a:spcPts val="0"/>
              </a:spcAft>
              <a:buFont typeface="Wingdings" pitchFamily="2" charset="2"/>
              <a:buNone/>
              <a:defRPr/>
            </a:pPr>
            <a:r>
              <a:rPr lang="en-US" sz="2000" smtClean="0"/>
              <a:t>    II. </a:t>
            </a:r>
            <a:r>
              <a:rPr lang="en-US" sz="2000" u="sng" smtClean="0"/>
              <a:t>Application of funds</a:t>
            </a:r>
            <a:endParaRPr lang="en-US" sz="2000" smtClean="0"/>
          </a:p>
          <a:p>
            <a:pPr marL="274320" indent="-274320" eaLnBrk="1" fontAlgn="auto" hangingPunct="1">
              <a:lnSpc>
                <a:spcPct val="90000"/>
              </a:lnSpc>
              <a:spcAft>
                <a:spcPts val="0"/>
              </a:spcAft>
              <a:buFont typeface="Wingdings" pitchFamily="2" charset="2"/>
              <a:buNone/>
              <a:defRPr/>
            </a:pPr>
            <a:r>
              <a:rPr lang="en-US" sz="2000" smtClean="0"/>
              <a:t>       1. Fixed Assets</a:t>
            </a:r>
          </a:p>
          <a:p>
            <a:pPr marL="274320" indent="-274320" eaLnBrk="1" fontAlgn="auto" hangingPunct="1">
              <a:lnSpc>
                <a:spcPct val="90000"/>
              </a:lnSpc>
              <a:spcAft>
                <a:spcPts val="0"/>
              </a:spcAft>
              <a:buFont typeface="Wingdings" pitchFamily="2" charset="2"/>
              <a:buNone/>
              <a:defRPr/>
            </a:pPr>
            <a:r>
              <a:rPr lang="en-US" sz="2000" smtClean="0"/>
              <a:t>       2. Investments</a:t>
            </a:r>
          </a:p>
          <a:p>
            <a:pPr marL="274320" indent="-274320" eaLnBrk="1" fontAlgn="auto" hangingPunct="1">
              <a:lnSpc>
                <a:spcPct val="90000"/>
              </a:lnSpc>
              <a:spcAft>
                <a:spcPts val="0"/>
              </a:spcAft>
              <a:buFont typeface="Wingdings" pitchFamily="2" charset="2"/>
              <a:buNone/>
              <a:defRPr/>
            </a:pPr>
            <a:r>
              <a:rPr lang="en-US" sz="2000" smtClean="0"/>
              <a:t>       3. Current assets , loans and advances</a:t>
            </a:r>
          </a:p>
          <a:p>
            <a:pPr marL="274320" indent="-274320" eaLnBrk="1" fontAlgn="auto" hangingPunct="1">
              <a:lnSpc>
                <a:spcPct val="90000"/>
              </a:lnSpc>
              <a:spcAft>
                <a:spcPts val="0"/>
              </a:spcAft>
              <a:buFont typeface="Wingdings" pitchFamily="2" charset="2"/>
              <a:buNone/>
              <a:defRPr/>
            </a:pPr>
            <a:r>
              <a:rPr lang="en-US" sz="2000" smtClean="0"/>
              <a:t>          less: Current liabilities and provisions</a:t>
            </a:r>
          </a:p>
          <a:p>
            <a:pPr marL="274320" indent="-274320" eaLnBrk="1" fontAlgn="auto" hangingPunct="1">
              <a:lnSpc>
                <a:spcPct val="90000"/>
              </a:lnSpc>
              <a:spcAft>
                <a:spcPts val="0"/>
              </a:spcAft>
              <a:buFont typeface="Wingdings" pitchFamily="2" charset="2"/>
              <a:buNone/>
              <a:defRPr/>
            </a:pPr>
            <a:r>
              <a:rPr lang="en-US" sz="2000" smtClean="0"/>
              <a:t>       4. Miscellaneous expenditure.</a:t>
            </a:r>
          </a:p>
          <a:p>
            <a:pPr marL="274320" indent="-274320" eaLnBrk="1" fontAlgn="auto" hangingPunct="1">
              <a:lnSpc>
                <a:spcPct val="90000"/>
              </a:lnSpc>
              <a:spcAft>
                <a:spcPts val="0"/>
              </a:spcAft>
              <a:buFont typeface="Wingdings" pitchFamily="2" charset="2"/>
              <a:buNone/>
              <a:defRPr/>
            </a:pPr>
            <a:endParaRPr lang="en-US" sz="2000" smtClean="0"/>
          </a:p>
          <a:p>
            <a:pPr marL="274320" indent="-274320" eaLnBrk="1" fontAlgn="auto" hangingPunct="1">
              <a:lnSpc>
                <a:spcPct val="90000"/>
              </a:lnSpc>
              <a:spcAft>
                <a:spcPts val="0"/>
              </a:spcAft>
              <a:buFont typeface="Wingdings" pitchFamily="2" charset="2"/>
              <a:buNone/>
              <a:defRPr/>
            </a:pPr>
            <a:r>
              <a:rPr lang="en-US" sz="2000" smtClean="0"/>
              <a:t>Footnote for contingent liabilities</a:t>
            </a:r>
            <a:endParaRPr lang="en-US" sz="2000" u="sng"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103187"/>
          </a:xfrm>
        </p:spPr>
        <p:txBody>
          <a:bodyPr>
            <a:normAutofit fontScale="90000"/>
          </a:bodyPr>
          <a:lstStyle/>
          <a:p>
            <a:pPr eaLnBrk="1" fontAlgn="auto" hangingPunct="1">
              <a:spcAft>
                <a:spcPts val="0"/>
              </a:spcAft>
              <a:defRPr/>
            </a:pPr>
            <a:r>
              <a:rPr lang="en-US" sz="3800" smtClean="0"/>
              <a:t>z</a:t>
            </a:r>
          </a:p>
        </p:txBody>
      </p:sp>
      <p:sp>
        <p:nvSpPr>
          <p:cNvPr id="18435" name="Rectangle 3"/>
          <p:cNvSpPr>
            <a:spLocks noGrp="1" noChangeArrowheads="1"/>
          </p:cNvSpPr>
          <p:nvPr>
            <p:ph sz="quarter" idx="1"/>
          </p:nvPr>
        </p:nvSpPr>
        <p:spPr>
          <a:xfrm>
            <a:off x="152400" y="533400"/>
            <a:ext cx="8991600" cy="6324600"/>
          </a:xfrm>
        </p:spPr>
        <p:txBody>
          <a:bodyPr>
            <a:normAutofit lnSpcReduction="10000"/>
          </a:bodyPr>
          <a:lstStyle/>
          <a:p>
            <a:pPr marL="609600" indent="-609600" eaLnBrk="1" fontAlgn="auto" hangingPunct="1">
              <a:lnSpc>
                <a:spcPct val="90000"/>
              </a:lnSpc>
              <a:spcAft>
                <a:spcPts val="0"/>
              </a:spcAft>
              <a:buFont typeface="Wingdings" pitchFamily="2" charset="2"/>
              <a:buNone/>
              <a:defRPr/>
            </a:pPr>
            <a:r>
              <a:rPr lang="en-US" sz="1800" smtClean="0"/>
              <a:t>Schedule VI Part II – Profit &amp; Loss Account</a:t>
            </a:r>
          </a:p>
          <a:p>
            <a:pPr marL="609600" indent="-609600" eaLnBrk="1" fontAlgn="auto" hangingPunct="1">
              <a:lnSpc>
                <a:spcPct val="90000"/>
              </a:lnSpc>
              <a:spcAft>
                <a:spcPts val="0"/>
              </a:spcAft>
              <a:buFont typeface="Wingdings" pitchFamily="2" charset="2"/>
              <a:buNone/>
              <a:defRPr/>
            </a:pPr>
            <a:endParaRPr lang="en-US" sz="1800" smtClean="0"/>
          </a:p>
          <a:p>
            <a:pPr marL="609600" indent="-609600" eaLnBrk="1" fontAlgn="auto" hangingPunct="1">
              <a:lnSpc>
                <a:spcPct val="90000"/>
              </a:lnSpc>
              <a:spcAft>
                <a:spcPts val="0"/>
              </a:spcAft>
              <a:buFont typeface="Wingdings" pitchFamily="2" charset="2"/>
              <a:buNone/>
              <a:defRPr/>
            </a:pPr>
            <a:r>
              <a:rPr lang="en-US" sz="1800" smtClean="0"/>
              <a:t>	</a:t>
            </a:r>
            <a:r>
              <a:rPr lang="en-US" sz="1800" u="sng" smtClean="0"/>
              <a:t>General requirements</a:t>
            </a:r>
          </a:p>
          <a:p>
            <a:pPr marL="609600" indent="-609600" eaLnBrk="1" fontAlgn="auto" hangingPunct="1">
              <a:lnSpc>
                <a:spcPct val="90000"/>
              </a:lnSpc>
              <a:spcAft>
                <a:spcPts val="0"/>
              </a:spcAft>
              <a:buFont typeface="Wingdings" pitchFamily="2" charset="2"/>
              <a:buNone/>
              <a:defRPr/>
            </a:pPr>
            <a:r>
              <a:rPr lang="en-US" sz="1800" smtClean="0"/>
              <a:t>	It shall disclose every material factor w.r.t Incomes &amp; Expenditures</a:t>
            </a:r>
          </a:p>
          <a:p>
            <a:pPr marL="609600" indent="-609600" eaLnBrk="1" fontAlgn="auto" hangingPunct="1">
              <a:lnSpc>
                <a:spcPct val="90000"/>
              </a:lnSpc>
              <a:spcAft>
                <a:spcPts val="0"/>
              </a:spcAft>
              <a:buFont typeface="Wingdings" pitchFamily="2" charset="2"/>
              <a:buNone/>
              <a:defRPr/>
            </a:pPr>
            <a:r>
              <a:rPr lang="en-US" sz="1800" smtClean="0"/>
              <a:t>	Any item&gt; 1% of the turnover or Rs.5000 whichever is higher should be shown separate item and not under miscellaneous expenses.</a:t>
            </a:r>
          </a:p>
          <a:p>
            <a:pPr marL="609600" indent="-609600" eaLnBrk="1" fontAlgn="auto" hangingPunct="1">
              <a:lnSpc>
                <a:spcPct val="90000"/>
              </a:lnSpc>
              <a:spcAft>
                <a:spcPts val="0"/>
              </a:spcAft>
              <a:buFont typeface="Wingdings" pitchFamily="2" charset="2"/>
              <a:buNone/>
              <a:defRPr/>
            </a:pPr>
            <a:r>
              <a:rPr lang="en-US" sz="1800" smtClean="0"/>
              <a:t>1.Turnover</a:t>
            </a:r>
          </a:p>
          <a:p>
            <a:pPr marL="609600" indent="-609600" eaLnBrk="1" fontAlgn="auto" hangingPunct="1">
              <a:lnSpc>
                <a:spcPct val="90000"/>
              </a:lnSpc>
              <a:spcAft>
                <a:spcPts val="0"/>
              </a:spcAft>
              <a:buFont typeface="Wingdings" pitchFamily="2" charset="2"/>
              <a:buNone/>
              <a:defRPr/>
            </a:pPr>
            <a:r>
              <a:rPr lang="en-US" sz="1800" smtClean="0"/>
              <a:t>2. Commission paid to selling agents, brokerage and discount allowed</a:t>
            </a:r>
          </a:p>
          <a:p>
            <a:pPr marL="609600" indent="-609600" eaLnBrk="1" fontAlgn="auto" hangingPunct="1">
              <a:lnSpc>
                <a:spcPct val="90000"/>
              </a:lnSpc>
              <a:spcAft>
                <a:spcPts val="0"/>
              </a:spcAft>
              <a:buFont typeface="Wingdings" pitchFamily="2" charset="2"/>
              <a:buNone/>
              <a:defRPr/>
            </a:pPr>
            <a:r>
              <a:rPr lang="en-US" sz="1800" smtClean="0"/>
              <a:t>3. Value of raw material consumed </a:t>
            </a:r>
          </a:p>
          <a:p>
            <a:pPr marL="609600" indent="-609600" eaLnBrk="1" fontAlgn="auto" hangingPunct="1">
              <a:lnSpc>
                <a:spcPct val="90000"/>
              </a:lnSpc>
              <a:spcAft>
                <a:spcPts val="0"/>
              </a:spcAft>
              <a:buFont typeface="Wingdings" pitchFamily="2" charset="2"/>
              <a:buNone/>
              <a:defRPr/>
            </a:pPr>
            <a:r>
              <a:rPr lang="en-US" sz="1800" smtClean="0"/>
              <a:t>4. Opening and closing stock of goods and raw materials</a:t>
            </a:r>
          </a:p>
          <a:p>
            <a:pPr marL="609600" indent="-609600" eaLnBrk="1" fontAlgn="auto" hangingPunct="1">
              <a:lnSpc>
                <a:spcPct val="90000"/>
              </a:lnSpc>
              <a:spcAft>
                <a:spcPts val="0"/>
              </a:spcAft>
              <a:buFont typeface="Wingdings" pitchFamily="2" charset="2"/>
              <a:buNone/>
              <a:defRPr/>
            </a:pPr>
            <a:r>
              <a:rPr lang="en-US" sz="1800" smtClean="0"/>
              <a:t>5. Depreciation</a:t>
            </a:r>
          </a:p>
          <a:p>
            <a:pPr marL="609600" indent="-609600" eaLnBrk="1" fontAlgn="auto" hangingPunct="1">
              <a:lnSpc>
                <a:spcPct val="90000"/>
              </a:lnSpc>
              <a:spcAft>
                <a:spcPts val="0"/>
              </a:spcAft>
              <a:buFont typeface="Wingdings" pitchFamily="2" charset="2"/>
              <a:buNone/>
              <a:defRPr/>
            </a:pPr>
            <a:r>
              <a:rPr lang="en-US" sz="1800" smtClean="0"/>
              <a:t>6. Interest paid</a:t>
            </a:r>
          </a:p>
          <a:p>
            <a:pPr marL="609600" indent="-609600" eaLnBrk="1" fontAlgn="auto" hangingPunct="1">
              <a:lnSpc>
                <a:spcPct val="90000"/>
              </a:lnSpc>
              <a:spcAft>
                <a:spcPts val="0"/>
              </a:spcAft>
              <a:buFont typeface="Wingdings" pitchFamily="2" charset="2"/>
              <a:buNone/>
              <a:defRPr/>
            </a:pPr>
            <a:r>
              <a:rPr lang="en-US" sz="1800" smtClean="0"/>
              <a:t>7. Income tax</a:t>
            </a:r>
          </a:p>
          <a:p>
            <a:pPr marL="609600" indent="-609600" eaLnBrk="1" fontAlgn="auto" hangingPunct="1">
              <a:lnSpc>
                <a:spcPct val="90000"/>
              </a:lnSpc>
              <a:spcAft>
                <a:spcPts val="0"/>
              </a:spcAft>
              <a:buFont typeface="Wingdings" pitchFamily="2" charset="2"/>
              <a:buNone/>
              <a:defRPr/>
            </a:pPr>
            <a:r>
              <a:rPr lang="en-US" sz="1800" smtClean="0"/>
              <a:t>8. Transfer to reserves / withdrawals from reserves</a:t>
            </a:r>
          </a:p>
          <a:p>
            <a:pPr marL="609600" indent="-609600" eaLnBrk="1" fontAlgn="auto" hangingPunct="1">
              <a:lnSpc>
                <a:spcPct val="90000"/>
              </a:lnSpc>
              <a:spcAft>
                <a:spcPts val="0"/>
              </a:spcAft>
              <a:buFont typeface="Wingdings" pitchFamily="2" charset="2"/>
              <a:buNone/>
              <a:defRPr/>
            </a:pPr>
            <a:r>
              <a:rPr lang="en-US" sz="1800" smtClean="0"/>
              <a:t>9. Stores and spare parts</a:t>
            </a:r>
          </a:p>
          <a:p>
            <a:pPr marL="609600" indent="-609600" eaLnBrk="1" fontAlgn="auto" hangingPunct="1">
              <a:lnSpc>
                <a:spcPct val="90000"/>
              </a:lnSpc>
              <a:spcAft>
                <a:spcPts val="0"/>
              </a:spcAft>
              <a:buFont typeface="Wingdings" pitchFamily="2" charset="2"/>
              <a:buNone/>
              <a:defRPr/>
            </a:pPr>
            <a:r>
              <a:rPr lang="en-US" sz="1800" smtClean="0"/>
              <a:t>10.Rent, power &amp; fuel, repairs, insurance, rates and taxes, Auditors fees</a:t>
            </a:r>
          </a:p>
          <a:p>
            <a:pPr marL="609600" indent="-609600" eaLnBrk="1" fontAlgn="auto" hangingPunct="1">
              <a:lnSpc>
                <a:spcPct val="90000"/>
              </a:lnSpc>
              <a:spcAft>
                <a:spcPts val="0"/>
              </a:spcAft>
              <a:buFont typeface="Wingdings" pitchFamily="2" charset="2"/>
              <a:buNone/>
              <a:defRPr/>
            </a:pPr>
            <a:r>
              <a:rPr lang="en-US" sz="1800" smtClean="0"/>
              <a:t>11.Salaries , contribution to staff welfare schemes</a:t>
            </a:r>
          </a:p>
          <a:p>
            <a:pPr marL="609600" indent="-609600" eaLnBrk="1" fontAlgn="auto" hangingPunct="1">
              <a:lnSpc>
                <a:spcPct val="90000"/>
              </a:lnSpc>
              <a:spcAft>
                <a:spcPts val="0"/>
              </a:spcAft>
              <a:buFont typeface="Wingdings" pitchFamily="2" charset="2"/>
              <a:buNone/>
              <a:defRPr/>
            </a:pPr>
            <a:r>
              <a:rPr lang="en-US" sz="1800" smtClean="0"/>
              <a:t>12 Profit and loss from unusual sources</a:t>
            </a:r>
          </a:p>
          <a:p>
            <a:pPr marL="609600" indent="-609600" eaLnBrk="1" fontAlgn="auto" hangingPunct="1">
              <a:lnSpc>
                <a:spcPct val="90000"/>
              </a:lnSpc>
              <a:spcAft>
                <a:spcPts val="0"/>
              </a:spcAft>
              <a:buFont typeface="Wingdings" pitchFamily="2" charset="2"/>
              <a:buNone/>
              <a:defRPr/>
            </a:pPr>
            <a:r>
              <a:rPr lang="en-US" sz="1800" smtClean="0"/>
              <a:t>13.Earnings / expenditure in foreign currency ( notes to accounts )</a:t>
            </a:r>
          </a:p>
          <a:p>
            <a:pPr marL="609600" indent="-609600" eaLnBrk="1" fontAlgn="auto" hangingPunct="1">
              <a:lnSpc>
                <a:spcPct val="90000"/>
              </a:lnSpc>
              <a:spcAft>
                <a:spcPts val="0"/>
              </a:spcAft>
              <a:buFont typeface="Wingdings" pitchFamily="2" charset="2"/>
              <a:buNone/>
              <a:defRPr/>
            </a:pPr>
            <a:r>
              <a:rPr lang="en-US" sz="1800" smtClean="0"/>
              <a:t>14. FOB value of exports</a:t>
            </a:r>
          </a:p>
          <a:p>
            <a:pPr marL="609600" indent="-609600" eaLnBrk="1" fontAlgn="auto" hangingPunct="1">
              <a:lnSpc>
                <a:spcPct val="90000"/>
              </a:lnSpc>
              <a:spcAft>
                <a:spcPts val="0"/>
              </a:spcAft>
              <a:buFont typeface="Wingdings" pitchFamily="2" charset="2"/>
              <a:buNone/>
              <a:defRPr/>
            </a:pPr>
            <a:endParaRPr lang="en-US" sz="1800" smtClean="0"/>
          </a:p>
          <a:p>
            <a:pPr marL="609600" indent="-609600" eaLnBrk="1" fontAlgn="auto" hangingPunct="1">
              <a:lnSpc>
                <a:spcPct val="90000"/>
              </a:lnSpc>
              <a:spcAft>
                <a:spcPts val="0"/>
              </a:spcAft>
              <a:buFont typeface="Wingdings"/>
              <a:buChar char=""/>
              <a:defRPr/>
            </a:pPr>
            <a:endParaRPr lang="en-US" sz="1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103187"/>
          </a:xfrm>
        </p:spPr>
        <p:txBody>
          <a:bodyPr>
            <a:normAutofit fontScale="90000"/>
          </a:bodyPr>
          <a:lstStyle/>
          <a:p>
            <a:pPr eaLnBrk="1" fontAlgn="auto" hangingPunct="1">
              <a:spcAft>
                <a:spcPts val="0"/>
              </a:spcAft>
              <a:defRPr/>
            </a:pPr>
            <a:endParaRPr lang="en-US" sz="3800" smtClean="0"/>
          </a:p>
        </p:txBody>
      </p:sp>
      <p:sp>
        <p:nvSpPr>
          <p:cNvPr id="22531" name="Rectangle 3"/>
          <p:cNvSpPr>
            <a:spLocks noGrp="1" noChangeArrowheads="1"/>
          </p:cNvSpPr>
          <p:nvPr>
            <p:ph sz="quarter" idx="1"/>
          </p:nvPr>
        </p:nvSpPr>
        <p:spPr>
          <a:xfrm>
            <a:off x="0" y="533400"/>
            <a:ext cx="9144000" cy="6324600"/>
          </a:xfrm>
        </p:spPr>
        <p:txBody>
          <a:bodyPr/>
          <a:lstStyle/>
          <a:p>
            <a:pPr eaLnBrk="1" hangingPunct="1">
              <a:buFont typeface="Wingdings" pitchFamily="2" charset="2"/>
              <a:buNone/>
            </a:pPr>
            <a:r>
              <a:rPr lang="en-US" smtClean="0"/>
              <a:t>Format of Vertical Profit &amp; Loss Account</a:t>
            </a:r>
          </a:p>
          <a:p>
            <a:pPr eaLnBrk="1" hangingPunct="1">
              <a:buFont typeface="Wingdings" pitchFamily="2" charset="2"/>
              <a:buNone/>
            </a:pPr>
            <a:r>
              <a:rPr lang="en-US" b="1" smtClean="0"/>
              <a:t>Income</a:t>
            </a:r>
            <a:r>
              <a:rPr lang="en-US" smtClean="0"/>
              <a:t> </a:t>
            </a:r>
          </a:p>
          <a:p>
            <a:pPr eaLnBrk="1" hangingPunct="1">
              <a:buFont typeface="Wingdings" pitchFamily="2" charset="2"/>
              <a:buNone/>
            </a:pPr>
            <a:r>
              <a:rPr lang="en-US" smtClean="0"/>
              <a:t>Sales</a:t>
            </a:r>
          </a:p>
          <a:p>
            <a:pPr eaLnBrk="1" hangingPunct="1">
              <a:buFont typeface="Wingdings" pitchFamily="2" charset="2"/>
              <a:buNone/>
            </a:pPr>
            <a:r>
              <a:rPr lang="en-US" smtClean="0"/>
              <a:t>Others</a:t>
            </a:r>
          </a:p>
          <a:p>
            <a:pPr eaLnBrk="1" hangingPunct="1">
              <a:buFont typeface="Wingdings" pitchFamily="2" charset="2"/>
              <a:buNone/>
            </a:pPr>
            <a:endParaRPr lang="en-US" smtClean="0"/>
          </a:p>
          <a:p>
            <a:pPr eaLnBrk="1" hangingPunct="1">
              <a:buFont typeface="Wingdings" pitchFamily="2" charset="2"/>
              <a:buNone/>
            </a:pPr>
            <a:r>
              <a:rPr lang="en-US" b="1" smtClean="0"/>
              <a:t>Expenditure</a:t>
            </a:r>
          </a:p>
          <a:p>
            <a:pPr eaLnBrk="1" hangingPunct="1">
              <a:buFont typeface="Wingdings" pitchFamily="2" charset="2"/>
              <a:buNone/>
            </a:pPr>
            <a:r>
              <a:rPr lang="en-US" smtClean="0"/>
              <a:t>Materials consumed and purchases</a:t>
            </a:r>
          </a:p>
          <a:p>
            <a:pPr eaLnBrk="1" hangingPunct="1">
              <a:buFont typeface="Wingdings" pitchFamily="2" charset="2"/>
              <a:buNone/>
            </a:pPr>
            <a:r>
              <a:rPr lang="en-US" smtClean="0"/>
              <a:t>Manufacturing </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103187"/>
          </a:xfrm>
        </p:spPr>
        <p:txBody>
          <a:bodyPr>
            <a:normAutofit fontScale="90000"/>
          </a:bodyPr>
          <a:lstStyle/>
          <a:p>
            <a:pPr eaLnBrk="1" fontAlgn="auto" hangingPunct="1">
              <a:spcAft>
                <a:spcPts val="0"/>
              </a:spcAft>
              <a:defRPr/>
            </a:pPr>
            <a:endParaRPr lang="en-US" sz="3800" smtClean="0"/>
          </a:p>
        </p:txBody>
      </p:sp>
      <p:sp>
        <p:nvSpPr>
          <p:cNvPr id="15363" name="Rectangle 3"/>
          <p:cNvSpPr>
            <a:spLocks noGrp="1" noChangeArrowheads="1"/>
          </p:cNvSpPr>
          <p:nvPr>
            <p:ph sz="quarter" idx="1"/>
          </p:nvPr>
        </p:nvSpPr>
        <p:spPr>
          <a:xfrm>
            <a:off x="457200" y="533400"/>
            <a:ext cx="8686800" cy="6324600"/>
          </a:xfrm>
        </p:spPr>
        <p:txBody>
          <a:bodyPr>
            <a:normAutofit fontScale="92500" lnSpcReduction="10000"/>
          </a:bodyPr>
          <a:lstStyle/>
          <a:p>
            <a:pPr marL="274320" indent="-274320" eaLnBrk="1" fontAlgn="auto" hangingPunct="1">
              <a:lnSpc>
                <a:spcPct val="80000"/>
              </a:lnSpc>
              <a:spcAft>
                <a:spcPts val="0"/>
              </a:spcAft>
              <a:buFont typeface="Wingdings"/>
              <a:buChar char=""/>
              <a:defRPr/>
            </a:pPr>
            <a:endParaRPr lang="en-US" sz="1400" smtClean="0"/>
          </a:p>
          <a:p>
            <a:pPr marL="274320" indent="-274320" eaLnBrk="1" fontAlgn="auto" hangingPunct="1">
              <a:lnSpc>
                <a:spcPct val="80000"/>
              </a:lnSpc>
              <a:spcAft>
                <a:spcPts val="0"/>
              </a:spcAft>
              <a:buFont typeface="Wingdings" pitchFamily="2" charset="2"/>
              <a:buNone/>
              <a:defRPr/>
            </a:pPr>
            <a:r>
              <a:rPr lang="en-US" sz="1400" smtClean="0"/>
              <a:t>The  trial balance of Trendy Leather Products is given below</a:t>
            </a:r>
          </a:p>
          <a:p>
            <a:pPr marL="274320" indent="-274320" eaLnBrk="1" fontAlgn="auto" hangingPunct="1">
              <a:lnSpc>
                <a:spcPct val="80000"/>
              </a:lnSpc>
              <a:spcAft>
                <a:spcPts val="0"/>
              </a:spcAft>
              <a:buFont typeface="Wingdings" pitchFamily="2" charset="2"/>
              <a:buNone/>
              <a:defRPr/>
            </a:pPr>
            <a:r>
              <a:rPr lang="en-US" sz="1400" smtClean="0"/>
              <a:t>Particulars                                                Debit                  Credit</a:t>
            </a:r>
          </a:p>
          <a:p>
            <a:pPr marL="274320" indent="-274320" eaLnBrk="1" fontAlgn="auto" hangingPunct="1">
              <a:lnSpc>
                <a:spcPct val="80000"/>
              </a:lnSpc>
              <a:spcAft>
                <a:spcPts val="0"/>
              </a:spcAft>
              <a:buFont typeface="Wingdings" pitchFamily="2" charset="2"/>
              <a:buNone/>
              <a:defRPr/>
            </a:pPr>
            <a:r>
              <a:rPr lang="en-US" sz="1400" smtClean="0"/>
              <a:t>Store equipment                                      20000</a:t>
            </a:r>
          </a:p>
          <a:p>
            <a:pPr marL="274320" indent="-274320" eaLnBrk="1" fontAlgn="auto" hangingPunct="1">
              <a:lnSpc>
                <a:spcPct val="80000"/>
              </a:lnSpc>
              <a:spcAft>
                <a:spcPts val="0"/>
              </a:spcAft>
              <a:buFont typeface="Wingdings" pitchFamily="2" charset="2"/>
              <a:buNone/>
              <a:defRPr/>
            </a:pPr>
            <a:r>
              <a:rPr lang="en-US" sz="1400" smtClean="0"/>
              <a:t>Accumulated depreciation                                                   2000</a:t>
            </a:r>
          </a:p>
          <a:p>
            <a:pPr marL="274320" indent="-274320" eaLnBrk="1" fontAlgn="auto" hangingPunct="1">
              <a:lnSpc>
                <a:spcPct val="80000"/>
              </a:lnSpc>
              <a:spcAft>
                <a:spcPts val="0"/>
              </a:spcAft>
              <a:buFont typeface="Wingdings" pitchFamily="2" charset="2"/>
              <a:buNone/>
              <a:defRPr/>
            </a:pPr>
            <a:r>
              <a:rPr lang="en-US" sz="1400" smtClean="0"/>
              <a:t>Opening stock                                         17400</a:t>
            </a:r>
          </a:p>
          <a:p>
            <a:pPr marL="274320" indent="-274320" eaLnBrk="1" fontAlgn="auto" hangingPunct="1">
              <a:lnSpc>
                <a:spcPct val="80000"/>
              </a:lnSpc>
              <a:spcAft>
                <a:spcPts val="0"/>
              </a:spcAft>
              <a:buFont typeface="Wingdings" pitchFamily="2" charset="2"/>
              <a:buNone/>
              <a:defRPr/>
            </a:pPr>
            <a:r>
              <a:rPr lang="en-US" sz="1400" smtClean="0"/>
              <a:t>Office supplies                                          2730</a:t>
            </a:r>
          </a:p>
          <a:p>
            <a:pPr marL="274320" indent="-274320" eaLnBrk="1" fontAlgn="auto" hangingPunct="1">
              <a:lnSpc>
                <a:spcPct val="80000"/>
              </a:lnSpc>
              <a:spcAft>
                <a:spcPts val="0"/>
              </a:spcAft>
              <a:buFont typeface="Wingdings" pitchFamily="2" charset="2"/>
              <a:buNone/>
              <a:defRPr/>
            </a:pPr>
            <a:r>
              <a:rPr lang="en-US" sz="1400" smtClean="0"/>
              <a:t>Debtors                                                     9700</a:t>
            </a:r>
          </a:p>
          <a:p>
            <a:pPr marL="274320" indent="-274320" eaLnBrk="1" fontAlgn="auto" hangingPunct="1">
              <a:lnSpc>
                <a:spcPct val="80000"/>
              </a:lnSpc>
              <a:spcAft>
                <a:spcPts val="0"/>
              </a:spcAft>
              <a:buFont typeface="Wingdings" pitchFamily="2" charset="2"/>
              <a:buNone/>
              <a:defRPr/>
            </a:pPr>
            <a:r>
              <a:rPr lang="en-US" sz="1400" smtClean="0"/>
              <a:t>Cash                                                          2870</a:t>
            </a:r>
          </a:p>
          <a:p>
            <a:pPr marL="274320" indent="-274320" eaLnBrk="1" fontAlgn="auto" hangingPunct="1">
              <a:lnSpc>
                <a:spcPct val="80000"/>
              </a:lnSpc>
              <a:spcAft>
                <a:spcPts val="0"/>
              </a:spcAft>
              <a:buFont typeface="Wingdings" pitchFamily="2" charset="2"/>
              <a:buNone/>
              <a:defRPr/>
            </a:pPr>
            <a:r>
              <a:rPr lang="en-US" sz="1400" smtClean="0"/>
              <a:t>Store rent                                                 12000</a:t>
            </a:r>
          </a:p>
          <a:p>
            <a:pPr marL="274320" indent="-274320" eaLnBrk="1" fontAlgn="auto" hangingPunct="1">
              <a:lnSpc>
                <a:spcPct val="80000"/>
              </a:lnSpc>
              <a:spcAft>
                <a:spcPts val="0"/>
              </a:spcAft>
              <a:buFont typeface="Wingdings" pitchFamily="2" charset="2"/>
              <a:buNone/>
              <a:defRPr/>
            </a:pPr>
            <a:r>
              <a:rPr lang="en-US" sz="1400" smtClean="0"/>
              <a:t>Insurance                                                   6000</a:t>
            </a:r>
          </a:p>
          <a:p>
            <a:pPr marL="274320" indent="-274320" eaLnBrk="1" fontAlgn="auto" hangingPunct="1">
              <a:lnSpc>
                <a:spcPct val="80000"/>
              </a:lnSpc>
              <a:spcAft>
                <a:spcPts val="0"/>
              </a:spcAft>
              <a:buFont typeface="Wingdings" pitchFamily="2" charset="2"/>
              <a:buNone/>
              <a:defRPr/>
            </a:pPr>
            <a:r>
              <a:rPr lang="en-US" sz="1400" smtClean="0"/>
              <a:t>Creditors                                                                              7580</a:t>
            </a:r>
          </a:p>
          <a:p>
            <a:pPr marL="274320" indent="-274320" eaLnBrk="1" fontAlgn="auto" hangingPunct="1">
              <a:lnSpc>
                <a:spcPct val="80000"/>
              </a:lnSpc>
              <a:spcAft>
                <a:spcPts val="0"/>
              </a:spcAft>
              <a:buFont typeface="Wingdings" pitchFamily="2" charset="2"/>
              <a:buNone/>
              <a:defRPr/>
            </a:pPr>
            <a:r>
              <a:rPr lang="en-US" sz="1400" smtClean="0"/>
              <a:t>Share capital                                                                       35000</a:t>
            </a:r>
          </a:p>
          <a:p>
            <a:pPr marL="274320" indent="-274320" eaLnBrk="1" fontAlgn="auto" hangingPunct="1">
              <a:lnSpc>
                <a:spcPct val="80000"/>
              </a:lnSpc>
              <a:spcAft>
                <a:spcPts val="0"/>
              </a:spcAft>
              <a:buFont typeface="Wingdings" pitchFamily="2" charset="2"/>
              <a:buNone/>
              <a:defRPr/>
            </a:pPr>
            <a:r>
              <a:rPr lang="en-US" sz="1400" smtClean="0"/>
              <a:t>Retained earnings                                                                 7100</a:t>
            </a:r>
          </a:p>
          <a:p>
            <a:pPr marL="274320" indent="-274320" eaLnBrk="1" fontAlgn="auto" hangingPunct="1">
              <a:lnSpc>
                <a:spcPct val="80000"/>
              </a:lnSpc>
              <a:spcAft>
                <a:spcPts val="0"/>
              </a:spcAft>
              <a:buFont typeface="Wingdings" pitchFamily="2" charset="2"/>
              <a:buNone/>
              <a:defRPr/>
            </a:pPr>
            <a:r>
              <a:rPr lang="en-US" sz="1400" smtClean="0"/>
              <a:t>Sales                                                                                  115760</a:t>
            </a:r>
          </a:p>
          <a:p>
            <a:pPr marL="274320" indent="-274320" eaLnBrk="1" fontAlgn="auto" hangingPunct="1">
              <a:lnSpc>
                <a:spcPct val="80000"/>
              </a:lnSpc>
              <a:spcAft>
                <a:spcPts val="0"/>
              </a:spcAft>
              <a:buFont typeface="Wingdings" pitchFamily="2" charset="2"/>
              <a:buNone/>
              <a:defRPr/>
            </a:pPr>
            <a:r>
              <a:rPr lang="en-US" sz="1400" smtClean="0"/>
              <a:t>Sales returns                                               1170</a:t>
            </a:r>
          </a:p>
          <a:p>
            <a:pPr marL="274320" indent="-274320" eaLnBrk="1" fontAlgn="auto" hangingPunct="1">
              <a:lnSpc>
                <a:spcPct val="80000"/>
              </a:lnSpc>
              <a:spcAft>
                <a:spcPts val="0"/>
              </a:spcAft>
              <a:buFont typeface="Wingdings" pitchFamily="2" charset="2"/>
              <a:buNone/>
              <a:defRPr/>
            </a:pPr>
            <a:r>
              <a:rPr lang="en-US" sz="1400" smtClean="0"/>
              <a:t>Sales Discounts                                          1030</a:t>
            </a:r>
          </a:p>
          <a:p>
            <a:pPr marL="274320" indent="-274320" eaLnBrk="1" fontAlgn="auto" hangingPunct="1">
              <a:lnSpc>
                <a:spcPct val="80000"/>
              </a:lnSpc>
              <a:spcAft>
                <a:spcPts val="0"/>
              </a:spcAft>
              <a:buFont typeface="Wingdings" pitchFamily="2" charset="2"/>
              <a:buNone/>
              <a:defRPr/>
            </a:pPr>
            <a:r>
              <a:rPr lang="en-US" sz="1400" smtClean="0"/>
              <a:t>Purchases                                                  69230</a:t>
            </a:r>
          </a:p>
          <a:p>
            <a:pPr marL="274320" indent="-274320" eaLnBrk="1" fontAlgn="auto" hangingPunct="1">
              <a:lnSpc>
                <a:spcPct val="80000"/>
              </a:lnSpc>
              <a:spcAft>
                <a:spcPts val="0"/>
              </a:spcAft>
              <a:buFont typeface="Wingdings" pitchFamily="2" charset="2"/>
              <a:buNone/>
              <a:defRPr/>
            </a:pPr>
            <a:r>
              <a:rPr lang="en-US" sz="1400" smtClean="0"/>
              <a:t>Purchase returns                                                                    1180</a:t>
            </a:r>
          </a:p>
          <a:p>
            <a:pPr marL="274320" indent="-274320" eaLnBrk="1" fontAlgn="auto" hangingPunct="1">
              <a:lnSpc>
                <a:spcPct val="80000"/>
              </a:lnSpc>
              <a:spcAft>
                <a:spcPts val="0"/>
              </a:spcAft>
              <a:buFont typeface="Wingdings" pitchFamily="2" charset="2"/>
              <a:buNone/>
              <a:defRPr/>
            </a:pPr>
            <a:r>
              <a:rPr lang="en-US" sz="1400" smtClean="0"/>
              <a:t>Purchase discounts                                                                2150</a:t>
            </a:r>
          </a:p>
          <a:p>
            <a:pPr marL="274320" indent="-274320" eaLnBrk="1" fontAlgn="auto" hangingPunct="1">
              <a:lnSpc>
                <a:spcPct val="80000"/>
              </a:lnSpc>
              <a:spcAft>
                <a:spcPts val="0"/>
              </a:spcAft>
              <a:buFont typeface="Wingdings" pitchFamily="2" charset="2"/>
              <a:buNone/>
              <a:defRPr/>
            </a:pPr>
            <a:r>
              <a:rPr lang="en-US" sz="1400" smtClean="0"/>
              <a:t>Freight                                                         4200</a:t>
            </a:r>
          </a:p>
          <a:p>
            <a:pPr marL="274320" indent="-274320" eaLnBrk="1" fontAlgn="auto" hangingPunct="1">
              <a:lnSpc>
                <a:spcPct val="80000"/>
              </a:lnSpc>
              <a:spcAft>
                <a:spcPts val="0"/>
              </a:spcAft>
              <a:buFont typeface="Wingdings" pitchFamily="2" charset="2"/>
              <a:buNone/>
              <a:defRPr/>
            </a:pPr>
            <a:r>
              <a:rPr lang="en-US" sz="1400" smtClean="0"/>
              <a:t>Salaries                                                        5100</a:t>
            </a:r>
          </a:p>
          <a:p>
            <a:pPr marL="274320" indent="-274320" eaLnBrk="1" fontAlgn="auto" hangingPunct="1">
              <a:lnSpc>
                <a:spcPct val="80000"/>
              </a:lnSpc>
              <a:spcAft>
                <a:spcPts val="0"/>
              </a:spcAft>
              <a:buFont typeface="Wingdings" pitchFamily="2" charset="2"/>
              <a:buNone/>
              <a:defRPr/>
            </a:pPr>
            <a:r>
              <a:rPr lang="en-US" sz="1400" smtClean="0"/>
              <a:t>Selling expenses                                          9600</a:t>
            </a:r>
          </a:p>
          <a:p>
            <a:pPr marL="274320" indent="-274320" eaLnBrk="1" fontAlgn="auto" hangingPunct="1">
              <a:lnSpc>
                <a:spcPct val="80000"/>
              </a:lnSpc>
              <a:spcAft>
                <a:spcPts val="0"/>
              </a:spcAft>
              <a:buFont typeface="Wingdings" pitchFamily="2" charset="2"/>
              <a:buNone/>
              <a:defRPr/>
            </a:pPr>
            <a:r>
              <a:rPr lang="en-US" sz="1400" smtClean="0"/>
              <a:t>Advertisement expenses                              2300</a:t>
            </a:r>
          </a:p>
          <a:p>
            <a:pPr marL="274320" indent="-274320" eaLnBrk="1" fontAlgn="auto" hangingPunct="1">
              <a:lnSpc>
                <a:spcPct val="80000"/>
              </a:lnSpc>
              <a:spcAft>
                <a:spcPts val="0"/>
              </a:spcAft>
              <a:buFont typeface="Wingdings" pitchFamily="2" charset="2"/>
              <a:buNone/>
              <a:defRPr/>
            </a:pPr>
            <a:r>
              <a:rPr lang="en-US" sz="1400" smtClean="0"/>
              <a:t>Delivery expenses                                        1130</a:t>
            </a:r>
          </a:p>
          <a:p>
            <a:pPr marL="274320" indent="-274320" eaLnBrk="1" fontAlgn="auto" hangingPunct="1">
              <a:lnSpc>
                <a:spcPct val="80000"/>
              </a:lnSpc>
              <a:spcAft>
                <a:spcPts val="0"/>
              </a:spcAft>
              <a:buFont typeface="Wingdings" pitchFamily="2" charset="2"/>
              <a:buNone/>
              <a:defRPr/>
            </a:pPr>
            <a:r>
              <a:rPr lang="en-US" sz="1400" smtClean="0"/>
              <a:t>Telephone expenses                                       910</a:t>
            </a:r>
          </a:p>
          <a:p>
            <a:pPr marL="274320" indent="-274320" eaLnBrk="1" fontAlgn="auto" hangingPunct="1">
              <a:lnSpc>
                <a:spcPct val="80000"/>
              </a:lnSpc>
              <a:spcAft>
                <a:spcPts val="0"/>
              </a:spcAft>
              <a:buFont typeface="Wingdings" pitchFamily="2" charset="2"/>
              <a:buNone/>
              <a:defRPr/>
            </a:pPr>
            <a:r>
              <a:rPr lang="en-US" sz="1400" smtClean="0"/>
              <a:t>Advance to suppliers                                    5400</a:t>
            </a:r>
            <a:endParaRPr lang="en-US" sz="1400" b="1" smtClean="0"/>
          </a:p>
          <a:p>
            <a:pPr marL="274320" indent="-274320" eaLnBrk="1" fontAlgn="auto" hangingPunct="1">
              <a:lnSpc>
                <a:spcPct val="80000"/>
              </a:lnSpc>
              <a:spcAft>
                <a:spcPts val="0"/>
              </a:spcAft>
              <a:buFont typeface="Wingdings" pitchFamily="2" charset="2"/>
              <a:buNone/>
              <a:defRPr/>
            </a:pPr>
            <a:r>
              <a:rPr lang="en-US" sz="1400" b="1" smtClean="0"/>
              <a:t>                                                                    -------                  --------</a:t>
            </a:r>
          </a:p>
          <a:p>
            <a:pPr marL="274320" indent="-274320" eaLnBrk="1" fontAlgn="auto" hangingPunct="1">
              <a:lnSpc>
                <a:spcPct val="80000"/>
              </a:lnSpc>
              <a:spcAft>
                <a:spcPts val="0"/>
              </a:spcAft>
              <a:buFont typeface="Wingdings" pitchFamily="2" charset="2"/>
              <a:buNone/>
              <a:defRPr/>
            </a:pPr>
            <a:r>
              <a:rPr lang="en-US" sz="1400" b="1" smtClean="0"/>
              <a:t>                                                                  170770               170770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endParaRPr lang="en-US" smtClean="0"/>
          </a:p>
        </p:txBody>
      </p:sp>
      <p:sp>
        <p:nvSpPr>
          <p:cNvPr id="19459"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eaLnBrk="1" fontAlgn="auto" hangingPunct="1">
              <a:spcAft>
                <a:spcPts val="0"/>
              </a:spcAft>
              <a:buFont typeface="Wingdings" pitchFamily="2" charset="2"/>
              <a:buNone/>
              <a:defRPr/>
            </a:pPr>
            <a:r>
              <a:rPr lang="en-US" sz="2800" b="1" dirty="0" smtClean="0"/>
              <a:t>1. </a:t>
            </a:r>
            <a:r>
              <a:rPr lang="en-US" sz="2800" dirty="0" smtClean="0"/>
              <a:t>Depreciation on equipment            Rs.1000</a:t>
            </a:r>
          </a:p>
          <a:p>
            <a:pPr marL="274320" indent="-274320" eaLnBrk="1" fontAlgn="auto" hangingPunct="1">
              <a:spcAft>
                <a:spcPts val="0"/>
              </a:spcAft>
              <a:buFont typeface="Wingdings" pitchFamily="2" charset="2"/>
              <a:buNone/>
              <a:defRPr/>
            </a:pPr>
            <a:r>
              <a:rPr lang="en-US" sz="2800" dirty="0" smtClean="0"/>
              <a:t>2. Closing stock                                  Rs. 23100</a:t>
            </a:r>
          </a:p>
          <a:p>
            <a:pPr marL="274320" indent="-274320" eaLnBrk="1" fontAlgn="auto" hangingPunct="1">
              <a:spcAft>
                <a:spcPts val="0"/>
              </a:spcAft>
              <a:buFont typeface="Wingdings" pitchFamily="2" charset="2"/>
              <a:buNone/>
              <a:defRPr/>
            </a:pPr>
            <a:r>
              <a:rPr lang="en-US" sz="2800" dirty="0" smtClean="0"/>
              <a:t>3. Rent is paid for the period Jun’09 – May’10 @  Rs.1000 </a:t>
            </a:r>
            <a:r>
              <a:rPr lang="en-US" sz="2800" dirty="0" err="1" smtClean="0"/>
              <a:t>p.m</a:t>
            </a:r>
            <a:endParaRPr lang="en-US" sz="2800" dirty="0" smtClean="0"/>
          </a:p>
          <a:p>
            <a:pPr marL="274320" indent="-274320" eaLnBrk="1" fontAlgn="auto" hangingPunct="1">
              <a:spcAft>
                <a:spcPts val="0"/>
              </a:spcAft>
              <a:buFont typeface="Wingdings" pitchFamily="2" charset="2"/>
              <a:buNone/>
              <a:defRPr/>
            </a:pPr>
            <a:r>
              <a:rPr lang="en-US" sz="2800" dirty="0" smtClean="0"/>
              <a:t>4. Insurance charges is paid  for the year ended 31.10.10</a:t>
            </a:r>
          </a:p>
          <a:p>
            <a:pPr marL="274320" indent="-274320" eaLnBrk="1" fontAlgn="auto" hangingPunct="1">
              <a:spcAft>
                <a:spcPts val="0"/>
              </a:spcAft>
              <a:buFont typeface="Wingdings" pitchFamily="2" charset="2"/>
              <a:buNone/>
              <a:defRPr/>
            </a:pPr>
            <a:r>
              <a:rPr lang="en-US" sz="2800" dirty="0" smtClean="0"/>
              <a:t>5. Estimated income tax Rs.5000</a:t>
            </a:r>
          </a:p>
          <a:p>
            <a:pPr marL="274320" indent="-274320" eaLnBrk="1" fontAlgn="auto" hangingPunct="1">
              <a:spcAft>
                <a:spcPts val="0"/>
              </a:spcAft>
              <a:buFont typeface="Wingdings" pitchFamily="2" charset="2"/>
              <a:buNone/>
              <a:defRPr/>
            </a:pPr>
            <a:r>
              <a:rPr lang="en-US" sz="2800" dirty="0" smtClean="0"/>
              <a:t>6. Salaries are unpaid to the extent of Rs.3000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endParaRPr lang="en-US" smtClean="0"/>
          </a:p>
        </p:txBody>
      </p:sp>
      <p:sp>
        <p:nvSpPr>
          <p:cNvPr id="12291" name="Rectangle 3"/>
          <p:cNvSpPr>
            <a:spLocks noGrp="1" noChangeArrowheads="1"/>
          </p:cNvSpPr>
          <p:nvPr>
            <p:ph sz="quarter" idx="1"/>
          </p:nvPr>
        </p:nvSpPr>
        <p:spPr>
          <a:xfrm>
            <a:off x="457200" y="1600200"/>
            <a:ext cx="7467600" cy="4873625"/>
          </a:xfrm>
        </p:spPr>
        <p:txBody>
          <a:bodyPr/>
          <a:lstStyle/>
          <a:p>
            <a:pPr eaLnBrk="1" hangingPunct="1"/>
            <a:endParaRPr lang="en-US" smtClean="0"/>
          </a:p>
          <a:p>
            <a:pPr eaLnBrk="1" hangingPunct="1"/>
            <a:endParaRPr lang="en-US" smtClean="0"/>
          </a:p>
          <a:p>
            <a:pPr eaLnBrk="1" hangingPunct="1">
              <a:buFont typeface="Wingdings" pitchFamily="2" charset="2"/>
              <a:buNone/>
            </a:pPr>
            <a:r>
              <a:rPr lang="en-US" smtClean="0"/>
              <a:t>	Accounting  Documents and Records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1000"/>
                                        <p:tgtEl>
                                          <p:spTgt spid="12290"/>
                                        </p:tgtEl>
                                      </p:cBhvr>
                                    </p:animEffect>
                                    <p:anim calcmode="lin" valueType="num">
                                      <p:cBhvr>
                                        <p:cTn id="8" dur="1000" fill="hold"/>
                                        <p:tgtEl>
                                          <p:spTgt spid="12290"/>
                                        </p:tgtEl>
                                        <p:attrNameLst>
                                          <p:attrName>ppt_x</p:attrName>
                                        </p:attrNameLst>
                                      </p:cBhvr>
                                      <p:tavLst>
                                        <p:tav tm="0">
                                          <p:val>
                                            <p:strVal val="#ppt_x"/>
                                          </p:val>
                                        </p:tav>
                                        <p:tav tm="100000">
                                          <p:val>
                                            <p:strVal val="#ppt_x"/>
                                          </p:val>
                                        </p:tav>
                                      </p:tavLst>
                                    </p:anim>
                                    <p:anim calcmode="lin" valueType="num">
                                      <p:cBhvr>
                                        <p:cTn id="9" dur="898" decel="100000" fill="hold"/>
                                        <p:tgtEl>
                                          <p:spTgt spid="1229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229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1000"/>
                                        <p:tgtEl>
                                          <p:spTgt spid="12291">
                                            <p:txEl>
                                              <p:pRg st="2" end="2"/>
                                            </p:txEl>
                                          </p:spTgt>
                                        </p:tgtEl>
                                      </p:cBhvr>
                                    </p:animEffect>
                                    <p:anim calcmode="lin" valueType="num">
                                      <p:cBhvr>
                                        <p:cTn id="16"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2291">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229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7813"/>
            <a:ext cx="8229600" cy="106362"/>
          </a:xfrm>
        </p:spPr>
        <p:txBody>
          <a:bodyPr>
            <a:normAutofit fontScale="90000"/>
          </a:bodyPr>
          <a:lstStyle/>
          <a:p>
            <a:pPr eaLnBrk="1" fontAlgn="auto" hangingPunct="1">
              <a:spcAft>
                <a:spcPts val="0"/>
              </a:spcAft>
              <a:defRPr/>
            </a:pPr>
            <a:endParaRPr lang="en-US" sz="3800" smtClean="0"/>
          </a:p>
        </p:txBody>
      </p:sp>
      <p:sp>
        <p:nvSpPr>
          <p:cNvPr id="3075" name="Rectangle 3"/>
          <p:cNvSpPr>
            <a:spLocks noGrp="1" noChangeArrowheads="1"/>
          </p:cNvSpPr>
          <p:nvPr>
            <p:ph sz="quarter" idx="1"/>
          </p:nvPr>
        </p:nvSpPr>
        <p:spPr>
          <a:xfrm>
            <a:off x="457200" y="609600"/>
            <a:ext cx="8229600" cy="5943600"/>
          </a:xfrm>
        </p:spPr>
        <p:txBody>
          <a:bodyPr/>
          <a:lstStyle/>
          <a:p>
            <a:pPr eaLnBrk="1" hangingPunct="1">
              <a:buClr>
                <a:schemeClr val="tx1"/>
              </a:buClr>
              <a:buFont typeface="Wingdings" pitchFamily="2" charset="2"/>
              <a:buNone/>
            </a:pPr>
            <a:r>
              <a:rPr lang="en-US" smtClean="0"/>
              <a:t>Flow of data</a:t>
            </a:r>
          </a:p>
          <a:p>
            <a:pPr eaLnBrk="1" hangingPunct="1">
              <a:buClr>
                <a:schemeClr val="tx1"/>
              </a:buClr>
              <a:buFont typeface="Wingdings" pitchFamily="2" charset="2"/>
              <a:buNone/>
            </a:pPr>
            <a:endParaRPr lang="en-US" smtClean="0"/>
          </a:p>
          <a:p>
            <a:pPr eaLnBrk="1" hangingPunct="1">
              <a:buClr>
                <a:schemeClr val="tx1"/>
              </a:buClr>
              <a:buFont typeface="Wingdings" pitchFamily="2" charset="2"/>
              <a:buNone/>
            </a:pPr>
            <a:r>
              <a:rPr lang="en-US" smtClean="0"/>
              <a:t>1. 	Recording transactions in journal – passing 		journal entries through double entry system</a:t>
            </a:r>
          </a:p>
          <a:p>
            <a:pPr eaLnBrk="1" hangingPunct="1">
              <a:buClr>
                <a:schemeClr val="tx1"/>
              </a:buClr>
              <a:buFont typeface="Wingdings" pitchFamily="2" charset="2"/>
              <a:buNone/>
            </a:pPr>
            <a:r>
              <a:rPr lang="en-US" smtClean="0"/>
              <a:t>2. 	Posting into a ledger - classifying all entries of a 	similar account into a ledger </a:t>
            </a:r>
          </a:p>
          <a:p>
            <a:pPr eaLnBrk="1" hangingPunct="1">
              <a:buClr>
                <a:schemeClr val="tx1"/>
              </a:buClr>
              <a:buFont typeface="Wingdings" pitchFamily="2" charset="2"/>
              <a:buNone/>
            </a:pPr>
            <a:r>
              <a:rPr lang="en-US" smtClean="0"/>
              <a:t>3. 	Ledger balancing – closing all ledger accounts and 	finding out the balance in each ledger account. </a:t>
            </a:r>
          </a:p>
          <a:p>
            <a:pPr eaLnBrk="1" hangingPunct="1">
              <a:buClr>
                <a:schemeClr val="tx1"/>
              </a:buClr>
              <a:buFont typeface="Wingdings" pitchFamily="2" charset="2"/>
              <a:buNone/>
            </a:pPr>
            <a:r>
              <a:rPr lang="en-US" smtClean="0"/>
              <a:t>4. 	Preparing trial balance – Listing all ledger balances 	into debit and credit balances.</a:t>
            </a:r>
          </a:p>
          <a:p>
            <a:pPr eaLnBrk="1" hangingPunct="1">
              <a:buClr>
                <a:schemeClr val="tx1"/>
              </a:buClr>
              <a:buFont typeface="Wingdings" pitchFamily="2" charset="2"/>
              <a:buNone/>
            </a:pPr>
            <a:r>
              <a:rPr lang="en-US" smtClean="0"/>
              <a:t>5.		Passing adjustment entries / closing entries</a:t>
            </a:r>
          </a:p>
          <a:p>
            <a:pPr eaLnBrk="1" hangingPunct="1">
              <a:buClr>
                <a:schemeClr val="tx1"/>
              </a:buClr>
              <a:buFont typeface="Wingdings" pitchFamily="2" charset="2"/>
              <a:buNone/>
            </a:pPr>
            <a:r>
              <a:rPr lang="en-US" smtClean="0"/>
              <a:t>6. 	Preparation of Profit &amp; Loss A/c and Balance Sheet.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ipe(left)">
                                      <p:cBhvr>
                                        <p:cTn id="12" dur="5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wipe(left)">
                                      <p:cBhvr>
                                        <p:cTn id="17" dur="5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wipe(left)">
                                      <p:cBhvr>
                                        <p:cTn id="22" dur="5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wipe(left)">
                                      <p:cBhvr>
                                        <p:cTn id="27" dur="50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wipe(left)">
                                      <p:cBhvr>
                                        <p:cTn id="32" dur="50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wipe(left)">
                                      <p:cBhvr>
                                        <p:cTn id="37" dur="50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wipe(left)">
                                      <p:cBhvr>
                                        <p:cTn id="42" dur="50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6037"/>
          </a:xfrm>
        </p:spPr>
        <p:txBody>
          <a:bodyPr>
            <a:normAutofit fontScale="90000"/>
          </a:bodyPr>
          <a:lstStyle/>
          <a:p>
            <a:pPr>
              <a:defRPr/>
            </a:pPr>
            <a:endParaRPr lang="en-US" dirty="0"/>
          </a:p>
        </p:txBody>
      </p:sp>
      <p:sp>
        <p:nvSpPr>
          <p:cNvPr id="11267" name="Content Placeholder 2"/>
          <p:cNvSpPr>
            <a:spLocks noGrp="1"/>
          </p:cNvSpPr>
          <p:nvPr>
            <p:ph sz="quarter" idx="1"/>
          </p:nvPr>
        </p:nvSpPr>
        <p:spPr>
          <a:xfrm>
            <a:off x="228600" y="381000"/>
            <a:ext cx="8305800" cy="6477000"/>
          </a:xfrm>
        </p:spPr>
        <p:txBody>
          <a:bodyPr/>
          <a:lstStyle/>
          <a:p>
            <a:pPr>
              <a:lnSpc>
                <a:spcPct val="80000"/>
              </a:lnSpc>
              <a:buFontTx/>
              <a:buNone/>
            </a:pPr>
            <a:r>
              <a:rPr lang="en-US" b="1" smtClean="0"/>
              <a:t>Account</a:t>
            </a:r>
            <a:r>
              <a:rPr lang="en-US" smtClean="0"/>
              <a:t> : A record of  transactions related to a particular item of expense , income , assets or liabilities</a:t>
            </a:r>
          </a:p>
          <a:p>
            <a:pPr>
              <a:lnSpc>
                <a:spcPct val="80000"/>
              </a:lnSpc>
              <a:buFontTx/>
              <a:buNone/>
            </a:pPr>
            <a:endParaRPr lang="en-US" smtClean="0"/>
          </a:p>
          <a:p>
            <a:pPr>
              <a:lnSpc>
                <a:spcPct val="80000"/>
              </a:lnSpc>
              <a:buFontTx/>
              <a:buNone/>
            </a:pPr>
            <a:endParaRPr lang="en-US" smtClean="0"/>
          </a:p>
          <a:p>
            <a:pPr>
              <a:lnSpc>
                <a:spcPct val="80000"/>
              </a:lnSpc>
              <a:buFontTx/>
              <a:buNone/>
            </a:pPr>
            <a:r>
              <a:rPr lang="en-US" smtClean="0"/>
              <a:t>	</a:t>
            </a:r>
            <a:r>
              <a:rPr lang="en-US" b="1" i="1" smtClean="0"/>
              <a:t>Expenses</a:t>
            </a:r>
            <a:r>
              <a:rPr lang="en-US" smtClean="0"/>
              <a:t> : Salaries ,repairs, traveling , audit fees , printing &amp; stationary etc.</a:t>
            </a:r>
          </a:p>
          <a:p>
            <a:pPr>
              <a:lnSpc>
                <a:spcPct val="80000"/>
              </a:lnSpc>
              <a:buFontTx/>
              <a:buNone/>
            </a:pPr>
            <a:endParaRPr lang="en-US" smtClean="0"/>
          </a:p>
          <a:p>
            <a:pPr>
              <a:lnSpc>
                <a:spcPct val="80000"/>
              </a:lnSpc>
              <a:buFontTx/>
              <a:buNone/>
            </a:pPr>
            <a:r>
              <a:rPr lang="en-US" smtClean="0"/>
              <a:t>	</a:t>
            </a:r>
            <a:r>
              <a:rPr lang="en-US" b="1" i="1" smtClean="0"/>
              <a:t>Income</a:t>
            </a:r>
            <a:r>
              <a:rPr lang="en-US" i="1" smtClean="0"/>
              <a:t> </a:t>
            </a:r>
            <a:r>
              <a:rPr lang="en-US" smtClean="0"/>
              <a:t>   : Sales , dividend , interest , commission etc.</a:t>
            </a:r>
          </a:p>
          <a:p>
            <a:pPr>
              <a:lnSpc>
                <a:spcPct val="80000"/>
              </a:lnSpc>
              <a:buFontTx/>
              <a:buNone/>
            </a:pPr>
            <a:endParaRPr lang="en-US" smtClean="0"/>
          </a:p>
          <a:p>
            <a:pPr>
              <a:lnSpc>
                <a:spcPct val="80000"/>
              </a:lnSpc>
              <a:buFontTx/>
              <a:buNone/>
            </a:pPr>
            <a:r>
              <a:rPr lang="en-US" smtClean="0"/>
              <a:t>	</a:t>
            </a:r>
            <a:r>
              <a:rPr lang="en-US" b="1" i="1" smtClean="0"/>
              <a:t>Assets</a:t>
            </a:r>
            <a:r>
              <a:rPr lang="en-US" smtClean="0"/>
              <a:t> :     Buildings, Machinery , Furniture , Debtors, Prepaid expenses, Cash, Bills receivable</a:t>
            </a:r>
          </a:p>
          <a:p>
            <a:pPr>
              <a:lnSpc>
                <a:spcPct val="80000"/>
              </a:lnSpc>
              <a:buFontTx/>
              <a:buNone/>
            </a:pPr>
            <a:endParaRPr lang="en-US" smtClean="0"/>
          </a:p>
          <a:p>
            <a:pPr>
              <a:lnSpc>
                <a:spcPct val="80000"/>
              </a:lnSpc>
              <a:buFontTx/>
              <a:buNone/>
            </a:pPr>
            <a:r>
              <a:rPr lang="en-US" smtClean="0"/>
              <a:t>	</a:t>
            </a:r>
            <a:r>
              <a:rPr lang="en-US" b="1" i="1" smtClean="0"/>
              <a:t>Liabilities</a:t>
            </a:r>
            <a:r>
              <a:rPr lang="en-US" smtClean="0"/>
              <a:t> : Debentures, loans, creditors, expenses payable, Bills payable, Provisions</a:t>
            </a:r>
          </a:p>
          <a:p>
            <a:pPr>
              <a:lnSpc>
                <a:spcPct val="80000"/>
              </a:lnSpc>
              <a:buFontTx/>
              <a:buNone/>
            </a:pPr>
            <a:endParaRPr lang="en-US" smtClean="0"/>
          </a:p>
          <a:p>
            <a:pPr>
              <a:lnSpc>
                <a:spcPct val="80000"/>
              </a:lnSpc>
              <a:buFontTx/>
              <a:buNone/>
            </a:pPr>
            <a:r>
              <a:rPr lang="en-US" smtClean="0"/>
              <a:t>	</a:t>
            </a:r>
            <a:r>
              <a:rPr lang="en-US" b="1" i="1" smtClean="0"/>
              <a:t>Capital </a:t>
            </a:r>
            <a:r>
              <a:rPr lang="en-US" b="1" smtClean="0"/>
              <a:t>:   </a:t>
            </a:r>
            <a:r>
              <a:rPr lang="en-US" smtClean="0"/>
              <a:t>Share capital, Reserves, Retained earnings</a:t>
            </a:r>
            <a:endParaRPr lang="en-US" b="1" smtClean="0"/>
          </a:p>
          <a:p>
            <a:pPr>
              <a:lnSpc>
                <a:spcPct val="80000"/>
              </a:lnSpc>
              <a:buFontTx/>
              <a:buNone/>
            </a:pPr>
            <a:r>
              <a:rPr lang="en-US" b="1" smtClean="0"/>
              <a:t>	</a:t>
            </a:r>
            <a:endParaRPr lang="en-US" smtClean="0"/>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6037"/>
          </a:xfrm>
        </p:spPr>
        <p:txBody>
          <a:bodyPr>
            <a:normAutofit fontScale="90000"/>
          </a:bodyPr>
          <a:lstStyle/>
          <a:p>
            <a:pPr>
              <a:defRPr/>
            </a:pPr>
            <a:endParaRPr lang="en-US" dirty="0"/>
          </a:p>
        </p:txBody>
      </p:sp>
      <p:sp>
        <p:nvSpPr>
          <p:cNvPr id="12291" name="Content Placeholder 2"/>
          <p:cNvSpPr>
            <a:spLocks noGrp="1"/>
          </p:cNvSpPr>
          <p:nvPr>
            <p:ph sz="quarter" idx="1"/>
          </p:nvPr>
        </p:nvSpPr>
        <p:spPr>
          <a:xfrm>
            <a:off x="457200" y="381000"/>
            <a:ext cx="7467600" cy="6092825"/>
          </a:xfrm>
        </p:spPr>
        <p:txBody>
          <a:bodyPr/>
          <a:lstStyle/>
          <a:p>
            <a:pPr>
              <a:lnSpc>
                <a:spcPct val="80000"/>
              </a:lnSpc>
              <a:buFontTx/>
              <a:buNone/>
            </a:pPr>
            <a:r>
              <a:rPr lang="en-US" b="1" smtClean="0"/>
              <a:t>Classification of accounts </a:t>
            </a:r>
          </a:p>
          <a:p>
            <a:pPr>
              <a:lnSpc>
                <a:spcPct val="80000"/>
              </a:lnSpc>
              <a:buFontTx/>
              <a:buNone/>
            </a:pPr>
            <a:endParaRPr lang="en-US" smtClean="0"/>
          </a:p>
          <a:p>
            <a:pPr>
              <a:lnSpc>
                <a:spcPct val="80000"/>
              </a:lnSpc>
              <a:buFontTx/>
              <a:buNone/>
            </a:pPr>
            <a:r>
              <a:rPr lang="en-US" smtClean="0"/>
              <a:t>1.</a:t>
            </a:r>
            <a:r>
              <a:rPr lang="en-US" sz="2000" smtClean="0"/>
              <a:t>	</a:t>
            </a:r>
            <a:r>
              <a:rPr lang="en-US" smtClean="0"/>
              <a:t>Real Accounts, Personal Accounts, Nominal Accounts</a:t>
            </a:r>
          </a:p>
          <a:p>
            <a:pPr>
              <a:lnSpc>
                <a:spcPct val="80000"/>
              </a:lnSpc>
              <a:buFontTx/>
              <a:buNone/>
            </a:pPr>
            <a:r>
              <a:rPr lang="en-US" smtClean="0"/>
              <a:t>2.	Asset Accounts, Liability Accounts, Income Accounts, Payment Accounts</a:t>
            </a:r>
          </a:p>
          <a:p>
            <a:pPr>
              <a:lnSpc>
                <a:spcPct val="80000"/>
              </a:lnSpc>
              <a:buFontTx/>
              <a:buNone/>
            </a:pPr>
            <a:endParaRPr lang="en-US" smtClean="0"/>
          </a:p>
          <a:p>
            <a:pPr>
              <a:lnSpc>
                <a:spcPct val="80000"/>
              </a:lnSpc>
              <a:buFontTx/>
              <a:buNone/>
            </a:pPr>
            <a:endParaRPr lang="en-US" smtClean="0"/>
          </a:p>
          <a:p>
            <a:pPr>
              <a:lnSpc>
                <a:spcPct val="80000"/>
              </a:lnSpc>
              <a:buFontTx/>
              <a:buNone/>
            </a:pPr>
            <a:r>
              <a:rPr lang="en-US" smtClean="0"/>
              <a:t>	Understanding Outstanding and prepaid accounts and the concept of Matching principle</a:t>
            </a:r>
          </a:p>
          <a:p>
            <a:pPr>
              <a:lnSpc>
                <a:spcPct val="80000"/>
              </a:lnSpc>
            </a:pPr>
            <a:endParaRPr lang="en-US" smtClean="0"/>
          </a:p>
          <a:p>
            <a:pPr>
              <a:lnSpc>
                <a:spcPct val="80000"/>
              </a:lnSpc>
              <a:buFontTx/>
              <a:buNone/>
            </a:pPr>
            <a:r>
              <a:rPr lang="en-US" smtClean="0"/>
              <a:t>	Outstanding Expenses –   Liability </a:t>
            </a:r>
          </a:p>
          <a:p>
            <a:pPr>
              <a:lnSpc>
                <a:spcPct val="80000"/>
              </a:lnSpc>
              <a:buFontTx/>
              <a:buNone/>
            </a:pPr>
            <a:r>
              <a:rPr lang="en-US" smtClean="0"/>
              <a:t>	Outstanding Income    -   Asset</a:t>
            </a:r>
          </a:p>
          <a:p>
            <a:pPr>
              <a:lnSpc>
                <a:spcPct val="80000"/>
              </a:lnSpc>
              <a:buFontTx/>
              <a:buNone/>
            </a:pPr>
            <a:r>
              <a:rPr lang="en-US" smtClean="0"/>
              <a:t>    	Prepaid expenses       -     Asset</a:t>
            </a:r>
          </a:p>
          <a:p>
            <a:pPr>
              <a:lnSpc>
                <a:spcPct val="80000"/>
              </a:lnSpc>
              <a:buFontTx/>
              <a:buNone/>
            </a:pPr>
            <a:r>
              <a:rPr lang="en-US" smtClean="0"/>
              <a:t>   	Pre received income   -    Liability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6037"/>
          </a:xfrm>
        </p:spPr>
        <p:txBody>
          <a:bodyPr>
            <a:normAutofit fontScale="90000"/>
          </a:bodyPr>
          <a:lstStyle/>
          <a:p>
            <a:pPr>
              <a:defRPr/>
            </a:pPr>
            <a:endParaRPr lang="en-US" dirty="0"/>
          </a:p>
        </p:txBody>
      </p:sp>
      <p:sp>
        <p:nvSpPr>
          <p:cNvPr id="13315" name="Content Placeholder 2"/>
          <p:cNvSpPr>
            <a:spLocks noGrp="1"/>
          </p:cNvSpPr>
          <p:nvPr>
            <p:ph sz="quarter" idx="1"/>
          </p:nvPr>
        </p:nvSpPr>
        <p:spPr>
          <a:xfrm>
            <a:off x="152400" y="152400"/>
            <a:ext cx="8686800" cy="6705600"/>
          </a:xfrm>
        </p:spPr>
        <p:txBody>
          <a:bodyPr/>
          <a:lstStyle/>
          <a:p>
            <a:pPr>
              <a:lnSpc>
                <a:spcPct val="90000"/>
              </a:lnSpc>
              <a:buFontTx/>
              <a:buNone/>
            </a:pPr>
            <a:endParaRPr lang="en-US" b="1" smtClean="0"/>
          </a:p>
          <a:p>
            <a:pPr>
              <a:lnSpc>
                <a:spcPct val="90000"/>
              </a:lnSpc>
              <a:buFontTx/>
              <a:buNone/>
            </a:pPr>
            <a:r>
              <a:rPr lang="en-US" sz="1800" b="1" smtClean="0"/>
              <a:t>Rules of debit / credit</a:t>
            </a:r>
            <a:endParaRPr lang="en-US" sz="1800" smtClean="0"/>
          </a:p>
          <a:p>
            <a:pPr>
              <a:lnSpc>
                <a:spcPct val="90000"/>
              </a:lnSpc>
              <a:buFontTx/>
              <a:buNone/>
            </a:pPr>
            <a:r>
              <a:rPr lang="en-US" sz="1800" smtClean="0"/>
              <a:t>	Double entry system of recording entries : Every transaction recorded must have equal debits and credits</a:t>
            </a:r>
          </a:p>
          <a:p>
            <a:pPr>
              <a:lnSpc>
                <a:spcPct val="90000"/>
              </a:lnSpc>
              <a:buFontTx/>
              <a:buNone/>
            </a:pPr>
            <a:endParaRPr lang="en-US" sz="1800" b="1" smtClean="0"/>
          </a:p>
          <a:p>
            <a:pPr>
              <a:lnSpc>
                <a:spcPct val="90000"/>
              </a:lnSpc>
              <a:buFontTx/>
              <a:buNone/>
            </a:pPr>
            <a:r>
              <a:rPr lang="en-US" sz="1800" b="1" smtClean="0"/>
              <a:t>	Analysis of transactions </a:t>
            </a:r>
            <a:endParaRPr lang="en-US" sz="1800" smtClean="0"/>
          </a:p>
          <a:p>
            <a:pPr>
              <a:lnSpc>
                <a:spcPct val="90000"/>
              </a:lnSpc>
              <a:buFontTx/>
              <a:buNone/>
            </a:pPr>
            <a:r>
              <a:rPr lang="en-US" sz="1800" smtClean="0"/>
              <a:t>	Accounting equation can be  expanded as :</a:t>
            </a:r>
            <a:endParaRPr lang="en-US" sz="1800" b="1" smtClean="0"/>
          </a:p>
          <a:p>
            <a:pPr>
              <a:lnSpc>
                <a:spcPct val="90000"/>
              </a:lnSpc>
              <a:buFontTx/>
              <a:buNone/>
            </a:pPr>
            <a:r>
              <a:rPr lang="en-US" sz="1800" b="1" smtClean="0"/>
              <a:t>	Liabilities + Capital+ Revenues  =Assets +Expenses+ Dividends  </a:t>
            </a:r>
          </a:p>
          <a:p>
            <a:pPr>
              <a:lnSpc>
                <a:spcPct val="90000"/>
              </a:lnSpc>
              <a:buFontTx/>
              <a:buNone/>
            </a:pPr>
            <a:r>
              <a:rPr lang="en-US" sz="1800" b="1" smtClean="0"/>
              <a:t>	</a:t>
            </a:r>
            <a:endParaRPr lang="en-US" sz="1800" smtClean="0"/>
          </a:p>
          <a:p>
            <a:pPr eaLnBrk="1" hangingPunct="1">
              <a:buFont typeface="Wingdings" pitchFamily="2" charset="2"/>
              <a:buNone/>
            </a:pPr>
            <a:r>
              <a:rPr lang="en-US" sz="1800" smtClean="0"/>
              <a:t>   </a:t>
            </a:r>
            <a:r>
              <a:rPr lang="en-US" sz="1800" b="1" smtClean="0"/>
              <a:t>Effect           Asset, Expenses, Dividend           Liability,Capital,Revenue</a:t>
            </a:r>
          </a:p>
          <a:p>
            <a:pPr eaLnBrk="1" hangingPunct="1">
              <a:buFont typeface="Wingdings" pitchFamily="2" charset="2"/>
              <a:buNone/>
            </a:pPr>
            <a:endParaRPr lang="en-US" sz="1800" b="1" smtClean="0"/>
          </a:p>
          <a:p>
            <a:pPr eaLnBrk="1" hangingPunct="1"/>
            <a:r>
              <a:rPr lang="en-US" smtClean="0"/>
              <a:t>Basic             Debit				Credit</a:t>
            </a:r>
          </a:p>
          <a:p>
            <a:pPr eaLnBrk="1" hangingPunct="1"/>
            <a:r>
              <a:rPr lang="en-US" smtClean="0"/>
              <a:t>Increase        Debit                                          Credit</a:t>
            </a:r>
          </a:p>
          <a:p>
            <a:pPr eaLnBrk="1" hangingPunct="1"/>
            <a:r>
              <a:rPr lang="en-US" smtClean="0"/>
              <a:t>Decrease        Credit				Debit</a:t>
            </a:r>
          </a:p>
          <a:p>
            <a:pPr eaLnBrk="1" hangingPunct="1"/>
            <a:endParaRPr lang="en-US" smtClean="0"/>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6037"/>
          </a:xfrm>
        </p:spPr>
        <p:txBody>
          <a:bodyPr>
            <a:normAutofit fontScale="90000"/>
          </a:bodyPr>
          <a:lstStyle/>
          <a:p>
            <a:pPr>
              <a:defRPr/>
            </a:pPr>
            <a:endParaRPr lang="en-US" dirty="0"/>
          </a:p>
        </p:txBody>
      </p:sp>
      <p:sp>
        <p:nvSpPr>
          <p:cNvPr id="14339" name="Content Placeholder 2"/>
          <p:cNvSpPr>
            <a:spLocks noGrp="1"/>
          </p:cNvSpPr>
          <p:nvPr>
            <p:ph sz="quarter" idx="1"/>
          </p:nvPr>
        </p:nvSpPr>
        <p:spPr>
          <a:xfrm>
            <a:off x="152400" y="228600"/>
            <a:ext cx="8534400" cy="6781800"/>
          </a:xfrm>
        </p:spPr>
        <p:txBody>
          <a:bodyPr/>
          <a:lstStyle/>
          <a:p>
            <a:pPr>
              <a:lnSpc>
                <a:spcPct val="80000"/>
              </a:lnSpc>
              <a:buFontTx/>
              <a:buNone/>
            </a:pPr>
            <a:r>
              <a:rPr lang="en-US" sz="1000" b="1" smtClean="0"/>
              <a:t>Class exercise 1</a:t>
            </a:r>
            <a:endParaRPr lang="en-US" sz="1000" smtClean="0"/>
          </a:p>
          <a:p>
            <a:pPr>
              <a:lnSpc>
                <a:spcPct val="80000"/>
              </a:lnSpc>
              <a:buFontTx/>
              <a:buNone/>
            </a:pPr>
            <a:r>
              <a:rPr lang="en-US" sz="1000" smtClean="0"/>
              <a:t>Put a cross in the appropriate column to indicate the type of account and the accounts normal balance </a:t>
            </a:r>
          </a:p>
          <a:p>
            <a:pPr>
              <a:lnSpc>
                <a:spcPct val="80000"/>
              </a:lnSpc>
              <a:buFontTx/>
              <a:buNone/>
            </a:pPr>
            <a:r>
              <a:rPr lang="en-US" sz="1000" smtClean="0"/>
              <a:t>					    </a:t>
            </a:r>
            <a:r>
              <a:rPr lang="en-US" sz="1000" b="1" smtClean="0"/>
              <a:t>Type of account                         Normal balance</a:t>
            </a:r>
            <a:endParaRPr lang="en-US" sz="1000" smtClean="0"/>
          </a:p>
          <a:p>
            <a:pPr>
              <a:lnSpc>
                <a:spcPct val="80000"/>
              </a:lnSpc>
              <a:buFontTx/>
              <a:buNone/>
            </a:pPr>
            <a:r>
              <a:rPr lang="en-US" sz="1000" smtClean="0"/>
              <a:t>			                                                   Asset   Liability  Capital                   Debit       Credit</a:t>
            </a:r>
          </a:p>
          <a:p>
            <a:pPr>
              <a:lnSpc>
                <a:spcPct val="80000"/>
              </a:lnSpc>
            </a:pPr>
            <a:r>
              <a:rPr lang="en-US" sz="1000" smtClean="0"/>
              <a:t>Salaries				</a:t>
            </a:r>
          </a:p>
          <a:p>
            <a:pPr>
              <a:lnSpc>
                <a:spcPct val="80000"/>
              </a:lnSpc>
            </a:pPr>
            <a:r>
              <a:rPr lang="en-US" sz="1000" smtClean="0"/>
              <a:t>Miscellaneous expenses</a:t>
            </a:r>
          </a:p>
          <a:p>
            <a:pPr>
              <a:lnSpc>
                <a:spcPct val="80000"/>
              </a:lnSpc>
            </a:pPr>
            <a:r>
              <a:rPr lang="en-US" sz="1000" smtClean="0"/>
              <a:t>Prepaid rent</a:t>
            </a:r>
          </a:p>
          <a:p>
            <a:pPr>
              <a:lnSpc>
                <a:spcPct val="80000"/>
              </a:lnSpc>
            </a:pPr>
            <a:r>
              <a:rPr lang="en-US" sz="1000" smtClean="0"/>
              <a:t>Share capital</a:t>
            </a:r>
          </a:p>
          <a:p>
            <a:pPr>
              <a:lnSpc>
                <a:spcPct val="80000"/>
              </a:lnSpc>
            </a:pPr>
            <a:r>
              <a:rPr lang="en-US" sz="1000" smtClean="0"/>
              <a:t>Office supplies</a:t>
            </a:r>
          </a:p>
          <a:p>
            <a:pPr>
              <a:lnSpc>
                <a:spcPct val="80000"/>
              </a:lnSpc>
            </a:pPr>
            <a:r>
              <a:rPr lang="en-US" sz="1000" smtClean="0"/>
              <a:t>Interest income</a:t>
            </a:r>
          </a:p>
          <a:p>
            <a:pPr>
              <a:lnSpc>
                <a:spcPct val="80000"/>
              </a:lnSpc>
            </a:pPr>
            <a:r>
              <a:rPr lang="en-US" sz="1000" smtClean="0"/>
              <a:t>Commission earned</a:t>
            </a:r>
          </a:p>
          <a:p>
            <a:pPr>
              <a:lnSpc>
                <a:spcPct val="80000"/>
              </a:lnSpc>
            </a:pPr>
            <a:r>
              <a:rPr lang="en-US" sz="1000" smtClean="0"/>
              <a:t>Rent expense</a:t>
            </a:r>
          </a:p>
          <a:p>
            <a:pPr>
              <a:lnSpc>
                <a:spcPct val="80000"/>
              </a:lnSpc>
            </a:pPr>
            <a:r>
              <a:rPr lang="en-US" sz="1000" smtClean="0"/>
              <a:t>Proprietors drawings</a:t>
            </a:r>
          </a:p>
          <a:p>
            <a:pPr>
              <a:lnSpc>
                <a:spcPct val="80000"/>
              </a:lnSpc>
            </a:pPr>
            <a:r>
              <a:rPr lang="en-US" sz="1000" smtClean="0"/>
              <a:t>Bills receivable</a:t>
            </a:r>
          </a:p>
          <a:p>
            <a:pPr>
              <a:lnSpc>
                <a:spcPct val="80000"/>
              </a:lnSpc>
            </a:pPr>
            <a:r>
              <a:rPr lang="en-US" sz="1000" smtClean="0"/>
              <a:t>Margin money deposit</a:t>
            </a:r>
          </a:p>
          <a:p>
            <a:pPr>
              <a:lnSpc>
                <a:spcPct val="80000"/>
              </a:lnSpc>
            </a:pPr>
            <a:r>
              <a:rPr lang="en-US" sz="1000" smtClean="0"/>
              <a:t>Cash</a:t>
            </a:r>
          </a:p>
          <a:p>
            <a:pPr>
              <a:lnSpc>
                <a:spcPct val="80000"/>
              </a:lnSpc>
            </a:pPr>
            <a:r>
              <a:rPr lang="en-US" sz="1000" smtClean="0"/>
              <a:t>Debtors</a:t>
            </a:r>
          </a:p>
          <a:p>
            <a:pPr>
              <a:lnSpc>
                <a:spcPct val="80000"/>
              </a:lnSpc>
            </a:pPr>
            <a:r>
              <a:rPr lang="en-US" sz="1000" smtClean="0"/>
              <a:t>Creditors</a:t>
            </a:r>
          </a:p>
          <a:p>
            <a:pPr>
              <a:lnSpc>
                <a:spcPct val="80000"/>
              </a:lnSpc>
            </a:pPr>
            <a:r>
              <a:rPr lang="en-US" sz="1000" smtClean="0"/>
              <a:t>Advance to suppliers</a:t>
            </a:r>
          </a:p>
          <a:p>
            <a:pPr>
              <a:lnSpc>
                <a:spcPct val="80000"/>
              </a:lnSpc>
            </a:pPr>
            <a:r>
              <a:rPr lang="en-US" sz="1000" smtClean="0"/>
              <a:t>Unearned professional fees</a:t>
            </a:r>
          </a:p>
          <a:p>
            <a:pPr>
              <a:lnSpc>
                <a:spcPct val="80000"/>
              </a:lnSpc>
            </a:pPr>
            <a:r>
              <a:rPr lang="en-US" sz="1000" smtClean="0"/>
              <a:t>Advance from debtors</a:t>
            </a:r>
          </a:p>
          <a:p>
            <a:pPr>
              <a:lnSpc>
                <a:spcPct val="80000"/>
              </a:lnSpc>
            </a:pPr>
            <a:r>
              <a:rPr lang="en-US" sz="1000" smtClean="0"/>
              <a:t>Electricity charges</a:t>
            </a:r>
          </a:p>
          <a:p>
            <a:pPr>
              <a:lnSpc>
                <a:spcPct val="80000"/>
              </a:lnSpc>
            </a:pPr>
            <a:r>
              <a:rPr lang="en-US" sz="1000" smtClean="0"/>
              <a:t>Professional fees earned</a:t>
            </a:r>
          </a:p>
          <a:p>
            <a:pPr>
              <a:lnSpc>
                <a:spcPct val="80000"/>
              </a:lnSpc>
            </a:pPr>
            <a:r>
              <a:rPr lang="en-US" sz="1000" smtClean="0"/>
              <a:t>Income tax payable</a:t>
            </a:r>
          </a:p>
          <a:p>
            <a:pPr>
              <a:lnSpc>
                <a:spcPct val="80000"/>
              </a:lnSpc>
            </a:pPr>
            <a:r>
              <a:rPr lang="en-US" sz="1000" smtClean="0"/>
              <a:t>Income tax earned</a:t>
            </a:r>
          </a:p>
          <a:p>
            <a:pPr>
              <a:lnSpc>
                <a:spcPct val="80000"/>
              </a:lnSpc>
            </a:pPr>
            <a:r>
              <a:rPr lang="en-US" sz="1000" smtClean="0"/>
              <a:t>Dividends</a:t>
            </a:r>
          </a:p>
          <a:p>
            <a:pPr>
              <a:lnSpc>
                <a:spcPct val="80000"/>
              </a:lnSpc>
            </a:pPr>
            <a:r>
              <a:rPr lang="en-US" sz="1000" smtClean="0"/>
              <a:t>Bills Payable</a:t>
            </a:r>
          </a:p>
          <a:p>
            <a:pPr>
              <a:lnSpc>
                <a:spcPct val="80000"/>
              </a:lnSpc>
            </a:pPr>
            <a:r>
              <a:rPr lang="en-US" sz="1000" smtClean="0"/>
              <a:t>Outstanding expenses</a:t>
            </a:r>
          </a:p>
          <a:p>
            <a:pPr>
              <a:lnSpc>
                <a:spcPct val="80000"/>
              </a:lnSpc>
            </a:pPr>
            <a:r>
              <a:rPr lang="en-US" sz="1000" smtClean="0"/>
              <a:t>Debentures</a:t>
            </a:r>
          </a:p>
          <a:p>
            <a:pPr>
              <a:lnSpc>
                <a:spcPct val="80000"/>
              </a:lnSpc>
            </a:pPr>
            <a:r>
              <a:rPr lang="en-US" sz="1000" smtClean="0"/>
              <a:t>Reserves</a:t>
            </a:r>
          </a:p>
          <a:p>
            <a:pPr>
              <a:lnSpc>
                <a:spcPct val="80000"/>
              </a:lnSpc>
            </a:pPr>
            <a:r>
              <a:rPr lang="en-US" sz="1000" smtClean="0"/>
              <a:t>Provision for tax</a:t>
            </a:r>
          </a:p>
          <a:p>
            <a:pPr>
              <a:lnSpc>
                <a:spcPct val="80000"/>
              </a:lnSpc>
            </a:pPr>
            <a:r>
              <a:rPr lang="en-US" sz="1000" smtClean="0"/>
              <a:t>Bank balance</a:t>
            </a:r>
          </a:p>
          <a:p>
            <a:pPr>
              <a:lnSpc>
                <a:spcPct val="80000"/>
              </a:lnSpc>
            </a:pPr>
            <a:r>
              <a:rPr lang="en-US" sz="1000" smtClean="0"/>
              <a:t>Telephone expenses</a:t>
            </a:r>
          </a:p>
          <a:p>
            <a:pPr>
              <a:lnSpc>
                <a:spcPct val="80000"/>
              </a:lnSpc>
            </a:pPr>
            <a:r>
              <a:rPr lang="en-US" sz="1000" smtClean="0"/>
              <a:t>Bad debts</a:t>
            </a:r>
          </a:p>
          <a:p>
            <a:endParaRPr lang="en-US" sz="1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106362"/>
          </a:xfrm>
        </p:spPr>
        <p:txBody>
          <a:bodyPr>
            <a:normAutofit fontScale="90000"/>
          </a:bodyPr>
          <a:lstStyle/>
          <a:p>
            <a:pPr eaLnBrk="1" fontAlgn="auto" hangingPunct="1">
              <a:spcAft>
                <a:spcPts val="0"/>
              </a:spcAft>
              <a:defRPr/>
            </a:pPr>
            <a:endParaRPr lang="en-US" sz="3800" smtClean="0"/>
          </a:p>
        </p:txBody>
      </p:sp>
      <p:sp>
        <p:nvSpPr>
          <p:cNvPr id="4099" name="Rectangle 3"/>
          <p:cNvSpPr>
            <a:spLocks noGrp="1" noChangeArrowheads="1"/>
          </p:cNvSpPr>
          <p:nvPr>
            <p:ph sz="quarter" idx="1"/>
          </p:nvPr>
        </p:nvSpPr>
        <p:spPr>
          <a:xfrm>
            <a:off x="304800" y="609600"/>
            <a:ext cx="8610600" cy="6019800"/>
          </a:xfrm>
        </p:spPr>
        <p:txBody>
          <a:bodyPr>
            <a:normAutofit lnSpcReduction="10000"/>
          </a:bodyPr>
          <a:lstStyle/>
          <a:p>
            <a:pPr marL="274320" indent="-274320" eaLnBrk="1" fontAlgn="auto" hangingPunct="1">
              <a:spcAft>
                <a:spcPts val="0"/>
              </a:spcAft>
              <a:buFont typeface="Wingdings" pitchFamily="2" charset="2"/>
              <a:buNone/>
              <a:defRPr/>
            </a:pPr>
            <a:r>
              <a:rPr lang="en-US" smtClean="0"/>
              <a:t>	Class exercise 1</a:t>
            </a:r>
          </a:p>
          <a:p>
            <a:pPr marL="274320" indent="-274320" eaLnBrk="1" fontAlgn="auto" hangingPunct="1">
              <a:spcAft>
                <a:spcPts val="0"/>
              </a:spcAft>
              <a:buFont typeface="Wingdings"/>
              <a:buChar char=""/>
              <a:defRPr/>
            </a:pPr>
            <a:endParaRPr lang="en-US" smtClean="0"/>
          </a:p>
          <a:p>
            <a:pPr marL="274320" indent="-274320" eaLnBrk="1" fontAlgn="auto" hangingPunct="1">
              <a:spcAft>
                <a:spcPts val="0"/>
              </a:spcAft>
              <a:buFont typeface="Wingdings" pitchFamily="2" charset="2"/>
              <a:buNone/>
              <a:defRPr/>
            </a:pPr>
            <a:r>
              <a:rPr lang="en-US" smtClean="0"/>
              <a:t>	Classify the following ledger balances into debit and credit balances and prepare a trial balance.</a:t>
            </a:r>
          </a:p>
          <a:p>
            <a:pPr marL="274320" indent="-274320" eaLnBrk="1" fontAlgn="auto" hangingPunct="1">
              <a:spcAft>
                <a:spcPts val="0"/>
              </a:spcAft>
              <a:buFont typeface="Wingdings" pitchFamily="2" charset="2"/>
              <a:buNone/>
              <a:defRPr/>
            </a:pPr>
            <a:endParaRPr lang="en-US" smtClean="0"/>
          </a:p>
          <a:p>
            <a:pPr marL="274320" indent="-274320" eaLnBrk="1" fontAlgn="auto" hangingPunct="1">
              <a:spcAft>
                <a:spcPts val="0"/>
              </a:spcAft>
              <a:buFont typeface="Wingdings" pitchFamily="2" charset="2"/>
              <a:buNone/>
              <a:defRPr/>
            </a:pPr>
            <a:r>
              <a:rPr lang="en-US" smtClean="0"/>
              <a:t>	</a:t>
            </a:r>
            <a:r>
              <a:rPr lang="en-US" sz="2000" smtClean="0"/>
              <a:t>Building               	25000    Telephone expenses           500</a:t>
            </a:r>
          </a:p>
          <a:p>
            <a:pPr marL="274320" indent="-274320" eaLnBrk="1" fontAlgn="auto" hangingPunct="1">
              <a:spcAft>
                <a:spcPts val="0"/>
              </a:spcAft>
              <a:buFont typeface="Wingdings" pitchFamily="2" charset="2"/>
              <a:buNone/>
              <a:defRPr/>
            </a:pPr>
            <a:r>
              <a:rPr lang="en-US" sz="2000" smtClean="0"/>
              <a:t>	Office equipment      20000	  Share capital                  50000</a:t>
            </a:r>
          </a:p>
          <a:p>
            <a:pPr marL="274320" indent="-274320" eaLnBrk="1" fontAlgn="auto" hangingPunct="1">
              <a:spcAft>
                <a:spcPts val="0"/>
              </a:spcAft>
              <a:buFont typeface="Wingdings" pitchFamily="2" charset="2"/>
              <a:buNone/>
              <a:defRPr/>
            </a:pPr>
            <a:r>
              <a:rPr lang="en-US" sz="2000" smtClean="0"/>
              <a:t>	Cash			14000 	  Loan taken                       5000</a:t>
            </a:r>
            <a:endParaRPr lang="en-US" smtClean="0"/>
          </a:p>
          <a:p>
            <a:pPr marL="274320" indent="-274320" eaLnBrk="1" fontAlgn="auto" hangingPunct="1">
              <a:spcAft>
                <a:spcPts val="0"/>
              </a:spcAft>
              <a:buFont typeface="Wingdings" pitchFamily="2" charset="2"/>
              <a:buNone/>
              <a:defRPr/>
            </a:pPr>
            <a:r>
              <a:rPr lang="en-US" smtClean="0"/>
              <a:t>	</a:t>
            </a:r>
            <a:r>
              <a:rPr lang="en-US" sz="2000" smtClean="0"/>
              <a:t>Creditors   		10000     Prepaid insurance             1000</a:t>
            </a:r>
          </a:p>
          <a:p>
            <a:pPr marL="274320" indent="-274320" eaLnBrk="1" fontAlgn="auto" hangingPunct="1">
              <a:spcAft>
                <a:spcPts val="0"/>
              </a:spcAft>
              <a:buFont typeface="Wingdings" pitchFamily="2" charset="2"/>
              <a:buNone/>
              <a:defRPr/>
            </a:pPr>
            <a:r>
              <a:rPr lang="en-US" sz="2000" smtClean="0"/>
              <a:t>	Debtors                    21700     Unpaid repairs expenses     500</a:t>
            </a:r>
          </a:p>
          <a:p>
            <a:pPr marL="274320" indent="-274320" eaLnBrk="1" fontAlgn="auto" hangingPunct="1">
              <a:spcAft>
                <a:spcPts val="0"/>
              </a:spcAft>
              <a:buFont typeface="Wingdings" pitchFamily="2" charset="2"/>
              <a:buNone/>
              <a:defRPr/>
            </a:pPr>
            <a:r>
              <a:rPr lang="en-US" sz="2000" smtClean="0"/>
              <a:t>	Bills payable               3000      Dividend received              200</a:t>
            </a:r>
          </a:p>
          <a:p>
            <a:pPr marL="274320" indent="-274320" eaLnBrk="1" fontAlgn="auto" hangingPunct="1">
              <a:spcAft>
                <a:spcPts val="0"/>
              </a:spcAft>
              <a:buFont typeface="Wingdings" pitchFamily="2" charset="2"/>
              <a:buNone/>
              <a:defRPr/>
            </a:pPr>
            <a:r>
              <a:rPr lang="en-US" sz="2000" smtClean="0"/>
              <a:t>	Purchases                 12000     Reserves                          2000</a:t>
            </a:r>
          </a:p>
          <a:p>
            <a:pPr marL="274320" indent="-274320" eaLnBrk="1" fontAlgn="auto" hangingPunct="1">
              <a:spcAft>
                <a:spcPts val="0"/>
              </a:spcAft>
              <a:buFont typeface="Wingdings" pitchFamily="2" charset="2"/>
              <a:buNone/>
              <a:defRPr/>
            </a:pPr>
            <a:r>
              <a:rPr lang="en-US" sz="2000" smtClean="0"/>
              <a:t>	Sales                         30000    Provision for tax               2000</a:t>
            </a:r>
          </a:p>
          <a:p>
            <a:pPr marL="274320" indent="-274320" eaLnBrk="1" fontAlgn="auto" hangingPunct="1">
              <a:spcAft>
                <a:spcPts val="0"/>
              </a:spcAft>
              <a:buFont typeface="Wingdings" pitchFamily="2" charset="2"/>
              <a:buNone/>
              <a:defRPr/>
            </a:pPr>
            <a:r>
              <a:rPr lang="en-US" sz="2000" smtClean="0"/>
              <a:t>     Salaries                      5000     Depreciation                    1500</a:t>
            </a:r>
          </a:p>
          <a:p>
            <a:pPr marL="274320" indent="-274320" eaLnBrk="1" fontAlgn="auto" hangingPunct="1">
              <a:spcAft>
                <a:spcPts val="0"/>
              </a:spcAft>
              <a:buFont typeface="Wingdings" pitchFamily="2" charset="2"/>
              <a:buNone/>
              <a:defRPr/>
            </a:pPr>
            <a:r>
              <a:rPr lang="en-US" sz="2000" smtClean="0"/>
              <a:t>    Electricity                    1000      Advertisement                 1000</a:t>
            </a:r>
          </a:p>
          <a:p>
            <a:pPr marL="274320" indent="-274320" eaLnBrk="1" fontAlgn="auto" hangingPunct="1">
              <a:spcAft>
                <a:spcPts val="0"/>
              </a:spcAft>
              <a:buFont typeface="Wingdings" pitchFamily="2" charset="2"/>
              <a:buNone/>
              <a:defRPr/>
            </a:pP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7813"/>
            <a:ext cx="8229600" cy="182562"/>
          </a:xfrm>
        </p:spPr>
        <p:txBody>
          <a:bodyPr>
            <a:normAutofit fontScale="90000"/>
          </a:bodyPr>
          <a:lstStyle/>
          <a:p>
            <a:pPr eaLnBrk="1" fontAlgn="auto" hangingPunct="1">
              <a:spcAft>
                <a:spcPts val="0"/>
              </a:spcAft>
              <a:defRPr/>
            </a:pPr>
            <a:endParaRPr lang="en-US" sz="3800" smtClean="0"/>
          </a:p>
        </p:txBody>
      </p:sp>
      <p:sp>
        <p:nvSpPr>
          <p:cNvPr id="16387" name="Rectangle 3"/>
          <p:cNvSpPr>
            <a:spLocks noGrp="1" noChangeArrowheads="1"/>
          </p:cNvSpPr>
          <p:nvPr>
            <p:ph sz="quarter" idx="1"/>
          </p:nvPr>
        </p:nvSpPr>
        <p:spPr>
          <a:xfrm>
            <a:off x="457200" y="838200"/>
            <a:ext cx="8229600" cy="5287963"/>
          </a:xfrm>
        </p:spPr>
        <p:txBody>
          <a:bodyPr/>
          <a:lstStyle/>
          <a:p>
            <a:pPr eaLnBrk="1" hangingPunct="1">
              <a:buFont typeface="Wingdings" pitchFamily="2" charset="2"/>
              <a:buNone/>
            </a:pPr>
            <a:r>
              <a:rPr lang="en-US" sz="2000" smtClean="0"/>
              <a:t>	Class exercise 2</a:t>
            </a:r>
          </a:p>
          <a:p>
            <a:pPr eaLnBrk="1" hangingPunct="1"/>
            <a:endParaRPr lang="en-US" sz="2000" smtClean="0"/>
          </a:p>
          <a:p>
            <a:pPr eaLnBrk="1" hangingPunct="1">
              <a:buFont typeface="Wingdings" pitchFamily="2" charset="2"/>
              <a:buNone/>
            </a:pPr>
            <a:r>
              <a:rPr lang="en-US" sz="2000" smtClean="0"/>
              <a:t>	Venus Music corner provides is in the business of providing audio CDs to customers. During March the accounts were maintained by a professional accountant On March 31 , the records showed a balance of Rs.21140 in his capital account. Since he could not afford an accountant , he starts maintaining the accounting records himself. He prepared the statements for the month of April 2006 and was shocked to find that his business had not fared well. He wants you to review his statements. </a:t>
            </a:r>
          </a:p>
          <a:p>
            <a:pPr eaLnBrk="1" hangingPunct="1">
              <a:buFont typeface="Wingdings" pitchFamily="2" charset="2"/>
              <a:buNone/>
            </a:pPr>
            <a:endParaRPr lang="en-US" sz="2000" smtClean="0"/>
          </a:p>
          <a:p>
            <a:pPr eaLnBrk="1" hangingPunct="1">
              <a:buFont typeface="Wingdings" pitchFamily="2" charset="2"/>
              <a:buNone/>
            </a:pPr>
            <a:r>
              <a:rPr lang="en-US" sz="200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171</TotalTime>
  <Words>336</Words>
  <Application>Microsoft Office PowerPoint</Application>
  <PresentationFormat>On-screen Show (4:3)</PresentationFormat>
  <Paragraphs>223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Tahoma</vt:lpstr>
      <vt:lpstr>Arial</vt:lpstr>
      <vt:lpstr>Century Schoolbook</vt:lpstr>
      <vt:lpstr>Wingdings</vt:lpstr>
      <vt:lpstr>Wingdings 2</vt:lpstr>
      <vt:lpstr>Calibri</vt:lpstr>
      <vt:lpstr>Oriel</vt:lpstr>
      <vt:lpstr>ACCOUNTING MECHANISM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z</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MECHANISM – PART II</dc:title>
  <dc:creator>Nair</dc:creator>
  <cp:lastModifiedBy>JYOTII</cp:lastModifiedBy>
  <cp:revision>18</cp:revision>
  <dcterms:created xsi:type="dcterms:W3CDTF">2006-08-22T16:44:37Z</dcterms:created>
  <dcterms:modified xsi:type="dcterms:W3CDTF">2010-11-26T14:06:26Z</dcterms:modified>
</cp:coreProperties>
</file>